
<file path=[Content_Types].xml><?xml version="1.0" encoding="utf-8"?>
<Types xmlns="http://schemas.openxmlformats.org/package/2006/content-types">
  <Default Extension="emf" ContentType="image/x-emf"/>
  <Default Extension="glb" ContentType="model/gltf.binary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256" r:id="rId2"/>
    <p:sldId id="277" r:id="rId3"/>
    <p:sldId id="257" r:id="rId4"/>
    <p:sldId id="281" r:id="rId5"/>
    <p:sldId id="260" r:id="rId6"/>
    <p:sldId id="261" r:id="rId7"/>
    <p:sldId id="458" r:id="rId8"/>
    <p:sldId id="265" r:id="rId9"/>
    <p:sldId id="268" r:id="rId10"/>
    <p:sldId id="269" r:id="rId11"/>
    <p:sldId id="279" r:id="rId12"/>
    <p:sldId id="278" r:id="rId13"/>
    <p:sldId id="270" r:id="rId14"/>
    <p:sldId id="271" r:id="rId15"/>
    <p:sldId id="274" r:id="rId16"/>
    <p:sldId id="276" r:id="rId17"/>
    <p:sldId id="336" r:id="rId18"/>
    <p:sldId id="442" r:id="rId19"/>
    <p:sldId id="441" r:id="rId20"/>
    <p:sldId id="449" r:id="rId21"/>
    <p:sldId id="262" r:id="rId22"/>
    <p:sldId id="263" r:id="rId23"/>
    <p:sldId id="443" r:id="rId24"/>
    <p:sldId id="444" r:id="rId25"/>
    <p:sldId id="363" r:id="rId26"/>
    <p:sldId id="362" r:id="rId27"/>
    <p:sldId id="448" r:id="rId28"/>
    <p:sldId id="280" r:id="rId29"/>
    <p:sldId id="283" r:id="rId30"/>
    <p:sldId id="284" r:id="rId31"/>
    <p:sldId id="433" r:id="rId32"/>
    <p:sldId id="285" r:id="rId33"/>
    <p:sldId id="450" r:id="rId34"/>
    <p:sldId id="264" r:id="rId35"/>
    <p:sldId id="451" r:id="rId36"/>
    <p:sldId id="445" r:id="rId37"/>
    <p:sldId id="456" r:id="rId38"/>
    <p:sldId id="446" r:id="rId39"/>
    <p:sldId id="435" r:id="rId40"/>
    <p:sldId id="452" r:id="rId41"/>
    <p:sldId id="436" r:id="rId42"/>
    <p:sldId id="437" r:id="rId43"/>
    <p:sldId id="453" r:id="rId44"/>
    <p:sldId id="454" r:id="rId45"/>
    <p:sldId id="273" r:id="rId46"/>
    <p:sldId id="272" r:id="rId47"/>
    <p:sldId id="457" r:id="rId48"/>
    <p:sldId id="455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71F47E-7F96-4B0B-8B84-EB31754F14F3}" type="datetimeFigureOut">
              <a:rPr lang="en-US" smtClean="0"/>
              <a:t>7/27/2019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5E1768-7C24-40DD-8C9A-84682864A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9381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despite the fact that activity is changing all the time in the video, we have to figure out how things are shifted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07E940-6BC2-4067-ADDA-8BFE1F29B79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2122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despite the fact that activity is changing all the time in the video, we have to figure out how things are shifted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07E940-6BC2-4067-ADDA-8BFE1F29B79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8734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despite the fact that activity is changing all the time in the video, we have to figure out how things are shifted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07E940-6BC2-4067-ADDA-8BFE1F29B79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412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despite the fact that activity is changing all the time in the video, we have to figure out how things are shifted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07E940-6BC2-4067-ADDA-8BFE1F29B79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7403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It’s hard to tell if there are problems by looking at a single frame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07E940-6BC2-4067-ADDA-8BFE1F29B79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2875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despite the fact that activity is changing all the time in the video, we have to figure out how things are shifted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07E940-6BC2-4067-ADDA-8BFE1F29B793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703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78789-864B-48CA-A147-B1CCABD7D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E478A2-7119-4960-9246-35D0706521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50A8F-6A18-4642-A920-BAC3041EE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6DB9A-DD49-4F3E-9CE2-49E95A7E8A69}" type="datetimeFigureOut">
              <a:rPr lang="en-US" smtClean="0"/>
              <a:t>7/27/2019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13F27B-7FE3-4297-92B8-E7A88C389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7782AF-5E43-4320-8E8B-1C120BE63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F9F27-73AD-4F43-934B-4BAA60207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561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A3792-2640-4740-A6BF-5BB4A1A57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B424F8-F703-4D07-9EE9-A56522BEAD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D5E83F-9BEB-4F1F-AAF8-D0A2DEF5F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6DB9A-DD49-4F3E-9CE2-49E95A7E8A69}" type="datetimeFigureOut">
              <a:rPr lang="en-US" smtClean="0"/>
              <a:t>7/27/2019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0F1E73-A997-4740-B9E2-83ED81E56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3F89F7-32A2-4F8A-AAFB-B966F3E77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F9F27-73AD-4F43-934B-4BAA60207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30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6773C-E1C7-4170-9DBB-4DFF14788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D3250B-491F-444B-B4AB-202DA64546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B908B7-73AF-4F74-A344-7C13A067B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6DB9A-DD49-4F3E-9CE2-49E95A7E8A69}" type="datetimeFigureOut">
              <a:rPr lang="en-US" smtClean="0"/>
              <a:t>7/27/2019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7AD0BB-1532-4E94-A60C-453852D58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A8C331-42C5-49D4-ABEB-220A33EFB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F9F27-73AD-4F43-934B-4BAA60207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706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90492-F6DB-4585-A84F-2EC574C11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F3119A-3F22-4C2A-BCDC-441B87B9AF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A780A0-3D6B-4CD8-9797-BD51BDC262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BEA828-6A6D-49F4-A4C9-07963D956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6DB9A-DD49-4F3E-9CE2-49E95A7E8A69}" type="datetimeFigureOut">
              <a:rPr lang="en-US" smtClean="0"/>
              <a:t>7/27/2019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5BC62E-E8EC-4DB5-9CE9-D1F550274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8D8C5F-451C-49F0-9CAB-B9421C569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F9F27-73AD-4F43-934B-4BAA60207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189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AE06-0D6A-4D02-85AC-4B4BACEB7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846A4E-F7EF-46FB-9745-D13F0E7084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28B835-DF17-46E6-83DA-82C8FE58B8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DAC0B3-F176-4977-AFD4-5F0FD2CE8A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CCB53F-8485-4687-B229-3A1E9191CB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DAD4BA-7B8C-4D77-8172-90FB10B8A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6DB9A-DD49-4F3E-9CE2-49E95A7E8A69}" type="datetimeFigureOut">
              <a:rPr lang="en-US" smtClean="0"/>
              <a:t>7/27/2019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F9B012-3DB5-4014-93B3-344CFFACC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A6EDAF-5CC5-434C-9CAA-350310C80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F9F27-73AD-4F43-934B-4BAA60207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528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0474F-2668-4A50-B162-0D9E920F3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491E83-63FD-4F0C-AF95-EBDFEB0B3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6DB9A-DD49-4F3E-9CE2-49E95A7E8A69}" type="datetimeFigureOut">
              <a:rPr lang="en-US" smtClean="0"/>
              <a:t>7/27/2019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6DDE13-F23A-47CE-9A3F-2C233EF7E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20E3EE-BB73-452A-B08E-CCBD8E330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F9F27-73AD-4F43-934B-4BAA60207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198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B545A4-BCBA-42AE-8A32-1AFBB14E9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6DB9A-DD49-4F3E-9CE2-49E95A7E8A69}" type="datetimeFigureOut">
              <a:rPr lang="en-US" smtClean="0"/>
              <a:t>7/27/2019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C050AA-CF14-4136-8AFF-D1DBA5879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F15CB-5ABA-4597-9F75-A55A9F6FA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F9F27-73AD-4F43-934B-4BAA60207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318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1AB9B-F800-435F-ACDB-A6E7A9BD4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FCB86-3EBD-43DD-A195-325BE1B9DB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A07D9B-545B-44B3-87B5-A7E88B2FA2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72E14-8D1C-4DD1-A833-36ABEFB63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6DB9A-DD49-4F3E-9CE2-49E95A7E8A69}" type="datetimeFigureOut">
              <a:rPr lang="en-US" smtClean="0"/>
              <a:t>7/27/2019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C886F8-3C31-4A93-8A4B-557B291FB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5A4FE-5523-4CE3-BE6C-5C675A120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F9F27-73AD-4F43-934B-4BAA60207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183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A1162-67BE-4D61-82D7-989828846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A5FD19-57B5-4801-9716-6783BA2405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9FF98E-87C9-4104-8C82-C3C8F6B295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1E09D3-0226-4B77-BB80-83A8D0522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6DB9A-DD49-4F3E-9CE2-49E95A7E8A69}" type="datetimeFigureOut">
              <a:rPr lang="en-US" smtClean="0"/>
              <a:t>7/27/2019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13382D-1890-4F93-8C58-77846D939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0D3710-A49C-4D10-AF52-480025E6E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F9F27-73AD-4F43-934B-4BAA60207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079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7D54F-C5EB-4F5A-8309-4C24BC622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EB1FE0-69E0-47C9-B13B-4DF1D604F9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72F9EA-65DE-4F97-8FF9-E11669942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6DB9A-DD49-4F3E-9CE2-49E95A7E8A69}" type="datetimeFigureOut">
              <a:rPr lang="en-US" smtClean="0"/>
              <a:t>7/27/2019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95ED05-EF07-44A2-B56A-196EEB5E5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3B323B-15C2-42DC-9D60-21E638934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F9F27-73AD-4F43-934B-4BAA60207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180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FD459D-3C8C-4CFF-B678-2DD6901041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F788D6-19A7-4599-9FEF-507FCA4F34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3F6D10-BD46-4D1F-A542-D4241FB24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6DB9A-DD49-4F3E-9CE2-49E95A7E8A69}" type="datetimeFigureOut">
              <a:rPr lang="en-US" smtClean="0"/>
              <a:t>7/27/2019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3C5091-C866-47AC-A29E-A63EF6CBB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43E4FB-264F-4235-9D55-D5E84FDAB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F9F27-73AD-4F43-934B-4BAA60207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8853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64704"/>
          </a:xfrm>
        </p:spPr>
        <p:txBody>
          <a:bodyPr>
            <a:normAutofit/>
          </a:bodyPr>
          <a:lstStyle>
            <a:lvl1pPr algn="l">
              <a:defRPr sz="3600" b="0" baseline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9000" y="1052736"/>
            <a:ext cx="10967640" cy="5184576"/>
          </a:xfrm>
        </p:spPr>
        <p:txBody>
          <a:bodyPr>
            <a:normAutofit/>
          </a:bodyPr>
          <a:lstStyle>
            <a:lvl1pPr>
              <a:defRPr sz="2100" baseline="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0"/>
          </p:nvPr>
        </p:nvSpPr>
        <p:spPr>
          <a:xfrm>
            <a:off x="3119967" y="6381750"/>
            <a:ext cx="8737600" cy="287338"/>
          </a:xfrm>
        </p:spPr>
        <p:txBody>
          <a:bodyPr>
            <a:noAutofit/>
          </a:bodyPr>
          <a:lstStyle>
            <a:lvl1pPr algn="r">
              <a:buNone/>
              <a:defRPr sz="1200"/>
            </a:lvl1pPr>
            <a:lvl2pPr algn="r">
              <a:defRPr sz="825"/>
            </a:lvl2pPr>
            <a:lvl3pPr algn="r">
              <a:defRPr sz="825"/>
            </a:lvl3pPr>
            <a:lvl4pPr algn="r">
              <a:defRPr sz="825"/>
            </a:lvl4pPr>
            <a:lvl5pPr algn="r">
              <a:defRPr sz="825"/>
            </a:lvl5pPr>
          </a:lstStyle>
          <a:p>
            <a:pPr lvl="0"/>
            <a:r>
              <a:rPr lang="en-US" dirty="0"/>
              <a:t>Click to edit Master text styles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8086755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B57AEB-31B1-410B-B235-68CAEE42F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039A2F-D5C7-4C28-96AB-71F5F5125B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A477B0-6B30-48E2-BD11-20C1728E54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36DB9A-DD49-4F3E-9CE2-49E95A7E8A69}" type="datetimeFigureOut">
              <a:rPr lang="en-US" smtClean="0"/>
              <a:t>7/27/2019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9DE2B3-AF39-47D1-A14E-C401839538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F9EFB4-1FED-4EB6-9488-C09C25BDC4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3F9F27-73AD-4F43-934B-4BAA60207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214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m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0.png"/><Relationship Id="rId13" Type="http://schemas.openxmlformats.org/officeDocument/2006/relationships/image" Target="../media/image250.png"/><Relationship Id="rId3" Type="http://schemas.microsoft.com/office/2017/06/relationships/model3d" Target="../media/model3d1.glb"/><Relationship Id="rId7" Type="http://schemas.openxmlformats.org/officeDocument/2006/relationships/image" Target="../media/image190.png"/><Relationship Id="rId12" Type="http://schemas.openxmlformats.org/officeDocument/2006/relationships/image" Target="../media/image240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230.png"/><Relationship Id="rId5" Type="http://schemas.openxmlformats.org/officeDocument/2006/relationships/image" Target="../media/image28.png"/><Relationship Id="rId10" Type="http://schemas.openxmlformats.org/officeDocument/2006/relationships/image" Target="../media/image220.png"/><Relationship Id="rId4" Type="http://schemas.openxmlformats.org/officeDocument/2006/relationships/hyperlink" Target="https://www.remix3d.com/details/G009SX7VFPR9" TargetMode="External"/><Relationship Id="rId9" Type="http://schemas.openxmlformats.org/officeDocument/2006/relationships/image" Target="../media/image2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tmp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tmp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tiff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tmp"/><Relationship Id="rId7" Type="http://schemas.openxmlformats.org/officeDocument/2006/relationships/image" Target="../media/image55.tmp"/><Relationship Id="rId2" Type="http://schemas.openxmlformats.org/officeDocument/2006/relationships/image" Target="../media/image50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tmp"/><Relationship Id="rId5" Type="http://schemas.openxmlformats.org/officeDocument/2006/relationships/image" Target="../media/image53.tmp"/><Relationship Id="rId4" Type="http://schemas.openxmlformats.org/officeDocument/2006/relationships/image" Target="../media/image52.tmp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71590-4AF4-4281-8F1D-BEB0B57002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Suite2p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59E15D-BF90-4750-8B4F-D820D59EDE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Carsen Stringer (&amp; Marius </a:t>
            </a:r>
            <a:r>
              <a:rPr lang="en-US" dirty="0" err="1"/>
              <a:t>Pachitariu</a:t>
            </a:r>
            <a:r>
              <a:rPr lang="en-US"/>
              <a:t>)</a:t>
            </a:r>
            <a:endParaRPr lang="en-US" dirty="0"/>
          </a:p>
        </p:txBody>
      </p:sp>
      <p:pic>
        <p:nvPicPr>
          <p:cNvPr id="1026" name="Picture 2" descr="Image result for hhmi janelia">
            <a:extLst>
              <a:ext uri="{FF2B5EF4-FFF2-40B4-BE49-F238E27FC236}">
                <a16:creationId xmlns:a16="http://schemas.microsoft.com/office/drawing/2014/main" id="{2A20952D-723F-458C-9AE1-A8AEBC7718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7874" y="5867400"/>
            <a:ext cx="2509614" cy="795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9266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ars.els-cdn.com/content/image/1-s2.0-S0959438818300977-gr1_lrg.jpg">
            <a:extLst>
              <a:ext uri="{FF2B5EF4-FFF2-40B4-BE49-F238E27FC236}">
                <a16:creationId xmlns:a16="http://schemas.microsoft.com/office/drawing/2014/main" id="{500EA640-2025-414A-9918-B8C6AB0BDE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6655" y="87445"/>
            <a:ext cx="6248399" cy="6683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EDA364D-76A4-4696-9243-4FA9A5D53FFF}"/>
              </a:ext>
            </a:extLst>
          </p:cNvPr>
          <p:cNvSpPr txBox="1"/>
          <p:nvPr/>
        </p:nvSpPr>
        <p:spPr>
          <a:xfrm>
            <a:off x="8642429" y="6165055"/>
            <a:ext cx="38793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Stringer &amp; Pachitariu, 2019</a:t>
            </a:r>
            <a:br>
              <a:rPr lang="en-US" dirty="0"/>
            </a:br>
            <a:r>
              <a:rPr lang="en-US" i="1" dirty="0"/>
              <a:t>Current Opinion In Neurobiology</a:t>
            </a:r>
          </a:p>
        </p:txBody>
      </p:sp>
    </p:spTree>
    <p:extLst>
      <p:ext uri="{BB962C8B-B14F-4D97-AF65-F5344CB8AC3E}">
        <p14:creationId xmlns:p14="http://schemas.microsoft.com/office/powerpoint/2010/main" val="1174280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2FE37C7-23E8-4237-9535-1BEE41D3FD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noreg">
            <a:hlinkClick r:id="" action="ppaction://media"/>
            <a:extLst>
              <a:ext uri="{FF2B5EF4-FFF2-40B4-BE49-F238E27FC236}">
                <a16:creationId xmlns:a16="http://schemas.microsoft.com/office/drawing/2014/main" id="{9B779226-AF40-4105-B19E-8885BF5DFD6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0342" y="0"/>
            <a:ext cx="11571316" cy="6863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053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20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D557B-EDA2-48D0-92CC-761D506C0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how to quantify motion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A8BB8E-5331-44E1-B534-57053BDA80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083" y="1109253"/>
            <a:ext cx="10515600" cy="45300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Take PCA of whole movie and see if PC’s correspond to motion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DEDE31-9824-46AA-8B97-54CE36A5E3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123"/>
          <a:stretch/>
        </p:blipFill>
        <p:spPr>
          <a:xfrm>
            <a:off x="1508356" y="1542785"/>
            <a:ext cx="8520547" cy="522426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0F084BB-998F-41C0-A297-92F004E803E3}"/>
              </a:ext>
            </a:extLst>
          </p:cNvPr>
          <p:cNvSpPr/>
          <p:nvPr/>
        </p:nvSpPr>
        <p:spPr>
          <a:xfrm>
            <a:off x="10891683" y="176169"/>
            <a:ext cx="995517" cy="4530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demo!!!</a:t>
            </a:r>
          </a:p>
        </p:txBody>
      </p:sp>
    </p:spTree>
    <p:extLst>
      <p:ext uri="{BB962C8B-B14F-4D97-AF65-F5344CB8AC3E}">
        <p14:creationId xmlns:p14="http://schemas.microsoft.com/office/powerpoint/2010/main" val="144440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ABE74-7B79-4F32-81EA-28CFD9D71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dirty="0"/>
              <a:t>rigid registration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002B1A8-85D0-44D7-8D7A-14959DED19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567" y="1608255"/>
            <a:ext cx="11910539" cy="394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1528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ABE74-7B79-4F32-81EA-28CFD9D71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dirty="0"/>
              <a:t>rigid registration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B32D4BA-363D-4215-B907-EA111CFCF9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38"/>
          <a:stretch/>
        </p:blipFill>
        <p:spPr bwMode="auto">
          <a:xfrm>
            <a:off x="8306602" y="1787124"/>
            <a:ext cx="3625776" cy="3865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DD312AD6-92B1-4142-9821-B793405F56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2882" y="1787124"/>
            <a:ext cx="4069030" cy="4143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88D970A-0A18-4CE5-B3A7-86152BE93440}"/>
              </a:ext>
            </a:extLst>
          </p:cNvPr>
          <p:cNvSpPr txBox="1"/>
          <p:nvPr/>
        </p:nvSpPr>
        <p:spPr>
          <a:xfrm>
            <a:off x="161274" y="1236976"/>
            <a:ext cx="34747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Cross-correlation between frame and reference: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004DC0-A2FA-4A30-8A2A-F28432BC3399}"/>
              </a:ext>
            </a:extLst>
          </p:cNvPr>
          <p:cNvSpPr/>
          <p:nvPr/>
        </p:nvSpPr>
        <p:spPr>
          <a:xfrm>
            <a:off x="660186" y="3082118"/>
            <a:ext cx="2731118" cy="2464652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4D230C-34A9-4652-B2D2-93B710038EE4}"/>
              </a:ext>
            </a:extLst>
          </p:cNvPr>
          <p:cNvSpPr txBox="1"/>
          <p:nvPr/>
        </p:nvSpPr>
        <p:spPr>
          <a:xfrm>
            <a:off x="1603647" y="5561346"/>
            <a:ext cx="1222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target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FBFFC46-6D43-45D3-80BA-32CC4C059DEA}"/>
              </a:ext>
            </a:extLst>
          </p:cNvPr>
          <p:cNvGrpSpPr/>
          <p:nvPr/>
        </p:nvGrpSpPr>
        <p:grpSpPr>
          <a:xfrm>
            <a:off x="259622" y="2562539"/>
            <a:ext cx="2731118" cy="2464652"/>
            <a:chOff x="784560" y="3466026"/>
            <a:chExt cx="2731118" cy="246465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1702239-A721-46C1-ADFF-1160B9D7B753}"/>
                </a:ext>
              </a:extLst>
            </p:cNvPr>
            <p:cNvSpPr/>
            <p:nvPr/>
          </p:nvSpPr>
          <p:spPr>
            <a:xfrm>
              <a:off x="784560" y="3466026"/>
              <a:ext cx="2731118" cy="246465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030B741-3C30-4F0F-8982-C40824FEB99C}"/>
                </a:ext>
              </a:extLst>
            </p:cNvPr>
            <p:cNvSpPr txBox="1"/>
            <p:nvPr/>
          </p:nvSpPr>
          <p:spPr>
            <a:xfrm>
              <a:off x="1733776" y="4410157"/>
              <a:ext cx="11454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frame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8852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19 -0.01736 L 0.10078 -0.01667 L -0.03086 0.0294 L 0.09141 0.07801 L -0.02695 0.1257 L 0.0948 0.18079 " pathEditMode="relative" rAng="0" ptsTypes="AAAA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28" y="99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ABE74-7B79-4F32-81EA-28CFD9D71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dirty="0"/>
              <a:t>rigid registration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3EAF75-BD58-455A-B9CE-8777106C385E}"/>
              </a:ext>
            </a:extLst>
          </p:cNvPr>
          <p:cNvSpPr txBox="1"/>
          <p:nvPr/>
        </p:nvSpPr>
        <p:spPr>
          <a:xfrm>
            <a:off x="344129" y="1120676"/>
            <a:ext cx="111891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But this still isn’t the best approach</a:t>
            </a:r>
          </a:p>
          <a:p>
            <a:r>
              <a:rPr lang="en-US" sz="2400" dirty="0"/>
              <a:t>Get better results if you whiten: phase-correlation</a:t>
            </a:r>
          </a:p>
        </p:txBody>
      </p:sp>
      <p:pic>
        <p:nvPicPr>
          <p:cNvPr id="4104" name="Picture 8">
            <a:extLst>
              <a:ext uri="{FF2B5EF4-FFF2-40B4-BE49-F238E27FC236}">
                <a16:creationId xmlns:a16="http://schemas.microsoft.com/office/drawing/2014/main" id="{F514113B-B6CC-412F-ACBC-B8E571A272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129" y="2287686"/>
            <a:ext cx="11413208" cy="3779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4329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ABE74-7B79-4F32-81EA-28CFD9D71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dirty="0"/>
              <a:t>rigid registration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3EAF75-BD58-455A-B9CE-8777106C385E}"/>
              </a:ext>
            </a:extLst>
          </p:cNvPr>
          <p:cNvSpPr txBox="1"/>
          <p:nvPr/>
        </p:nvSpPr>
        <p:spPr>
          <a:xfrm>
            <a:off x="344129" y="1120676"/>
            <a:ext cx="111891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But this still isn’t the best approach</a:t>
            </a:r>
          </a:p>
          <a:p>
            <a:r>
              <a:rPr lang="en-US" sz="2400" dirty="0"/>
              <a:t>Get better results if you whiten: phase-correlation</a:t>
            </a: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745E0DF2-C03B-49AE-B1CA-C47A81F5A0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599" y="2590398"/>
            <a:ext cx="4190846" cy="4267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D8833C61-947A-46BD-94E1-3DF222B549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6818" y="2590399"/>
            <a:ext cx="4190846" cy="4267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ADF511B-3F60-47F4-9550-719C189A908A}"/>
              </a:ext>
            </a:extLst>
          </p:cNvPr>
          <p:cNvSpPr txBox="1"/>
          <p:nvPr/>
        </p:nvSpPr>
        <p:spPr>
          <a:xfrm>
            <a:off x="1944327" y="2102787"/>
            <a:ext cx="3028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cross-correlation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AF2B67-1C3D-419C-ABCA-ED5B82126720}"/>
              </a:ext>
            </a:extLst>
          </p:cNvPr>
          <p:cNvSpPr txBox="1"/>
          <p:nvPr/>
        </p:nvSpPr>
        <p:spPr>
          <a:xfrm>
            <a:off x="7516760" y="2102787"/>
            <a:ext cx="3028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phase-correlation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93C74C-86C6-4E55-BE50-004067EA1595}"/>
              </a:ext>
            </a:extLst>
          </p:cNvPr>
          <p:cNvSpPr txBox="1"/>
          <p:nvPr/>
        </p:nvSpPr>
        <p:spPr>
          <a:xfrm>
            <a:off x="10025149" y="481950"/>
            <a:ext cx="18522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*But the whole frame may not move the same way*</a:t>
            </a:r>
          </a:p>
        </p:txBody>
      </p:sp>
    </p:spTree>
    <p:extLst>
      <p:ext uri="{BB962C8B-B14F-4D97-AF65-F5344CB8AC3E}">
        <p14:creationId xmlns:p14="http://schemas.microsoft.com/office/powerpoint/2010/main" val="1362586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37BD6-C666-4526-8362-DE63661AC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dirty="0"/>
              <a:t>non-rigid registration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ED3DE1-396B-4734-AD60-4A19FE19FB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3065" y="1325562"/>
            <a:ext cx="10515600" cy="55324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Divide field of view (FOV) into overlapping blocks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Now we will compute the phase-correlation between each block and the reference image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CDE5EB28-AB06-4A81-85CC-8446F91D10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1556" y="1880477"/>
            <a:ext cx="5198884" cy="3422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6063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37BD6-C666-4526-8362-DE63661AC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dirty="0"/>
              <a:t>non-rigid registration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ED3DE1-396B-4734-AD60-4A19FE19FB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3065" y="1325562"/>
            <a:ext cx="10515600" cy="55324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Phase correlation of each block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0DE91775-615A-4C41-BFB2-689B7A84A8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5102" y="1991492"/>
            <a:ext cx="6797452" cy="4028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28036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36" name="Picture 20">
            <a:extLst>
              <a:ext uri="{FF2B5EF4-FFF2-40B4-BE49-F238E27FC236}">
                <a16:creationId xmlns:a16="http://schemas.microsoft.com/office/drawing/2014/main" id="{C705717A-4310-4CAE-BEB7-B82B338597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213" y="1991492"/>
            <a:ext cx="6985341" cy="4162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7437BD6-C666-4526-8362-DE63661AC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dirty="0"/>
              <a:t>non-rigid registration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ED3DE1-396B-4734-AD60-4A19FE19FB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3065" y="1325562"/>
            <a:ext cx="10515600" cy="55324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Phase correlation of each block</a:t>
            </a:r>
          </a:p>
        </p:txBody>
      </p:sp>
    </p:spTree>
    <p:extLst>
      <p:ext uri="{BB962C8B-B14F-4D97-AF65-F5344CB8AC3E}">
        <p14:creationId xmlns:p14="http://schemas.microsoft.com/office/powerpoint/2010/main" val="23896466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37BD6-C666-4526-8362-DE63661AC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dirty="0"/>
              <a:t>non-rigid registration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ED3DE1-396B-4734-AD60-4A19FE19FB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3065" y="1325562"/>
            <a:ext cx="10515600" cy="55324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Phase correlation of each block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0DE91775-615A-4C41-BFB2-689B7A84A8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5102" y="1991492"/>
            <a:ext cx="6797452" cy="4028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6" name="Picture 20">
            <a:extLst>
              <a:ext uri="{FF2B5EF4-FFF2-40B4-BE49-F238E27FC236}">
                <a16:creationId xmlns:a16="http://schemas.microsoft.com/office/drawing/2014/main" id="{C705717A-4310-4CAE-BEB7-B82B338597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213" y="1991492"/>
            <a:ext cx="6985341" cy="4162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>
            <a:extLst>
              <a:ext uri="{FF2B5EF4-FFF2-40B4-BE49-F238E27FC236}">
                <a16:creationId xmlns:a16="http://schemas.microsoft.com/office/drawing/2014/main" id="{67923AE1-F27F-4914-8610-562252C3F4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3404" y="1877743"/>
            <a:ext cx="7543494" cy="4503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30F5D44-2B45-4CC2-BF97-527FFF083F70}"/>
              </a:ext>
            </a:extLst>
          </p:cNvPr>
          <p:cNvSpPr txBox="1"/>
          <p:nvPr/>
        </p:nvSpPr>
        <p:spPr>
          <a:xfrm>
            <a:off x="825910" y="6434900"/>
            <a:ext cx="7924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Upsample</a:t>
            </a:r>
            <a:r>
              <a:rPr lang="en-US" dirty="0"/>
              <a:t> to get shift for each pixel using bilinear interpolation</a:t>
            </a:r>
          </a:p>
        </p:txBody>
      </p:sp>
    </p:spTree>
    <p:extLst>
      <p:ext uri="{BB962C8B-B14F-4D97-AF65-F5344CB8AC3E}">
        <p14:creationId xmlns:p14="http://schemas.microsoft.com/office/powerpoint/2010/main" val="37885173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3F84E-6841-45F0-AA35-9536CFEB8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dirty="0"/>
              <a:t>non-rigid registration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52543D-86B9-42D1-91D0-36264308DF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584FEB5A-7A85-4B1F-BD98-13CCB935F6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01" y="1825625"/>
            <a:ext cx="11249317" cy="3725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37837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E4F58-A8BB-4DBC-A38A-456460E66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dirty="0"/>
              <a:t>benchmarking registration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65E7E30-6E67-4676-B148-C988FCCFAC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" t="1265" r="994" b="73238"/>
          <a:stretch/>
        </p:blipFill>
        <p:spPr>
          <a:xfrm>
            <a:off x="161189" y="1812931"/>
            <a:ext cx="12001644" cy="3569312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5A1E136-9B53-4C4C-9497-4339CE9909D3}"/>
              </a:ext>
            </a:extLst>
          </p:cNvPr>
          <p:cNvSpPr txBox="1"/>
          <p:nvPr/>
        </p:nvSpPr>
        <p:spPr>
          <a:xfrm>
            <a:off x="330292" y="1191916"/>
            <a:ext cx="7506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do different brain movements look like?</a:t>
            </a:r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5D5127C2-FDD7-4E80-AD4D-F9A54C7CDE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" t="26762" r="994" b="50154"/>
          <a:stretch/>
        </p:blipFill>
        <p:spPr>
          <a:xfrm>
            <a:off x="161189" y="2174698"/>
            <a:ext cx="12089658" cy="3255318"/>
          </a:xfrm>
          <a:prstGeom prst="rect">
            <a:avLst/>
          </a:prstGeo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30BCD024-BA2A-407D-A7BD-D0EB86DB59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" t="50105" r="994" b="27181"/>
          <a:stretch/>
        </p:blipFill>
        <p:spPr>
          <a:xfrm>
            <a:off x="284435" y="2251280"/>
            <a:ext cx="11907894" cy="3154849"/>
          </a:xfrm>
          <a:prstGeom prst="rect">
            <a:avLst/>
          </a:prstGeom>
        </p:spPr>
      </p:pic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E36EBB21-F5C3-42B4-8FCA-590EE4AB29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" t="73444" r="994" b="3842"/>
          <a:stretch/>
        </p:blipFill>
        <p:spPr>
          <a:xfrm>
            <a:off x="161189" y="2255820"/>
            <a:ext cx="12089658" cy="320300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70D2A37-B4B3-4779-8381-053910179CE0}"/>
              </a:ext>
            </a:extLst>
          </p:cNvPr>
          <p:cNvSpPr/>
          <p:nvPr/>
        </p:nvSpPr>
        <p:spPr>
          <a:xfrm>
            <a:off x="10891683" y="151002"/>
            <a:ext cx="995517" cy="4530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demo!!!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E75722A-92CE-4431-A7A9-4E1F3AFF81CF}"/>
              </a:ext>
            </a:extLst>
          </p:cNvPr>
          <p:cNvSpPr txBox="1"/>
          <p:nvPr/>
        </p:nvSpPr>
        <p:spPr>
          <a:xfrm>
            <a:off x="8575927" y="6152655"/>
            <a:ext cx="38793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Stringer &amp; Pachitariu, 2019</a:t>
            </a:r>
            <a:br>
              <a:rPr lang="en-US" dirty="0"/>
            </a:br>
            <a:r>
              <a:rPr lang="en-US" i="1" dirty="0"/>
              <a:t>Current Opinion In Neurobiology</a:t>
            </a:r>
          </a:p>
        </p:txBody>
      </p:sp>
    </p:spTree>
    <p:extLst>
      <p:ext uri="{BB962C8B-B14F-4D97-AF65-F5344CB8AC3E}">
        <p14:creationId xmlns:p14="http://schemas.microsoft.com/office/powerpoint/2010/main" val="363839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4E14568A-7196-4585-84CF-14B013A6997A}"/>
              </a:ext>
            </a:extLst>
          </p:cNvPr>
          <p:cNvGrpSpPr/>
          <p:nvPr/>
        </p:nvGrpSpPr>
        <p:grpSpPr>
          <a:xfrm>
            <a:off x="8400663" y="1014415"/>
            <a:ext cx="3620644" cy="5359922"/>
            <a:chOff x="8400663" y="981074"/>
            <a:chExt cx="3620644" cy="5359922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EC99A3B4-23F2-4AD1-9CE0-0A1BEFB7ED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183" t="6958"/>
            <a:stretch/>
          </p:blipFill>
          <p:spPr>
            <a:xfrm>
              <a:off x="8400663" y="981074"/>
              <a:ext cx="3620644" cy="5044901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CA72572-C254-44C5-A4FC-DC4528E4CA8A}"/>
                </a:ext>
              </a:extLst>
            </p:cNvPr>
            <p:cNvSpPr txBox="1"/>
            <p:nvPr/>
          </p:nvSpPr>
          <p:spPr>
            <a:xfrm>
              <a:off x="9789675" y="6033219"/>
              <a:ext cx="7651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time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EA2BC60-80A8-42DC-9872-42EBB7B9A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dirty="0"/>
              <a:t>Drift in Z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DCA171-EFAA-46C7-9892-1B48D2EAD9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592" y="1253331"/>
            <a:ext cx="11383297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How to compute it?</a:t>
            </a:r>
          </a:p>
          <a:p>
            <a:pPr marL="0" indent="0">
              <a:buNone/>
            </a:pPr>
            <a:r>
              <a:rPr lang="en-US" dirty="0"/>
              <a:t>Take a z-stack and align each frame to it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666BDE-B830-47DC-926E-0765ADD260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1" y="2729656"/>
            <a:ext cx="3375797" cy="352924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4699663-1C6A-40FB-9B14-029597D60691}"/>
              </a:ext>
            </a:extLst>
          </p:cNvPr>
          <p:cNvSpPr txBox="1"/>
          <p:nvPr/>
        </p:nvSpPr>
        <p:spPr>
          <a:xfrm>
            <a:off x="3819476" y="2927026"/>
            <a:ext cx="1282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frame t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62BEEE4-1838-4397-B11B-5E8FCF0293B7}"/>
              </a:ext>
            </a:extLst>
          </p:cNvPr>
          <p:cNvGrpSpPr/>
          <p:nvPr/>
        </p:nvGrpSpPr>
        <p:grpSpPr>
          <a:xfrm>
            <a:off x="5205811" y="3184140"/>
            <a:ext cx="1991689" cy="2915137"/>
            <a:chOff x="5205811" y="3387340"/>
            <a:chExt cx="1991689" cy="2915137"/>
          </a:xfrm>
        </p:grpSpPr>
        <p:pic>
          <p:nvPicPr>
            <p:cNvPr id="11266" name="Picture 2">
              <a:extLst>
                <a:ext uri="{FF2B5EF4-FFF2-40B4-BE49-F238E27FC236}">
                  <a16:creationId xmlns:a16="http://schemas.microsoft.com/office/drawing/2014/main" id="{1D2AEC5A-B142-40B3-B09E-8253003645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4716411" y="4224803"/>
              <a:ext cx="2785345" cy="13700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6BE9E95-D97B-4A79-AB4C-7B33B26D991B}"/>
                </a:ext>
              </a:extLst>
            </p:cNvPr>
            <p:cNvSpPr txBox="1"/>
            <p:nvPr/>
          </p:nvSpPr>
          <p:spPr>
            <a:xfrm>
              <a:off x="5424081" y="3387340"/>
              <a:ext cx="17734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max phase-</a:t>
              </a:r>
              <a:r>
                <a:rPr lang="en-US" sz="1400" dirty="0" err="1"/>
                <a:t>corr</a:t>
              </a:r>
              <a:endParaRPr lang="en-US" sz="1400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A7C930D-6CEB-431B-8F93-CB402A123FB4}"/>
                </a:ext>
              </a:extLst>
            </p:cNvPr>
            <p:cNvSpPr txBox="1"/>
            <p:nvPr/>
          </p:nvSpPr>
          <p:spPr>
            <a:xfrm rot="5400000">
              <a:off x="4977114" y="4883919"/>
              <a:ext cx="7651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depth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3ADA6BA-FD87-4D9C-BB1B-C4B39A1A41F0}"/>
              </a:ext>
            </a:extLst>
          </p:cNvPr>
          <p:cNvGrpSpPr/>
          <p:nvPr/>
        </p:nvGrpSpPr>
        <p:grpSpPr>
          <a:xfrm>
            <a:off x="6729461" y="1126331"/>
            <a:ext cx="1704542" cy="4936815"/>
            <a:chOff x="6729461" y="1126331"/>
            <a:chExt cx="1704542" cy="493681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F698392-3C38-4153-8A46-F8B2091DCE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6" t="8951" r="93466"/>
            <a:stretch/>
          </p:blipFill>
          <p:spPr>
            <a:xfrm>
              <a:off x="8164091" y="1126331"/>
              <a:ext cx="248865" cy="4936815"/>
            </a:xfrm>
            <a:prstGeom prst="rect">
              <a:avLst/>
            </a:prstGeom>
          </p:spPr>
        </p:pic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AEEFEBC-5747-4718-A43C-340767F05AFF}"/>
                </a:ext>
              </a:extLst>
            </p:cNvPr>
            <p:cNvGrpSpPr/>
            <p:nvPr/>
          </p:nvGrpSpPr>
          <p:grpSpPr>
            <a:xfrm>
              <a:off x="6729461" y="1529693"/>
              <a:ext cx="1704542" cy="2712107"/>
              <a:chOff x="6729461" y="1529693"/>
              <a:chExt cx="1704542" cy="2712107"/>
            </a:xfrm>
          </p:grpSpPr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204D2053-767A-4FFF-9F99-58C418AAB69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729461" y="1647826"/>
                <a:ext cx="1627958" cy="2593974"/>
              </a:xfrm>
              <a:prstGeom prst="straightConnector1">
                <a:avLst/>
              </a:prstGeom>
              <a:ln w="571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14FAF7DA-85EC-496A-932B-C301A49312FA}"/>
                  </a:ext>
                </a:extLst>
              </p:cNvPr>
              <p:cNvSpPr/>
              <p:nvPr/>
            </p:nvSpPr>
            <p:spPr>
              <a:xfrm>
                <a:off x="8353041" y="1529693"/>
                <a:ext cx="80962" cy="8096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91F23EC-FD37-446F-947C-1B2B860A86C2}"/>
                  </a:ext>
                </a:extLst>
              </p:cNvPr>
              <p:cNvSpPr txBox="1"/>
              <p:nvPr/>
            </p:nvSpPr>
            <p:spPr>
              <a:xfrm rot="5400000">
                <a:off x="7606496" y="3541228"/>
                <a:ext cx="76517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depth</a:t>
                </a:r>
              </a:p>
            </p:txBody>
          </p:sp>
        </p:grp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255EA4F7-4A29-4F1D-B7F3-B87320151776}"/>
              </a:ext>
            </a:extLst>
          </p:cNvPr>
          <p:cNvSpPr txBox="1"/>
          <p:nvPr/>
        </p:nvSpPr>
        <p:spPr>
          <a:xfrm>
            <a:off x="5943600" y="6374337"/>
            <a:ext cx="4711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How does this drift affect neural activity?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B25CB39-97B9-4442-B371-1210295188DE}"/>
              </a:ext>
            </a:extLst>
          </p:cNvPr>
          <p:cNvCxnSpPr/>
          <p:nvPr/>
        </p:nvCxnSpPr>
        <p:spPr>
          <a:xfrm>
            <a:off x="3987800" y="3733800"/>
            <a:ext cx="0" cy="209550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arallelogram 5">
            <a:extLst>
              <a:ext uri="{FF2B5EF4-FFF2-40B4-BE49-F238E27FC236}">
                <a16:creationId xmlns:a16="http://schemas.microsoft.com/office/drawing/2014/main" id="{A5EF673D-83B4-4A03-9FCA-04E1E174B888}"/>
              </a:ext>
            </a:extLst>
          </p:cNvPr>
          <p:cNvSpPr/>
          <p:nvPr/>
        </p:nvSpPr>
        <p:spPr>
          <a:xfrm>
            <a:off x="2481783" y="3474351"/>
            <a:ext cx="2980758" cy="501444"/>
          </a:xfrm>
          <a:prstGeom prst="parallelogram">
            <a:avLst>
              <a:gd name="adj" fmla="val 19410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8183519-022E-42D6-9EC7-900B47AAF1E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780" b="2411"/>
          <a:stretch/>
        </p:blipFill>
        <p:spPr>
          <a:xfrm>
            <a:off x="1593859" y="866757"/>
            <a:ext cx="9179051" cy="42544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5223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4.44444E-6 L 0.00169 0.30763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" y="15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4" grpId="0"/>
      <p:bldP spid="6" grpId="0" animBg="1"/>
      <p:bldP spid="6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A2BBE-143C-48C3-B489-AD7DE8C3B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dirty="0" err="1"/>
              <a:t>Scanimage</a:t>
            </a:r>
            <a:r>
              <a:rPr lang="en-US" dirty="0"/>
              <a:t> 2018 (free version)</a:t>
            </a:r>
            <a:br>
              <a:rPr lang="en-US" dirty="0"/>
            </a:br>
            <a:r>
              <a:rPr lang="en-US" dirty="0"/>
              <a:t>has automated z-drift correction!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9D836F-CE28-4A74-BF82-61DE42DB0E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9200" y="1325045"/>
            <a:ext cx="7772400" cy="5352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9229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2872" y="0"/>
            <a:ext cx="2028592" cy="1319214"/>
          </a:xfrm>
        </p:spPr>
        <p:txBody>
          <a:bodyPr>
            <a:normAutofit/>
          </a:bodyPr>
          <a:lstStyle/>
          <a:p>
            <a:pPr algn="r"/>
            <a:r>
              <a:rPr lang="en-US" sz="2400" dirty="0">
                <a:solidFill>
                  <a:schemeClr val="bg1"/>
                </a:solidFill>
              </a:rPr>
              <a:t>~20,000 cells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found by 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Suite2p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465BA7-6785-4E28-A578-12ED8FD9E8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1464" y="0"/>
            <a:ext cx="6100536" cy="6858000"/>
          </a:xfrm>
          <a:prstGeom prst="rect">
            <a:avLst/>
          </a:prstGeom>
        </p:spPr>
      </p:pic>
      <p:pic>
        <p:nvPicPr>
          <p:cNvPr id="7" name="Picture 6" descr="Screen Clipping">
            <a:extLst>
              <a:ext uri="{FF2B5EF4-FFF2-40B4-BE49-F238E27FC236}">
                <a16:creationId xmlns:a16="http://schemas.microsoft.com/office/drawing/2014/main" id="{4736633E-C3C7-4AE1-93FA-8E8F50B140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08" y="2076243"/>
            <a:ext cx="5544631" cy="349281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63E1327-DC59-4ADD-93A5-59FD0CC9B1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0539" y="1"/>
            <a:ext cx="1483110" cy="139897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51B1CD8-5773-4A15-9328-2EDFB8C1C324}"/>
              </a:ext>
            </a:extLst>
          </p:cNvPr>
          <p:cNvSpPr txBox="1"/>
          <p:nvPr/>
        </p:nvSpPr>
        <p:spPr>
          <a:xfrm>
            <a:off x="0" y="1706911"/>
            <a:ext cx="3248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Standard imaging (“zoomed in”)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0FC02D-B0B6-46E1-BEC3-0B33127FACC0}"/>
              </a:ext>
            </a:extLst>
          </p:cNvPr>
          <p:cNvSpPr txBox="1"/>
          <p:nvPr/>
        </p:nvSpPr>
        <p:spPr>
          <a:xfrm>
            <a:off x="3646410" y="6506107"/>
            <a:ext cx="2047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Large-scale imaging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15B2F1-2F9F-4070-A23C-CD2FF150DE0F}"/>
              </a:ext>
            </a:extLst>
          </p:cNvPr>
          <p:cNvSpPr txBox="1">
            <a:spLocks/>
          </p:cNvSpPr>
          <p:nvPr/>
        </p:nvSpPr>
        <p:spPr>
          <a:xfrm>
            <a:off x="185145" y="36298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200" b="1" dirty="0"/>
              <a:t>Cell detection</a:t>
            </a:r>
          </a:p>
        </p:txBody>
      </p:sp>
    </p:spTree>
    <p:extLst>
      <p:ext uri="{BB962C8B-B14F-4D97-AF65-F5344CB8AC3E}">
        <p14:creationId xmlns:p14="http://schemas.microsoft.com/office/powerpoint/2010/main" val="22160202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FEAC13E-C29B-4ACE-BF70-56702B29F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4712B06-37A5-4AA0-B48D-B706485537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0DCD2898-A944-47A3-ACC9-CDBADFE7E2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950" y="157163"/>
            <a:ext cx="9944100" cy="654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81CEAF7-3501-463D-8576-55FFDD71051A}"/>
              </a:ext>
            </a:extLst>
          </p:cNvPr>
          <p:cNvSpPr txBox="1"/>
          <p:nvPr/>
        </p:nvSpPr>
        <p:spPr>
          <a:xfrm>
            <a:off x="3810000" y="6446877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Mean image</a:t>
            </a:r>
          </a:p>
        </p:txBody>
      </p:sp>
    </p:spTree>
    <p:extLst>
      <p:ext uri="{BB962C8B-B14F-4D97-AF65-F5344CB8AC3E}">
        <p14:creationId xmlns:p14="http://schemas.microsoft.com/office/powerpoint/2010/main" val="10995273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>
            <a:extLst>
              <a:ext uri="{FF2B5EF4-FFF2-40B4-BE49-F238E27FC236}">
                <a16:creationId xmlns:a16="http://schemas.microsoft.com/office/drawing/2014/main" id="{13C9ACCF-EB5F-4D1F-9C89-A47C90D8AE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950" y="157163"/>
            <a:ext cx="9944100" cy="654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C765BB7-C733-4DEF-B752-1CF8DB1E05B9}"/>
              </a:ext>
            </a:extLst>
          </p:cNvPr>
          <p:cNvSpPr txBox="1"/>
          <p:nvPr/>
        </p:nvSpPr>
        <p:spPr>
          <a:xfrm>
            <a:off x="3810000" y="6446877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Maximum projection</a:t>
            </a:r>
          </a:p>
        </p:txBody>
      </p:sp>
    </p:spTree>
    <p:extLst>
      <p:ext uri="{BB962C8B-B14F-4D97-AF65-F5344CB8AC3E}">
        <p14:creationId xmlns:p14="http://schemas.microsoft.com/office/powerpoint/2010/main" val="26346451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9206F-157D-4ADB-B43B-346CBA50D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78" y="-191693"/>
            <a:ext cx="11025522" cy="1325563"/>
          </a:xfrm>
        </p:spPr>
        <p:txBody>
          <a:bodyPr/>
          <a:lstStyle/>
          <a:p>
            <a:r>
              <a:rPr lang="en-US" dirty="0"/>
              <a:t>Why are “structural” methods not enough?</a:t>
            </a:r>
          </a:p>
        </p:txBody>
      </p:sp>
      <p:pic>
        <p:nvPicPr>
          <p:cNvPr id="3074" name="Picture 2" descr="Figure 3">
            <a:extLst>
              <a:ext uri="{FF2B5EF4-FFF2-40B4-BE49-F238E27FC236}">
                <a16:creationId xmlns:a16="http://schemas.microsoft.com/office/drawing/2014/main" id="{837A0D71-B9ED-4757-9250-5E75EA5654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887"/>
          <a:stretch/>
        </p:blipFill>
        <p:spPr bwMode="auto">
          <a:xfrm>
            <a:off x="1927068" y="1092305"/>
            <a:ext cx="6044605" cy="5380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55C97C-5082-4861-984D-F5A9C99B95A9}"/>
              </a:ext>
            </a:extLst>
          </p:cNvPr>
          <p:cNvSpPr txBox="1"/>
          <p:nvPr/>
        </p:nvSpPr>
        <p:spPr>
          <a:xfrm>
            <a:off x="8401523" y="6211669"/>
            <a:ext cx="40841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Stringer &amp; Pachitariu, 2019</a:t>
            </a:r>
            <a:br>
              <a:rPr lang="en-US" dirty="0"/>
            </a:br>
            <a:r>
              <a:rPr lang="en-US" i="1" dirty="0"/>
              <a:t>Current Opinion In Neurobiology</a:t>
            </a:r>
          </a:p>
        </p:txBody>
      </p:sp>
    </p:spTree>
    <p:extLst>
      <p:ext uri="{BB962C8B-B14F-4D97-AF65-F5344CB8AC3E}">
        <p14:creationId xmlns:p14="http://schemas.microsoft.com/office/powerpoint/2010/main" val="1831887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3A9AC-7E33-4838-9B42-E3B8FE078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79076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Functional cell detection with matrix factorization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B726D54A-6A5F-4CCE-8568-6A7CD0B06E9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≈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nary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B726D54A-6A5F-4CCE-8568-6A7CD0B06E9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02B2467-6C59-4BD1-B41F-00C2157D35EC}"/>
              </a:ext>
            </a:extLst>
          </p:cNvPr>
          <p:cNvCxnSpPr>
            <a:cxnSpLocks/>
          </p:cNvCxnSpPr>
          <p:nvPr/>
        </p:nvCxnSpPr>
        <p:spPr>
          <a:xfrm>
            <a:off x="4047443" y="4274439"/>
            <a:ext cx="773430" cy="0"/>
          </a:xfrm>
          <a:prstGeom prst="straightConnector1">
            <a:avLst/>
          </a:prstGeom>
          <a:ln w="762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0CC8B430-2603-4662-A6E0-9097423C6C6C}"/>
              </a:ext>
            </a:extLst>
          </p:cNvPr>
          <p:cNvSpPr txBox="1"/>
          <p:nvPr/>
        </p:nvSpPr>
        <p:spPr>
          <a:xfrm>
            <a:off x="3930753" y="3837639"/>
            <a:ext cx="1057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flatten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5FF2386-1CE8-4118-A878-80F4F8C9240A}"/>
              </a:ext>
            </a:extLst>
          </p:cNvPr>
          <p:cNvSpPr/>
          <p:nvPr/>
        </p:nvSpPr>
        <p:spPr>
          <a:xfrm>
            <a:off x="5268908" y="3515555"/>
            <a:ext cx="1249959" cy="18896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10D134E-CE19-47D9-BBBF-C33550AF2275}"/>
              </a:ext>
            </a:extLst>
          </p:cNvPr>
          <p:cNvGrpSpPr/>
          <p:nvPr/>
        </p:nvGrpSpPr>
        <p:grpSpPr>
          <a:xfrm>
            <a:off x="1396260" y="3175436"/>
            <a:ext cx="2940843" cy="1903678"/>
            <a:chOff x="-34080" y="2931163"/>
            <a:chExt cx="2940843" cy="1903678"/>
          </a:xfrm>
        </p:grpSpPr>
        <mc:AlternateContent xmlns:mc="http://schemas.openxmlformats.org/markup-compatibility/2006" xmlns:am3d="http://schemas.microsoft.com/office/drawing/2017/model3d">
          <mc:Choice Requires="am3d">
            <p:graphicFrame>
              <p:nvGraphicFramePr>
                <p:cNvPr id="4" name="3D Model 3" descr="Cuboid">
                  <a:extLst>
                    <a:ext uri="{FF2B5EF4-FFF2-40B4-BE49-F238E27FC236}">
                      <a16:creationId xmlns:a16="http://schemas.microsoft.com/office/drawing/2014/main" id="{34089689-FBD2-4E20-BC8F-164202CCE7F0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>
                <a:off x="444616" y="2931163"/>
                <a:ext cx="2462147" cy="1768742"/>
              </p:xfrm>
              <a:graphic>
                <a:graphicData uri="http://schemas.microsoft.com/office/drawing/2017/model3d">
                  <am3d:model3d r:embed="rId3">
                    <am3d:spPr>
                      <a:xfrm>
                        <a:off x="0" y="0"/>
                        <a:ext cx="2462147" cy="1768742"/>
                      </a:xfrm>
                      <a:prstGeom prst="rect">
                        <a:avLst/>
                      </a:prstGeom>
                    </am3d:spPr>
                    <am3d:camera>
                      <am3d:pos x="0" y="0" z="57664451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4361393" d="1000000"/>
                      <am3d:preTrans dx="0" dy="-6493603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856917" ay="-1581748" az="-368473"/>
                      <am3d:postTrans dx="0" dy="0" dz="0"/>
                    </am3d:trans>
                    <am3d:attrSrcUrl r:id="rId4"/>
                    <am3d:raster rName="Office3DRenderer" rVer="16.0.8326">
                      <am3d:blip r:embed="rId5"/>
                    </am3d:raster>
                    <am3d:objViewport viewportSz="2576591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 xmlns="">
            <p:pic>
              <p:nvPicPr>
                <p:cNvPr id="4" name="3D Model 3" descr="Cuboid">
                  <a:extLst>
                    <a:ext uri="{FF2B5EF4-FFF2-40B4-BE49-F238E27FC236}">
                      <a16:creationId xmlns:a16="http://schemas.microsoft.com/office/drawing/2014/main" id="{34089689-FBD2-4E20-BC8F-164202CCE7F0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874956" y="3175436"/>
                  <a:ext cx="2462147" cy="176874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F78AA0F8-3BE3-4C80-A780-AF97FF4D5E5F}"/>
                    </a:ext>
                  </a:extLst>
                </p:cNvPr>
                <p:cNvSpPr txBox="1"/>
                <p:nvPr/>
              </p:nvSpPr>
              <p:spPr>
                <a:xfrm>
                  <a:off x="-34080" y="3707826"/>
                  <a:ext cx="66273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F78AA0F8-3BE3-4C80-A780-AF97FF4D5E5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34080" y="3707826"/>
                  <a:ext cx="662730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B0066EA6-2F1F-4DA9-BB11-D86083A43DEF}"/>
                    </a:ext>
                  </a:extLst>
                </p:cNvPr>
                <p:cNvSpPr txBox="1"/>
                <p:nvPr/>
              </p:nvSpPr>
              <p:spPr>
                <a:xfrm>
                  <a:off x="730716" y="4465509"/>
                  <a:ext cx="66273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B0066EA6-2F1F-4DA9-BB11-D86083A43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0716" y="4465509"/>
                  <a:ext cx="662730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F3E9989E-403B-4799-B955-9D52EE07822E}"/>
                    </a:ext>
                  </a:extLst>
                </p:cNvPr>
                <p:cNvSpPr txBox="1"/>
                <p:nvPr/>
              </p:nvSpPr>
              <p:spPr>
                <a:xfrm>
                  <a:off x="2066674" y="4096177"/>
                  <a:ext cx="662730" cy="3915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F3E9989E-403B-4799-B955-9D52EE07822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66674" y="4096177"/>
                  <a:ext cx="662730" cy="391582"/>
                </a:xfrm>
                <a:prstGeom prst="rect">
                  <a:avLst/>
                </a:prstGeom>
                <a:blipFill>
                  <a:blip r:embed="rId9"/>
                  <a:stretch>
                    <a:fillRect b="-1093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B612B5B-230E-4008-A8F6-A8BE123816E9}"/>
                  </a:ext>
                </a:extLst>
              </p:cNvPr>
              <p:cNvSpPr txBox="1"/>
              <p:nvPr/>
            </p:nvSpPr>
            <p:spPr>
              <a:xfrm>
                <a:off x="4515713" y="4439664"/>
                <a:ext cx="86029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𝑌</m:t>
                          </m:r>
                        </m:sub>
                      </m:sSub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B612B5B-230E-4008-A8F6-A8BE123816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5713" y="4439664"/>
                <a:ext cx="860292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27DADCD-3DF4-4122-87E1-BD52AB83BC9E}"/>
                  </a:ext>
                </a:extLst>
              </p:cNvPr>
              <p:cNvSpPr txBox="1"/>
              <p:nvPr/>
            </p:nvSpPr>
            <p:spPr>
              <a:xfrm>
                <a:off x="5463740" y="5401840"/>
                <a:ext cx="860292" cy="3915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27DADCD-3DF4-4122-87E1-BD52AB83BC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740" y="5401840"/>
                <a:ext cx="860292" cy="391582"/>
              </a:xfrm>
              <a:prstGeom prst="rect">
                <a:avLst/>
              </a:prstGeom>
              <a:blipFill>
                <a:blip r:embed="rId11"/>
                <a:stretch>
                  <a:fillRect b="-109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E2A26E1-2541-425B-861D-F969B54F4C01}"/>
              </a:ext>
            </a:extLst>
          </p:cNvPr>
          <p:cNvCxnSpPr>
            <a:cxnSpLocks/>
          </p:cNvCxnSpPr>
          <p:nvPr/>
        </p:nvCxnSpPr>
        <p:spPr>
          <a:xfrm>
            <a:off x="6825596" y="4267263"/>
            <a:ext cx="780422" cy="0"/>
          </a:xfrm>
          <a:prstGeom prst="straightConnector1">
            <a:avLst/>
          </a:prstGeom>
          <a:ln w="762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AFE6DF54-2C39-43BB-B8DC-A0C2765BFB97}"/>
              </a:ext>
            </a:extLst>
          </p:cNvPr>
          <p:cNvSpPr txBox="1"/>
          <p:nvPr/>
        </p:nvSpPr>
        <p:spPr>
          <a:xfrm>
            <a:off x="6637758" y="3875141"/>
            <a:ext cx="1057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factorize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F63CD8D-A577-4106-A242-DD6712D70378}"/>
              </a:ext>
            </a:extLst>
          </p:cNvPr>
          <p:cNvSpPr/>
          <p:nvPr/>
        </p:nvSpPr>
        <p:spPr>
          <a:xfrm>
            <a:off x="7847124" y="3521718"/>
            <a:ext cx="448285" cy="18896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0A8AB39-C240-4359-B2DC-F5EEB00A272C}"/>
              </a:ext>
            </a:extLst>
          </p:cNvPr>
          <p:cNvSpPr/>
          <p:nvPr/>
        </p:nvSpPr>
        <p:spPr>
          <a:xfrm rot="5400000">
            <a:off x="9110166" y="3152114"/>
            <a:ext cx="448285" cy="12580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Multiplication Sign 24">
            <a:extLst>
              <a:ext uri="{FF2B5EF4-FFF2-40B4-BE49-F238E27FC236}">
                <a16:creationId xmlns:a16="http://schemas.microsoft.com/office/drawing/2014/main" id="{915C8883-EBB3-4652-86D3-DC4AE95D5E1B}"/>
              </a:ext>
            </a:extLst>
          </p:cNvPr>
          <p:cNvSpPr/>
          <p:nvPr/>
        </p:nvSpPr>
        <p:spPr>
          <a:xfrm>
            <a:off x="8308966" y="3582767"/>
            <a:ext cx="349494" cy="369332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861DA233-B4D5-42C6-81A6-1BF709DB7446}"/>
                  </a:ext>
                </a:extLst>
              </p:cNvPr>
              <p:cNvSpPr/>
              <p:nvPr/>
            </p:nvSpPr>
            <p:spPr>
              <a:xfrm>
                <a:off x="8729790" y="3499085"/>
                <a:ext cx="468397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𝒇</m:t>
                      </m:r>
                    </m:oMath>
                  </m:oMathPara>
                </a14:m>
                <a:endParaRPr lang="en-US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861DA233-B4D5-42C6-81A6-1BF709DB744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9790" y="3499085"/>
                <a:ext cx="468397" cy="52322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ectangle 26">
            <a:extLst>
              <a:ext uri="{FF2B5EF4-FFF2-40B4-BE49-F238E27FC236}">
                <a16:creationId xmlns:a16="http://schemas.microsoft.com/office/drawing/2014/main" id="{12A93618-46AA-46A3-A3A2-77067910CF3E}"/>
              </a:ext>
            </a:extLst>
          </p:cNvPr>
          <p:cNvSpPr/>
          <p:nvPr/>
        </p:nvSpPr>
        <p:spPr>
          <a:xfrm>
            <a:off x="7847124" y="3515555"/>
            <a:ext cx="448285" cy="18896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5D2C102C-7EDE-4EBF-93A1-19FD58613134}"/>
                  </a:ext>
                </a:extLst>
              </p:cNvPr>
              <p:cNvSpPr/>
              <p:nvPr/>
            </p:nvSpPr>
            <p:spPr>
              <a:xfrm>
                <a:off x="7773748" y="3556987"/>
                <a:ext cx="595035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𝑴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5D2C102C-7EDE-4EBF-93A1-19FD586131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3748" y="3556987"/>
                <a:ext cx="595035" cy="52322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38292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3A9AC-7E33-4838-9B42-E3B8FE078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/>
              <a:t>What kind of matrix factorization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B726D54A-6A5F-4CCE-8568-6A7CD0B06E9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90690"/>
                <a:ext cx="10515600" cy="4351338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≈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nary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B726D54A-6A5F-4CCE-8568-6A7CD0B06E9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90690"/>
                <a:ext cx="10515600" cy="4351338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74EDCC6-7CC8-4D12-BF03-244D84FA9B57}"/>
                  </a:ext>
                </a:extLst>
              </p:cNvPr>
              <p:cNvSpPr txBox="1"/>
              <p:nvPr/>
            </p:nvSpPr>
            <p:spPr>
              <a:xfrm>
                <a:off x="864300" y="2932469"/>
                <a:ext cx="52317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ICA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2400" dirty="0" err="1"/>
                  <a:t>Mukamel</a:t>
                </a:r>
                <a:r>
                  <a:rPr lang="en-US" sz="2400" dirty="0"/>
                  <a:t> et al, 2009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look for sparsity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endParaRPr lang="en-US" sz="2400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endParaRPr lang="en-US" sz="24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CNMF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2400" dirty="0" err="1"/>
                  <a:t>Pnevmatikakis</a:t>
                </a:r>
                <a:r>
                  <a:rPr lang="en-US" sz="2400" dirty="0"/>
                  <a:t> et al, 2016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US" sz="2400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400" dirty="0"/>
                  <a:t> obeys calcium dynamics</a:t>
                </a:r>
                <a:br>
                  <a:rPr lang="en-US" sz="2400" dirty="0"/>
                </a:br>
                <a:endParaRPr lang="en-US" sz="2400" dirty="0"/>
              </a:p>
              <a:p>
                <a:br>
                  <a:rPr lang="en-US" sz="2400" dirty="0"/>
                </a:br>
                <a:endParaRPr lang="en-US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74EDCC6-7CC8-4D12-BF03-244D84FA9B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300" y="2932469"/>
                <a:ext cx="5231700" cy="4154984"/>
              </a:xfrm>
              <a:prstGeom prst="rect">
                <a:avLst/>
              </a:prstGeom>
              <a:blipFill>
                <a:blip r:embed="rId3"/>
                <a:stretch>
                  <a:fillRect l="-1632" t="-11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8718731-CB09-4173-AD77-24EB3E5A390B}"/>
                  </a:ext>
                </a:extLst>
              </p:cNvPr>
              <p:cNvSpPr/>
              <p:nvPr/>
            </p:nvSpPr>
            <p:spPr>
              <a:xfrm>
                <a:off x="6584250" y="2932469"/>
                <a:ext cx="6801549" cy="37856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Suite2p (2016)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Pachitariu, Stringer et al, 2016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2400" dirty="0"/>
                  <a:t> and local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extra term for spatial neuropil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endParaRPr lang="en-US" sz="24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Suite2p (2019)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US" sz="2400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/>
                  <a:t> is connected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400" dirty="0"/>
                  <a:t> is extra sparse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400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8718731-CB09-4173-AD77-24EB3E5A390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4250" y="2932469"/>
                <a:ext cx="6801549" cy="3785652"/>
              </a:xfrm>
              <a:prstGeom prst="rect">
                <a:avLst/>
              </a:prstGeom>
              <a:blipFill>
                <a:blip r:embed="rId4"/>
                <a:stretch>
                  <a:fillRect l="-1165" t="-12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0831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3A9AC-7E33-4838-9B42-E3B8FE078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462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/>
              <a:t>How to hunt for new cells? We need a map.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370072-C84A-45AD-9910-4A513C20CEA5}"/>
              </a:ext>
            </a:extLst>
          </p:cNvPr>
          <p:cNvSpPr txBox="1"/>
          <p:nvPr/>
        </p:nvSpPr>
        <p:spPr>
          <a:xfrm>
            <a:off x="622300" y="2006600"/>
            <a:ext cx="2336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Multi-scale </a:t>
            </a:r>
          </a:p>
          <a:p>
            <a:r>
              <a:rPr lang="en-US" dirty="0"/>
              <a:t>Sparse Projection</a:t>
            </a:r>
          </a:p>
          <a:p>
            <a:r>
              <a:rPr lang="en-US" dirty="0"/>
              <a:t>Map</a:t>
            </a:r>
          </a:p>
          <a:p>
            <a:endParaRPr lang="en-US" dirty="0"/>
          </a:p>
          <a:p>
            <a:r>
              <a:rPr lang="en-US" dirty="0"/>
              <a:t>“correlation map”</a:t>
            </a:r>
          </a:p>
        </p:txBody>
      </p:sp>
      <p:pic>
        <p:nvPicPr>
          <p:cNvPr id="4104" name="Picture 8">
            <a:extLst>
              <a:ext uri="{FF2B5EF4-FFF2-40B4-BE49-F238E27FC236}">
                <a16:creationId xmlns:a16="http://schemas.microsoft.com/office/drawing/2014/main" id="{E041E7F2-6F30-4CE9-B532-99458ED5F4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2200" y="1235404"/>
            <a:ext cx="8324850" cy="5478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5973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3A9AC-7E33-4838-9B42-E3B8FE078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365127"/>
            <a:ext cx="8355959" cy="1325563"/>
          </a:xfrm>
        </p:spPr>
        <p:txBody>
          <a:bodyPr>
            <a:normAutofit/>
          </a:bodyPr>
          <a:lstStyle/>
          <a:p>
            <a:r>
              <a:rPr lang="en-US" sz="3200" dirty="0"/>
              <a:t>We initialized a new cell, now how do we grow it?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DB4947DF-D75A-4CD7-8F07-7F6133A709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708" y="1690690"/>
            <a:ext cx="9296583" cy="3624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97145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23" y="-33128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Purkinje cell dendrites in cerebellum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954" y="736826"/>
            <a:ext cx="5794260" cy="580929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8445" y="736826"/>
            <a:ext cx="5917544" cy="580929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830820" y="6515345"/>
            <a:ext cx="22551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Kostadinov</a:t>
            </a:r>
            <a:r>
              <a:rPr lang="en-US" dirty="0">
                <a:solidFill>
                  <a:schemeClr val="bg1"/>
                </a:solidFill>
              </a:rPr>
              <a:t> et al, 2019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5A959D-DB3F-47E1-8E3F-5F9DA6C9D917}"/>
              </a:ext>
            </a:extLst>
          </p:cNvPr>
          <p:cNvSpPr txBox="1"/>
          <p:nvPr/>
        </p:nvSpPr>
        <p:spPr>
          <a:xfrm>
            <a:off x="55723" y="6546123"/>
            <a:ext cx="25569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github.com/</a:t>
            </a:r>
            <a:r>
              <a:rPr lang="en-US" sz="1400" dirty="0" err="1">
                <a:solidFill>
                  <a:schemeClr val="bg1"/>
                </a:solidFill>
              </a:rPr>
              <a:t>MouseLand</a:t>
            </a:r>
            <a:r>
              <a:rPr lang="en-US" sz="1400" dirty="0">
                <a:solidFill>
                  <a:schemeClr val="bg1"/>
                </a:solidFill>
              </a:rPr>
              <a:t>/Suite2p</a:t>
            </a:r>
          </a:p>
        </p:txBody>
      </p:sp>
    </p:spTree>
    <p:extLst>
      <p:ext uri="{BB962C8B-B14F-4D97-AF65-F5344CB8AC3E}">
        <p14:creationId xmlns:p14="http://schemas.microsoft.com/office/powerpoint/2010/main" val="23178396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14935"/>
            <a:ext cx="10229850" cy="930547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Axons and </a:t>
            </a:r>
            <a:r>
              <a:rPr lang="en-US" dirty="0" err="1">
                <a:solidFill>
                  <a:schemeClr val="bg1"/>
                </a:solidFill>
              </a:rPr>
              <a:t>boutons</a:t>
            </a:r>
            <a:r>
              <a:rPr lang="en-US" dirty="0">
                <a:solidFill>
                  <a:schemeClr val="bg1"/>
                </a:solidFill>
              </a:rPr>
              <a:t>   (thalamus </a:t>
            </a:r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</a:t>
            </a:r>
            <a:r>
              <a:rPr lang="en-US" dirty="0">
                <a:solidFill>
                  <a:schemeClr val="bg1"/>
                </a:solidFill>
              </a:rPr>
              <a:t>V1)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970" y="815612"/>
            <a:ext cx="5748432" cy="559038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7193" y="833079"/>
            <a:ext cx="5773371" cy="560624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F5A959D-DB3F-47E1-8E3F-5F9DA6C9D917}"/>
              </a:ext>
            </a:extLst>
          </p:cNvPr>
          <p:cNvSpPr txBox="1"/>
          <p:nvPr/>
        </p:nvSpPr>
        <p:spPr>
          <a:xfrm>
            <a:off x="67216" y="6550223"/>
            <a:ext cx="25569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github.com/</a:t>
            </a:r>
            <a:r>
              <a:rPr lang="en-US" sz="1400" dirty="0" err="1">
                <a:solidFill>
                  <a:schemeClr val="bg1"/>
                </a:solidFill>
              </a:rPr>
              <a:t>MouseLand</a:t>
            </a:r>
            <a:r>
              <a:rPr lang="en-US" sz="1400" dirty="0">
                <a:solidFill>
                  <a:schemeClr val="bg1"/>
                </a:solidFill>
              </a:rPr>
              <a:t>/Suite2p</a:t>
            </a:r>
          </a:p>
        </p:txBody>
      </p:sp>
    </p:spTree>
    <p:extLst>
      <p:ext uri="{BB962C8B-B14F-4D97-AF65-F5344CB8AC3E}">
        <p14:creationId xmlns:p14="http://schemas.microsoft.com/office/powerpoint/2010/main" val="4279629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3A9AC-7E33-4838-9B42-E3B8FE078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How to classify if an ROI is a cell?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4EDCC6-7CC8-4D12-BF03-244D84FA9B57}"/>
              </a:ext>
            </a:extLst>
          </p:cNvPr>
          <p:cNvSpPr txBox="1"/>
          <p:nvPr/>
        </p:nvSpPr>
        <p:spPr>
          <a:xfrm>
            <a:off x="838200" y="1845062"/>
            <a:ext cx="802826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Basic feature predictors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Number of pixels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Compactness of ROI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Skewness of ROI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Shape predictors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Use CNNS on the masks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err="1"/>
              <a:t>Apthorpe</a:t>
            </a:r>
            <a:r>
              <a:rPr lang="en-US" sz="2400" dirty="0"/>
              <a:t> et al, 2013, </a:t>
            </a:r>
            <a:r>
              <a:rPr lang="en-US" sz="2400" dirty="0" err="1"/>
              <a:t>Giovanucci</a:t>
            </a:r>
            <a:r>
              <a:rPr lang="en-US" sz="2400" dirty="0"/>
              <a:t> et al, 2019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CA8C86-8299-4362-B8ED-375BCB8339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7918" y="1442244"/>
            <a:ext cx="4077531" cy="397351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70C66D1-1256-471F-8248-60FF60B5802E}"/>
              </a:ext>
            </a:extLst>
          </p:cNvPr>
          <p:cNvSpPr txBox="1"/>
          <p:nvPr/>
        </p:nvSpPr>
        <p:spPr>
          <a:xfrm>
            <a:off x="8997513" y="832694"/>
            <a:ext cx="21780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within sample</a:t>
            </a:r>
          </a:p>
          <a:p>
            <a:pPr algn="ctr"/>
            <a:r>
              <a:rPr lang="en-US" sz="2400" dirty="0"/>
              <a:t>performance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6FA533-DF60-4B9B-B827-545573F00E30}"/>
              </a:ext>
            </a:extLst>
          </p:cNvPr>
          <p:cNvSpPr txBox="1"/>
          <p:nvPr/>
        </p:nvSpPr>
        <p:spPr>
          <a:xfrm>
            <a:off x="8884919" y="6165913"/>
            <a:ext cx="33070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Pachitariu, Stringer et al, 2016</a:t>
            </a:r>
            <a:br>
              <a:rPr lang="en-US" dirty="0"/>
            </a:br>
            <a:r>
              <a:rPr lang="en-US" i="1" dirty="0" err="1"/>
              <a:t>bioRxiv</a:t>
            </a:r>
            <a:endParaRPr lang="en-US" i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C2B256-8375-4BF7-9D1E-2ACF2CC0A7CC}"/>
              </a:ext>
            </a:extLst>
          </p:cNvPr>
          <p:cNvSpPr/>
          <p:nvPr/>
        </p:nvSpPr>
        <p:spPr>
          <a:xfrm>
            <a:off x="10891683" y="151002"/>
            <a:ext cx="995517" cy="4530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demo!!!</a:t>
            </a:r>
          </a:p>
        </p:txBody>
      </p:sp>
    </p:spTree>
    <p:extLst>
      <p:ext uri="{BB962C8B-B14F-4D97-AF65-F5344CB8AC3E}">
        <p14:creationId xmlns:p14="http://schemas.microsoft.com/office/powerpoint/2010/main" val="2334796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D1CBF-DE40-4746-BCF3-4CB3EA17B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we extract fluorescence?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B53A96B-310A-4250-868F-411A6AF5515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404900" y="2724833"/>
                <a:ext cx="5233856" cy="1408333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𝑐𝑜𝑟𝑟𝑒𝑐𝑡𝑒𝑑</m:t>
                          </m:r>
                        </m:sub>
                      </m:sSub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𝑛𝑒𝑢𝑟𝑜𝑝𝑖𝑙</m:t>
                          </m:r>
                        </m:sub>
                      </m:sSub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∼0.7</m:t>
                    </m:r>
                  </m:oMath>
                </a14:m>
                <a:r>
                  <a:rPr lang="en-US" b="0" dirty="0"/>
                  <a:t>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B53A96B-310A-4250-868F-411A6AF5515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04900" y="2724833"/>
                <a:ext cx="5233856" cy="1408333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 descr="Screen Clipping">
            <a:extLst>
              <a:ext uri="{FF2B5EF4-FFF2-40B4-BE49-F238E27FC236}">
                <a16:creationId xmlns:a16="http://schemas.microsoft.com/office/drawing/2014/main" id="{29A172AF-BAA1-4D28-B3A4-80EAEF20A38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374" t="11731"/>
          <a:stretch/>
        </p:blipFill>
        <p:spPr>
          <a:xfrm>
            <a:off x="358013" y="2454088"/>
            <a:ext cx="4572001" cy="3525730"/>
          </a:xfrm>
          <a:prstGeom prst="rect">
            <a:avLst/>
          </a:prstGeom>
        </p:spPr>
      </p:pic>
      <p:pic>
        <p:nvPicPr>
          <p:cNvPr id="4" name="Content Placeholder 4" descr="Screen Clipping">
            <a:extLst>
              <a:ext uri="{FF2B5EF4-FFF2-40B4-BE49-F238E27FC236}">
                <a16:creationId xmlns:a16="http://schemas.microsoft.com/office/drawing/2014/main" id="{7A875DA0-B394-43C1-901C-7FBFE5F0A4A6}"/>
              </a:ext>
            </a:extLst>
          </p:cNvPr>
          <p:cNvPicPr>
            <a:picLocks noGrp="1"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890" b="21798"/>
          <a:stretch/>
        </p:blipFill>
        <p:spPr>
          <a:xfrm>
            <a:off x="4001880" y="1610941"/>
            <a:ext cx="2094120" cy="2029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0574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B448C-9055-434C-9D37-BB9689D1B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086" y="0"/>
            <a:ext cx="10515600" cy="1325563"/>
          </a:xfrm>
        </p:spPr>
        <p:txBody>
          <a:bodyPr/>
          <a:lstStyle/>
          <a:p>
            <a:r>
              <a:rPr lang="en-US" dirty="0"/>
              <a:t>Spike deconvolution</a:t>
            </a:r>
          </a:p>
        </p:txBody>
      </p:sp>
      <p:pic>
        <p:nvPicPr>
          <p:cNvPr id="4098" name="Picture 2" descr="Figure 4">
            <a:extLst>
              <a:ext uri="{FF2B5EF4-FFF2-40B4-BE49-F238E27FC236}">
                <a16:creationId xmlns:a16="http://schemas.microsoft.com/office/drawing/2014/main" id="{4A428DD6-DC1E-487F-93D5-7CB2211944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3" t="1023" r="32620" b="36361"/>
          <a:stretch/>
        </p:blipFill>
        <p:spPr bwMode="auto">
          <a:xfrm>
            <a:off x="5447200" y="1613147"/>
            <a:ext cx="5092431" cy="4857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11305ED-AEAD-47B0-A08E-454683D5D8D0}"/>
              </a:ext>
            </a:extLst>
          </p:cNvPr>
          <p:cNvSpPr/>
          <p:nvPr/>
        </p:nvSpPr>
        <p:spPr>
          <a:xfrm>
            <a:off x="5195844" y="5449857"/>
            <a:ext cx="5343787" cy="12080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7" name="Picture 2" descr="Figure 4">
            <a:extLst>
              <a:ext uri="{FF2B5EF4-FFF2-40B4-BE49-F238E27FC236}">
                <a16:creationId xmlns:a16="http://schemas.microsoft.com/office/drawing/2014/main" id="{53104B9B-8BC5-476F-8CEE-63C99427BB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31" t="3292" r="431" b="36361"/>
          <a:stretch/>
        </p:blipFill>
        <p:spPr bwMode="auto">
          <a:xfrm>
            <a:off x="1118021" y="1325563"/>
            <a:ext cx="2661442" cy="5395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4593D79-9C0F-4076-8806-AF8B3A528D22}"/>
              </a:ext>
            </a:extLst>
          </p:cNvPr>
          <p:cNvSpPr txBox="1"/>
          <p:nvPr/>
        </p:nvSpPr>
        <p:spPr>
          <a:xfrm>
            <a:off x="8401523" y="6211669"/>
            <a:ext cx="40841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Stringer &amp; Pachitariu, 2019</a:t>
            </a:r>
            <a:br>
              <a:rPr lang="en-US" dirty="0"/>
            </a:br>
            <a:r>
              <a:rPr lang="en-US" i="1" dirty="0"/>
              <a:t>Current Opinion In Neurobiology</a:t>
            </a:r>
          </a:p>
        </p:txBody>
      </p:sp>
    </p:spTree>
    <p:extLst>
      <p:ext uri="{BB962C8B-B14F-4D97-AF65-F5344CB8AC3E}">
        <p14:creationId xmlns:p14="http://schemas.microsoft.com/office/powerpoint/2010/main" val="2334544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B448C-9055-434C-9D37-BB9689D1B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Spike deconvolution</a:t>
            </a:r>
          </a:p>
        </p:txBody>
      </p:sp>
      <p:pic>
        <p:nvPicPr>
          <p:cNvPr id="4098" name="Picture 2" descr="Figure 4">
            <a:extLst>
              <a:ext uri="{FF2B5EF4-FFF2-40B4-BE49-F238E27FC236}">
                <a16:creationId xmlns:a16="http://schemas.microsoft.com/office/drawing/2014/main" id="{4A428DD6-DC1E-487F-93D5-7CB2211944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2" t="65836" r="789" b="2548"/>
          <a:stretch/>
        </p:blipFill>
        <p:spPr bwMode="auto">
          <a:xfrm>
            <a:off x="1690342" y="2105636"/>
            <a:ext cx="8465930" cy="2827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E1A3369-AF03-4781-A4DA-505439DE528A}"/>
              </a:ext>
            </a:extLst>
          </p:cNvPr>
          <p:cNvSpPr txBox="1"/>
          <p:nvPr/>
        </p:nvSpPr>
        <p:spPr>
          <a:xfrm>
            <a:off x="8401523" y="6211669"/>
            <a:ext cx="40841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Stringer &amp; Pachitariu, 2019</a:t>
            </a:r>
            <a:br>
              <a:rPr lang="en-US" dirty="0"/>
            </a:br>
            <a:r>
              <a:rPr lang="en-US" i="1" dirty="0"/>
              <a:t>Current Opinion In Neurobiology</a:t>
            </a:r>
          </a:p>
        </p:txBody>
      </p:sp>
    </p:spTree>
    <p:extLst>
      <p:ext uri="{BB962C8B-B14F-4D97-AF65-F5344CB8AC3E}">
        <p14:creationId xmlns:p14="http://schemas.microsoft.com/office/powerpoint/2010/main" val="41655914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E331824-3A69-489C-A015-738DEDCC0E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86" r="51955" b="36898"/>
          <a:stretch/>
        </p:blipFill>
        <p:spPr>
          <a:xfrm>
            <a:off x="1804658" y="314744"/>
            <a:ext cx="8093798" cy="65432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If you deconvolve, you get higher temporal precision</a:t>
            </a:r>
          </a:p>
        </p:txBody>
      </p:sp>
    </p:spTree>
    <p:extLst>
      <p:ext uri="{BB962C8B-B14F-4D97-AF65-F5344CB8AC3E}">
        <p14:creationId xmlns:p14="http://schemas.microsoft.com/office/powerpoint/2010/main" val="182919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Image result for hhmi logo">
            <a:extLst>
              <a:ext uri="{FF2B5EF4-FFF2-40B4-BE49-F238E27FC236}">
                <a16:creationId xmlns:a16="http://schemas.microsoft.com/office/drawing/2014/main" id="{B5841D12-2491-4F01-8078-27DD6A08EE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5478" y="3788305"/>
            <a:ext cx="3806522" cy="1608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5E1F6FC-55AE-472B-8B5D-CB09D707D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97A0AE-DF9C-4058-A41F-7ABD4287F5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Inspect your data closely</a:t>
            </a:r>
          </a:p>
          <a:p>
            <a:pPr lvl="1"/>
            <a:r>
              <a:rPr lang="en-US" dirty="0"/>
              <a:t>data is a movie; how to visualize?</a:t>
            </a:r>
          </a:p>
          <a:p>
            <a:pPr lvl="1"/>
            <a:r>
              <a:rPr lang="en-US" dirty="0"/>
              <a:t>summary statistics are useful, but not sufficient</a:t>
            </a:r>
          </a:p>
          <a:p>
            <a:r>
              <a:rPr lang="en-US" dirty="0"/>
              <a:t>general approach</a:t>
            </a:r>
          </a:p>
          <a:p>
            <a:pPr lvl="1"/>
            <a:r>
              <a:rPr lang="en-US" dirty="0"/>
              <a:t>use a map to find candidate cells</a:t>
            </a:r>
          </a:p>
          <a:p>
            <a:pPr lvl="1"/>
            <a:r>
              <a:rPr lang="en-US" dirty="0"/>
              <a:t>have a model </a:t>
            </a:r>
          </a:p>
          <a:p>
            <a:r>
              <a:rPr lang="en-US" dirty="0"/>
              <a:t>vertical integration </a:t>
            </a:r>
          </a:p>
          <a:p>
            <a:pPr lvl="1"/>
            <a:r>
              <a:rPr lang="en-US" dirty="0"/>
              <a:t>denoising, deconvolution, </a:t>
            </a:r>
            <a:r>
              <a:rPr lang="en-US" dirty="0" err="1"/>
              <a:t>demixing</a:t>
            </a:r>
            <a:endParaRPr lang="en-US" dirty="0"/>
          </a:p>
          <a:p>
            <a:r>
              <a:rPr lang="en-US" dirty="0"/>
              <a:t>use </a:t>
            </a:r>
            <a:r>
              <a:rPr lang="en-US" dirty="0" err="1"/>
              <a:t>posthoc</a:t>
            </a:r>
            <a:r>
              <a:rPr lang="en-US" dirty="0"/>
              <a:t> classification</a:t>
            </a:r>
          </a:p>
          <a:p>
            <a:pPr lvl="1"/>
            <a:r>
              <a:rPr lang="en-US" dirty="0"/>
              <a:t>train a classifier on YOUR data</a:t>
            </a:r>
          </a:p>
        </p:txBody>
      </p:sp>
      <p:pic>
        <p:nvPicPr>
          <p:cNvPr id="8" name="Picture 7" descr="Screen Clipping">
            <a:extLst>
              <a:ext uri="{FF2B5EF4-FFF2-40B4-BE49-F238E27FC236}">
                <a16:creationId xmlns:a16="http://schemas.microsoft.com/office/drawing/2014/main" id="{E60370E8-29E5-4E3F-891E-01400B13A9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7348" y="6176963"/>
            <a:ext cx="3343982" cy="538350"/>
          </a:xfrm>
          <a:prstGeom prst="rect">
            <a:avLst/>
          </a:prstGeom>
        </p:spPr>
      </p:pic>
      <p:pic>
        <p:nvPicPr>
          <p:cNvPr id="9" name="Picture 2" descr="http://fmaonline.net/wp-content/uploads/2016/03/simons-foundation.png">
            <a:extLst>
              <a:ext uri="{FF2B5EF4-FFF2-40B4-BE49-F238E27FC236}">
                <a16:creationId xmlns:a16="http://schemas.microsoft.com/office/drawing/2014/main" id="{0C393732-7EDA-4C2E-9824-E04AB7225F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896351" y="4994370"/>
            <a:ext cx="2985976" cy="1451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26224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1DA13-D766-4DAF-A9A0-9CA29D999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87FC32-396D-4670-9170-0BF4E8D78C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1105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ABE74-7B79-4F32-81EA-28CFD9D71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dirty="0"/>
              <a:t>rigid registration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3EAF75-BD58-455A-B9CE-8777106C385E}"/>
              </a:ext>
            </a:extLst>
          </p:cNvPr>
          <p:cNvSpPr txBox="1"/>
          <p:nvPr/>
        </p:nvSpPr>
        <p:spPr>
          <a:xfrm>
            <a:off x="344129" y="1120676"/>
            <a:ext cx="1118911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Cross-correlation is </a:t>
            </a:r>
            <a:r>
              <a:rPr lang="en-US" sz="2400" dirty="0" err="1"/>
              <a:t>slooowww</a:t>
            </a:r>
            <a:r>
              <a:rPr lang="en-US" sz="2400" dirty="0"/>
              <a:t>, but…</a:t>
            </a:r>
          </a:p>
          <a:p>
            <a:endParaRPr lang="en-US" sz="2400" dirty="0"/>
          </a:p>
          <a:p>
            <a:r>
              <a:rPr lang="en-US" sz="2400" dirty="0"/>
              <a:t>Cross-correlation is the same as the </a:t>
            </a:r>
            <a:r>
              <a:rPr lang="en-US" sz="2400" b="1" dirty="0"/>
              <a:t>convolution</a:t>
            </a:r>
            <a:r>
              <a:rPr lang="en-US" sz="2400" dirty="0"/>
              <a:t> of the frame with the reference.</a:t>
            </a:r>
          </a:p>
          <a:p>
            <a:endParaRPr lang="en-US" sz="2400" dirty="0"/>
          </a:p>
          <a:p>
            <a:r>
              <a:rPr lang="en-US" sz="2400" b="1" dirty="0"/>
              <a:t>convolution theorem</a:t>
            </a:r>
            <a:r>
              <a:rPr lang="en-US" sz="2400" dirty="0"/>
              <a:t>: convolution = multiplication in the frequency domain</a:t>
            </a:r>
          </a:p>
          <a:p>
            <a:r>
              <a:rPr lang="en-US" sz="2400" dirty="0">
                <a:sym typeface="Wingdings" panose="05000000000000000000" pitchFamily="2" charset="2"/>
              </a:rPr>
              <a:t> Take FFT of reference and frame and multiply</a:t>
            </a:r>
            <a:endParaRPr lang="en-US" sz="2400" dirty="0"/>
          </a:p>
        </p:txBody>
      </p:sp>
      <p:pic>
        <p:nvPicPr>
          <p:cNvPr id="4098" name="Picture 2" descr="Related image">
            <a:extLst>
              <a:ext uri="{FF2B5EF4-FFF2-40B4-BE49-F238E27FC236}">
                <a16:creationId xmlns:a16="http://schemas.microsoft.com/office/drawing/2014/main" id="{DB05E06E-9625-4ECF-8348-53C059E40C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8859" y="3429000"/>
            <a:ext cx="4819650" cy="339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2253BBC-3343-48A6-942B-C9674D58B1E6}"/>
              </a:ext>
            </a:extLst>
          </p:cNvPr>
          <p:cNvSpPr txBox="1"/>
          <p:nvPr/>
        </p:nvSpPr>
        <p:spPr>
          <a:xfrm>
            <a:off x="1098064" y="4100051"/>
            <a:ext cx="1676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*100x faster*</a:t>
            </a:r>
          </a:p>
        </p:txBody>
      </p:sp>
    </p:spTree>
    <p:extLst>
      <p:ext uri="{BB962C8B-B14F-4D97-AF65-F5344CB8AC3E}">
        <p14:creationId xmlns:p14="http://schemas.microsoft.com/office/powerpoint/2010/main" val="2923394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1C819BA-0BE7-4C2A-9A5F-8A2B3ADC15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6531" y="254000"/>
            <a:ext cx="5293938" cy="5334000"/>
          </a:xfrm>
          <a:prstGeom prst="rect">
            <a:avLst/>
          </a:prstGeom>
        </p:spPr>
      </p:pic>
      <p:pic>
        <p:nvPicPr>
          <p:cNvPr id="8194" name="Picture 2" descr="https://users.flatironinstitute.org/~neuro/caiman_paper/N.01.01/projections/consensus_regions.jpg">
            <a:extLst>
              <a:ext uri="{FF2B5EF4-FFF2-40B4-BE49-F238E27FC236}">
                <a16:creationId xmlns:a16="http://schemas.microsoft.com/office/drawing/2014/main" id="{1D9F0758-F699-4B5F-AD0E-5A71E30641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03691"/>
            <a:ext cx="5783869" cy="5704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57C1E125-0EF6-475D-B308-F4CCBA9FA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06373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/>
              <a:t>How to train classifiers?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AED7F5-0A07-4838-BBA4-3F3CA632C866}"/>
              </a:ext>
            </a:extLst>
          </p:cNvPr>
          <p:cNvSpPr txBox="1"/>
          <p:nvPr/>
        </p:nvSpPr>
        <p:spPr>
          <a:xfrm>
            <a:off x="9125643" y="5992832"/>
            <a:ext cx="42849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Giovanucci</a:t>
            </a:r>
            <a:r>
              <a:rPr lang="en-US" sz="2400" dirty="0"/>
              <a:t>  et al, 2019</a:t>
            </a:r>
            <a:br>
              <a:rPr lang="en-US" sz="2400" dirty="0"/>
            </a:br>
            <a:r>
              <a:rPr lang="en-US" sz="2400" dirty="0"/>
              <a:t>(Caiman paper)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3DFE62-E18A-4C7D-B61A-C384DB63ADFC}"/>
              </a:ext>
            </a:extLst>
          </p:cNvPr>
          <p:cNvSpPr txBox="1"/>
          <p:nvPr/>
        </p:nvSpPr>
        <p:spPr>
          <a:xfrm>
            <a:off x="285750" y="6299200"/>
            <a:ext cx="25704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Hausser</a:t>
            </a:r>
            <a:r>
              <a:rPr lang="en-US" b="1" dirty="0"/>
              <a:t> lab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53A377-2DA8-4E70-AD93-12F3A156856C}"/>
              </a:ext>
            </a:extLst>
          </p:cNvPr>
          <p:cNvSpPr txBox="1"/>
          <p:nvPr/>
        </p:nvSpPr>
        <p:spPr>
          <a:xfrm>
            <a:off x="6306531" y="5679041"/>
            <a:ext cx="25704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Tank lab</a:t>
            </a:r>
          </a:p>
        </p:txBody>
      </p:sp>
    </p:spTree>
    <p:extLst>
      <p:ext uri="{BB962C8B-B14F-4D97-AF65-F5344CB8AC3E}">
        <p14:creationId xmlns:p14="http://schemas.microsoft.com/office/powerpoint/2010/main" val="15805722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users.flatironinstitute.org/~neuro/caiman_paper/YST/projections/consensus_regions.jpg">
            <a:extLst>
              <a:ext uri="{FF2B5EF4-FFF2-40B4-BE49-F238E27FC236}">
                <a16:creationId xmlns:a16="http://schemas.microsoft.com/office/drawing/2014/main" id="{0788D75B-5D3C-472F-829C-0BE8BAED83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5164" y="898525"/>
            <a:ext cx="6446836" cy="5013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CBF24AC-B48D-40A3-B2BF-D8572DB765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50" y="898525"/>
            <a:ext cx="5600700" cy="54006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FEAB5FE-907C-49CA-BCA4-A09EE2407B26}"/>
              </a:ext>
            </a:extLst>
          </p:cNvPr>
          <p:cNvSpPr txBox="1"/>
          <p:nvPr/>
        </p:nvSpPr>
        <p:spPr>
          <a:xfrm>
            <a:off x="6096000" y="5774809"/>
            <a:ext cx="25704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Yuste</a:t>
            </a:r>
            <a:r>
              <a:rPr lang="en-US" b="1" dirty="0"/>
              <a:t> lab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17ADE6-96E6-473C-87B9-D7944409DB7F}"/>
              </a:ext>
            </a:extLst>
          </p:cNvPr>
          <p:cNvSpPr txBox="1"/>
          <p:nvPr/>
        </p:nvSpPr>
        <p:spPr>
          <a:xfrm>
            <a:off x="285750" y="6299200"/>
            <a:ext cx="25704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Tank lab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ECE4244-EEBA-44FE-80EB-5238F25AE868}"/>
              </a:ext>
            </a:extLst>
          </p:cNvPr>
          <p:cNvSpPr txBox="1">
            <a:spLocks/>
          </p:cNvSpPr>
          <p:nvPr/>
        </p:nvSpPr>
        <p:spPr>
          <a:xfrm>
            <a:off x="0" y="-20637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/>
              <a:t>How to train classifiers?</a:t>
            </a:r>
            <a:endParaRPr lang="en-US" sz="3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23C3130-6D9E-4251-BC65-06A2BEABB8AD}"/>
              </a:ext>
            </a:extLst>
          </p:cNvPr>
          <p:cNvSpPr txBox="1"/>
          <p:nvPr/>
        </p:nvSpPr>
        <p:spPr>
          <a:xfrm>
            <a:off x="9125643" y="5992832"/>
            <a:ext cx="42849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Giovanucci</a:t>
            </a:r>
            <a:r>
              <a:rPr lang="en-US" sz="2400" dirty="0"/>
              <a:t>  et al, 2019</a:t>
            </a:r>
            <a:br>
              <a:rPr lang="en-US" sz="2400" dirty="0"/>
            </a:br>
            <a:r>
              <a:rPr lang="en-US" sz="2400" dirty="0"/>
              <a:t>(Caiman paper)</a:t>
            </a:r>
          </a:p>
        </p:txBody>
      </p:sp>
    </p:spTree>
    <p:extLst>
      <p:ext uri="{BB962C8B-B14F-4D97-AF65-F5344CB8AC3E}">
        <p14:creationId xmlns:p14="http://schemas.microsoft.com/office/powerpoint/2010/main" val="20747254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89ED513D-121F-4614-9D61-0991D5195E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950" y="157163"/>
            <a:ext cx="9944100" cy="654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EF3A70F-C190-4E9C-A474-31C2DC2EB9B1}"/>
              </a:ext>
            </a:extLst>
          </p:cNvPr>
          <p:cNvSpPr txBox="1"/>
          <p:nvPr/>
        </p:nvSpPr>
        <p:spPr>
          <a:xfrm>
            <a:off x="3810000" y="6446877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nuclear </a:t>
            </a:r>
            <a:r>
              <a:rPr lang="en-US" dirty="0" err="1">
                <a:solidFill>
                  <a:schemeClr val="bg1"/>
                </a:solidFill>
              </a:rPr>
              <a:t>dtomato</a:t>
            </a:r>
            <a:r>
              <a:rPr lang="en-US" dirty="0">
                <a:solidFill>
                  <a:schemeClr val="bg1"/>
                </a:solidFill>
              </a:rPr>
              <a:t>, co-localized with </a:t>
            </a:r>
            <a:r>
              <a:rPr lang="en-US" dirty="0" err="1">
                <a:solidFill>
                  <a:schemeClr val="bg1"/>
                </a:solidFill>
              </a:rPr>
              <a:t>gcamp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3293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>
            <a:extLst>
              <a:ext uri="{FF2B5EF4-FFF2-40B4-BE49-F238E27FC236}">
                <a16:creationId xmlns:a16="http://schemas.microsoft.com/office/drawing/2014/main" id="{13C9ACCF-EB5F-4D1F-9C89-A47C90D8AE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950" y="157163"/>
            <a:ext cx="9944100" cy="654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C765BB7-C733-4DEF-B752-1CF8DB1E05B9}"/>
              </a:ext>
            </a:extLst>
          </p:cNvPr>
          <p:cNvSpPr txBox="1"/>
          <p:nvPr/>
        </p:nvSpPr>
        <p:spPr>
          <a:xfrm>
            <a:off x="3810000" y="6446877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Maximum projection</a:t>
            </a:r>
          </a:p>
        </p:txBody>
      </p:sp>
    </p:spTree>
    <p:extLst>
      <p:ext uri="{BB962C8B-B14F-4D97-AF65-F5344CB8AC3E}">
        <p14:creationId xmlns:p14="http://schemas.microsoft.com/office/powerpoint/2010/main" val="6700069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BB118-3FBF-4940-B735-CD4D6946D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861" y="436144"/>
            <a:ext cx="2921390" cy="923453"/>
          </a:xfrm>
        </p:spPr>
        <p:txBody>
          <a:bodyPr>
            <a:normAutofit fontScale="90000"/>
          </a:bodyPr>
          <a:lstStyle/>
          <a:p>
            <a:r>
              <a:rPr lang="en-US" dirty="0"/>
              <a:t>Other data:</a:t>
            </a:r>
            <a:br>
              <a:rPr lang="en-US" dirty="0"/>
            </a:br>
            <a:r>
              <a:rPr lang="en-US" dirty="0"/>
              <a:t>zebrafish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5A00E4-4730-453D-934B-DDBDC10F612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212" y="80271"/>
            <a:ext cx="7326232" cy="668266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5328B331-3E1A-45B5-A2CA-6A21684F4824}"/>
              </a:ext>
            </a:extLst>
          </p:cNvPr>
          <p:cNvSpPr txBox="1">
            <a:spLocks/>
          </p:cNvSpPr>
          <p:nvPr/>
        </p:nvSpPr>
        <p:spPr>
          <a:xfrm>
            <a:off x="0" y="5839486"/>
            <a:ext cx="3556675" cy="9234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Asaph </a:t>
            </a:r>
            <a:r>
              <a:rPr lang="en-US" sz="2800" dirty="0" err="1"/>
              <a:t>Zylbertal</a:t>
            </a:r>
            <a:r>
              <a:rPr lang="en-US" sz="2800" dirty="0"/>
              <a:t> </a:t>
            </a:r>
          </a:p>
          <a:p>
            <a:r>
              <a:rPr lang="en-US" sz="2800" dirty="0"/>
              <a:t>&amp; Isaac Bianco</a:t>
            </a:r>
          </a:p>
        </p:txBody>
      </p:sp>
    </p:spTree>
    <p:extLst>
      <p:ext uri="{BB962C8B-B14F-4D97-AF65-F5344CB8AC3E}">
        <p14:creationId xmlns:p14="http://schemas.microsoft.com/office/powerpoint/2010/main" val="3736350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Clipping">
            <a:extLst>
              <a:ext uri="{FF2B5EF4-FFF2-40B4-BE49-F238E27FC236}">
                <a16:creationId xmlns:a16="http://schemas.microsoft.com/office/drawing/2014/main" id="{553781FA-4935-434C-8353-B61B513C8D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70" y="1236186"/>
            <a:ext cx="2516346" cy="2567352"/>
          </a:xfrm>
          <a:prstGeom prst="rect">
            <a:avLst/>
          </a:prstGeom>
        </p:spPr>
      </p:pic>
      <p:pic>
        <p:nvPicPr>
          <p:cNvPr id="5" name="Picture 4" descr="Screen Clipping">
            <a:extLst>
              <a:ext uri="{FF2B5EF4-FFF2-40B4-BE49-F238E27FC236}">
                <a16:creationId xmlns:a16="http://schemas.microsoft.com/office/drawing/2014/main" id="{0DF1F703-4136-48D0-A10B-1AC1357336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971" y="1276737"/>
            <a:ext cx="2408451" cy="2459333"/>
          </a:xfrm>
          <a:prstGeom prst="rect">
            <a:avLst/>
          </a:prstGeom>
        </p:spPr>
      </p:pic>
      <p:pic>
        <p:nvPicPr>
          <p:cNvPr id="6" name="Picture 5" descr="Screen Clipping">
            <a:extLst>
              <a:ext uri="{FF2B5EF4-FFF2-40B4-BE49-F238E27FC236}">
                <a16:creationId xmlns:a16="http://schemas.microsoft.com/office/drawing/2014/main" id="{3118C388-6916-48C6-94B7-DB6690EF3E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03538"/>
            <a:ext cx="5488953" cy="263800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4F815ED-4E51-47E6-AA52-B4AD6C978960}"/>
              </a:ext>
            </a:extLst>
          </p:cNvPr>
          <p:cNvSpPr txBox="1"/>
          <p:nvPr/>
        </p:nvSpPr>
        <p:spPr>
          <a:xfrm>
            <a:off x="0" y="642838"/>
            <a:ext cx="67587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7030A0"/>
                </a:solidFill>
              </a:rPr>
              <a:t>Large-scale </a:t>
            </a:r>
            <a:r>
              <a:rPr lang="en-US" sz="2000" b="1" dirty="0" err="1">
                <a:solidFill>
                  <a:srgbClr val="7030A0"/>
                </a:solidFill>
              </a:rPr>
              <a:t>bouton</a:t>
            </a:r>
            <a:r>
              <a:rPr lang="en-US" sz="2000" b="1" dirty="0">
                <a:solidFill>
                  <a:srgbClr val="7030A0"/>
                </a:solidFill>
              </a:rPr>
              <a:t> recordings in V1</a:t>
            </a:r>
          </a:p>
        </p:txBody>
      </p:sp>
      <p:pic>
        <p:nvPicPr>
          <p:cNvPr id="8" name="Picture 7" descr="Screen Clipping">
            <a:extLst>
              <a:ext uri="{FF2B5EF4-FFF2-40B4-BE49-F238E27FC236}">
                <a16:creationId xmlns:a16="http://schemas.microsoft.com/office/drawing/2014/main" id="{D47553F4-22CB-4526-A4D4-0E1592EA4F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729" y="3744600"/>
            <a:ext cx="5401865" cy="2632265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D728304-6084-4629-8895-1D3736B36D7F}"/>
              </a:ext>
            </a:extLst>
          </p:cNvPr>
          <p:cNvGrpSpPr/>
          <p:nvPr/>
        </p:nvGrpSpPr>
        <p:grpSpPr>
          <a:xfrm>
            <a:off x="6888499" y="1236191"/>
            <a:ext cx="5151448" cy="2567352"/>
            <a:chOff x="43216706" y="18856299"/>
            <a:chExt cx="2865566" cy="1428126"/>
          </a:xfrm>
        </p:grpSpPr>
        <p:pic>
          <p:nvPicPr>
            <p:cNvPr id="10" name="Picture 9" descr="Screen Clipping">
              <a:extLst>
                <a:ext uri="{FF2B5EF4-FFF2-40B4-BE49-F238E27FC236}">
                  <a16:creationId xmlns:a16="http://schemas.microsoft.com/office/drawing/2014/main" id="{A20FFF12-5792-492D-96A2-9707A116B5F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16706" y="18856299"/>
              <a:ext cx="1366469" cy="1395338"/>
            </a:xfrm>
            <a:prstGeom prst="rect">
              <a:avLst/>
            </a:prstGeom>
          </p:spPr>
        </p:pic>
        <p:pic>
          <p:nvPicPr>
            <p:cNvPr id="11" name="Picture 10" descr="Screen Clipping">
              <a:extLst>
                <a:ext uri="{FF2B5EF4-FFF2-40B4-BE49-F238E27FC236}">
                  <a16:creationId xmlns:a16="http://schemas.microsoft.com/office/drawing/2014/main" id="{C23E0C45-2CEA-419E-A516-7836AB14B61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710285" y="18878857"/>
              <a:ext cx="1371987" cy="1405568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E959FBCF-E23E-492C-B206-58616D4EE7E4}"/>
              </a:ext>
            </a:extLst>
          </p:cNvPr>
          <p:cNvSpPr txBox="1"/>
          <p:nvPr/>
        </p:nvSpPr>
        <p:spPr>
          <a:xfrm>
            <a:off x="9366263" y="-2877421"/>
            <a:ext cx="59146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7030A0"/>
                </a:solidFill>
              </a:rPr>
              <a:t>Large-scale spine recordings in V1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39815FA-6550-4A1D-B08B-DC0A66782382}"/>
              </a:ext>
            </a:extLst>
          </p:cNvPr>
          <p:cNvSpPr txBox="1"/>
          <p:nvPr/>
        </p:nvSpPr>
        <p:spPr>
          <a:xfrm>
            <a:off x="6709502" y="642838"/>
            <a:ext cx="52710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>
                <a:solidFill>
                  <a:srgbClr val="7030A0"/>
                </a:solidFill>
              </a:rPr>
              <a:t>Large-scale synapse recordings in V1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7E4F6F7-CB10-434D-98FD-F7AD62FF1F50}"/>
              </a:ext>
            </a:extLst>
          </p:cNvPr>
          <p:cNvSpPr txBox="1"/>
          <p:nvPr/>
        </p:nvSpPr>
        <p:spPr>
          <a:xfrm>
            <a:off x="9071429" y="6488668"/>
            <a:ext cx="2968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/>
              <a:t>Federico Rossi</a:t>
            </a:r>
          </a:p>
        </p:txBody>
      </p:sp>
    </p:spTree>
    <p:extLst>
      <p:ext uri="{BB962C8B-B14F-4D97-AF65-F5344CB8AC3E}">
        <p14:creationId xmlns:p14="http://schemas.microsoft.com/office/powerpoint/2010/main" val="20830690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BB118-3FBF-4940-B735-CD4D6946D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713" y="208229"/>
            <a:ext cx="5975287" cy="832920"/>
          </a:xfrm>
        </p:spPr>
        <p:txBody>
          <a:bodyPr>
            <a:normAutofit fontScale="90000"/>
          </a:bodyPr>
          <a:lstStyle/>
          <a:p>
            <a:r>
              <a:rPr lang="en-US" dirty="0"/>
              <a:t>Other data: </a:t>
            </a:r>
            <a:br>
              <a:rPr lang="en-US" dirty="0"/>
            </a:br>
            <a:r>
              <a:rPr lang="en-US" dirty="0"/>
              <a:t>superior colliculus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328B331-3E1A-45B5-A2CA-6A21684F4824}"/>
              </a:ext>
            </a:extLst>
          </p:cNvPr>
          <p:cNvSpPr txBox="1">
            <a:spLocks/>
          </p:cNvSpPr>
          <p:nvPr/>
        </p:nvSpPr>
        <p:spPr>
          <a:xfrm>
            <a:off x="0" y="6310731"/>
            <a:ext cx="1979802" cy="6721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/>
              <a:t>Sylvia </a:t>
            </a:r>
            <a:r>
              <a:rPr lang="en-US" sz="2000" dirty="0" err="1"/>
              <a:t>Schröder</a:t>
            </a:r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08460E-F0CB-474E-BCDD-CC62F2A1CD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2356" y="1041149"/>
            <a:ext cx="10329644" cy="5605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082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BB118-3FBF-4940-B735-CD4D6946D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84" y="292119"/>
            <a:ext cx="3039609" cy="1330860"/>
          </a:xfrm>
        </p:spPr>
        <p:txBody>
          <a:bodyPr>
            <a:normAutofit/>
          </a:bodyPr>
          <a:lstStyle/>
          <a:p>
            <a:r>
              <a:rPr lang="en-US" dirty="0"/>
              <a:t>Other data:</a:t>
            </a:r>
            <a:br>
              <a:rPr lang="en-US" dirty="0"/>
            </a:br>
            <a:r>
              <a:rPr lang="en-US" dirty="0"/>
              <a:t>barrel cortex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328B331-3E1A-45B5-A2CA-6A21684F4824}"/>
              </a:ext>
            </a:extLst>
          </p:cNvPr>
          <p:cNvSpPr txBox="1">
            <a:spLocks/>
          </p:cNvSpPr>
          <p:nvPr/>
        </p:nvSpPr>
        <p:spPr>
          <a:xfrm>
            <a:off x="0" y="5931016"/>
            <a:ext cx="2562866" cy="8347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/>
              <a:t>Henry Dalgleish &amp; Michael </a:t>
            </a:r>
            <a:r>
              <a:rPr lang="en-US" sz="2000" dirty="0" err="1"/>
              <a:t>Hausser</a:t>
            </a:r>
            <a:endParaRPr lang="en-US" sz="2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28A8A3-04E8-43CE-9168-C700621001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0245" y="0"/>
            <a:ext cx="82651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060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4F506-4575-4B4D-89DB-5B683F4E8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CEBF30-E2E9-4019-856B-4AFFCC009F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7E6910-64C2-4307-B16C-6B4B903BE2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5219"/>
            <a:ext cx="12192000" cy="5907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13156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C2EC9-BB49-42F6-B697-35B777272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6B0AA4-87BE-44F3-BD74-50DB486D26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0641D6-0E60-4CE6-8DCF-AA1AC949D8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918" y="0"/>
            <a:ext cx="87421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00900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8E515-F221-4C83-8F5F-91DD93988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607" y="18255"/>
            <a:ext cx="10515600" cy="1325563"/>
          </a:xfrm>
        </p:spPr>
        <p:txBody>
          <a:bodyPr/>
          <a:lstStyle/>
          <a:p>
            <a:r>
              <a:rPr lang="en-US" dirty="0"/>
              <a:t>Let’s run registration!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E6703C-C0DB-4D5E-8324-CE65672DD5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03BC9B-2139-4D10-9A66-2D20479A4E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9393" y="1013958"/>
            <a:ext cx="7663535" cy="5717798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BF3E506-27B0-491E-BD27-3E17D08E7720}"/>
              </a:ext>
            </a:extLst>
          </p:cNvPr>
          <p:cNvCxnSpPr/>
          <p:nvPr/>
        </p:nvCxnSpPr>
        <p:spPr>
          <a:xfrm flipH="1">
            <a:off x="8495071" y="855406"/>
            <a:ext cx="570271" cy="69809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4A0FB47-1ADC-49B4-A31F-32508B1EE158}"/>
              </a:ext>
            </a:extLst>
          </p:cNvPr>
          <p:cNvCxnSpPr>
            <a:cxnSpLocks/>
          </p:cNvCxnSpPr>
          <p:nvPr/>
        </p:nvCxnSpPr>
        <p:spPr>
          <a:xfrm flipH="1" flipV="1">
            <a:off x="6671188" y="4070568"/>
            <a:ext cx="535857" cy="72757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5D6BD9F-4031-4D0B-BA74-38BB35B9CA56}"/>
              </a:ext>
            </a:extLst>
          </p:cNvPr>
          <p:cNvSpPr txBox="1"/>
          <p:nvPr/>
        </p:nvSpPr>
        <p:spPr>
          <a:xfrm>
            <a:off x="6671188" y="4721539"/>
            <a:ext cx="14748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Keep unregistered movie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FEB2CDF-BEB5-488F-95B4-A90BBB159F85}"/>
              </a:ext>
            </a:extLst>
          </p:cNvPr>
          <p:cNvSpPr txBox="1"/>
          <p:nvPr/>
        </p:nvSpPr>
        <p:spPr>
          <a:xfrm>
            <a:off x="9065342" y="300613"/>
            <a:ext cx="1619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Don’t run cell detection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1B912D-82DE-4F21-9782-4029416785CB}"/>
              </a:ext>
            </a:extLst>
          </p:cNvPr>
          <p:cNvSpPr/>
          <p:nvPr/>
        </p:nvSpPr>
        <p:spPr>
          <a:xfrm>
            <a:off x="10891683" y="151002"/>
            <a:ext cx="995517" cy="4530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demo!!!</a:t>
            </a:r>
          </a:p>
        </p:txBody>
      </p:sp>
    </p:spTree>
    <p:extLst>
      <p:ext uri="{BB962C8B-B14F-4D97-AF65-F5344CB8AC3E}">
        <p14:creationId xmlns:p14="http://schemas.microsoft.com/office/powerpoint/2010/main" val="393258186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D557B-EDA2-48D0-92CC-761D506C0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dirty="0"/>
              <a:t>benchmarking rigid registration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F3051B-1D5A-44F8-8D6B-65367712EAFA}"/>
              </a:ext>
            </a:extLst>
          </p:cNvPr>
          <p:cNvSpPr/>
          <p:nvPr/>
        </p:nvSpPr>
        <p:spPr>
          <a:xfrm>
            <a:off x="10891683" y="151002"/>
            <a:ext cx="995517" cy="4530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demo!!!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580476E-8698-4B26-A4BB-135C721579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CF158B5-A5FF-414D-81AA-A3DEEFF24B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123"/>
          <a:stretch/>
        </p:blipFill>
        <p:spPr>
          <a:xfrm>
            <a:off x="1508356" y="1542785"/>
            <a:ext cx="8520547" cy="5224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7873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FDB11-14B8-4C80-84FB-1D5814160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AutoROI</a:t>
            </a:r>
            <a:r>
              <a:rPr lang="en-US" dirty="0"/>
              <a:t> uses only the correlation map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856FCB3-E6B0-4219-B8F1-CEC5E31E3F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77671" y="1825625"/>
            <a:ext cx="443665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64495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02DCB-D0A9-4283-B269-07607CABC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BD09BB-4A9A-4D20-818E-61D7D51F69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22E175-647D-479D-84D4-03ACAF75FD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697" y="0"/>
            <a:ext cx="72766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0107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772</TotalTime>
  <Words>823</Words>
  <Application>Microsoft Office PowerPoint</Application>
  <PresentationFormat>Widescreen</PresentationFormat>
  <Paragraphs>184</Paragraphs>
  <Slides>48</Slides>
  <Notes>6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2" baseType="lpstr">
      <vt:lpstr>Arial</vt:lpstr>
      <vt:lpstr>Calibri</vt:lpstr>
      <vt:lpstr>Cambria Math</vt:lpstr>
      <vt:lpstr>Office Theme</vt:lpstr>
      <vt:lpstr>Suite2p</vt:lpstr>
      <vt:lpstr>PowerPoint Presentation</vt:lpstr>
      <vt:lpstr>PowerPoint Presentation</vt:lpstr>
      <vt:lpstr>how to quantify motion</vt:lpstr>
      <vt:lpstr>rigid registration</vt:lpstr>
      <vt:lpstr>rigid registration</vt:lpstr>
      <vt:lpstr>rigid registration</vt:lpstr>
      <vt:lpstr>rigid registration</vt:lpstr>
      <vt:lpstr>non-rigid registration</vt:lpstr>
      <vt:lpstr>non-rigid registration</vt:lpstr>
      <vt:lpstr>non-rigid registration</vt:lpstr>
      <vt:lpstr>non-rigid registration</vt:lpstr>
      <vt:lpstr>non-rigid registration</vt:lpstr>
      <vt:lpstr>benchmarking registration</vt:lpstr>
      <vt:lpstr>Drift in Z</vt:lpstr>
      <vt:lpstr>Scanimage 2018 (free version) has automated z-drift correction!</vt:lpstr>
      <vt:lpstr>~20,000 cells found by  Suite2p</vt:lpstr>
      <vt:lpstr>PowerPoint Presentation</vt:lpstr>
      <vt:lpstr>PowerPoint Presentation</vt:lpstr>
      <vt:lpstr>Why are “structural” methods not enough?</vt:lpstr>
      <vt:lpstr>Functional cell detection with matrix factorization</vt:lpstr>
      <vt:lpstr>What kind of matrix factorization</vt:lpstr>
      <vt:lpstr>How to hunt for new cells? We need a map.</vt:lpstr>
      <vt:lpstr>We initialized a new cell, now how do we grow it?</vt:lpstr>
      <vt:lpstr>Purkinje cell dendrites in cerebellum</vt:lpstr>
      <vt:lpstr>Axons and boutons   (thalamus V1)</vt:lpstr>
      <vt:lpstr>How to classify if an ROI is a cell?</vt:lpstr>
      <vt:lpstr>How do we extract fluorescence?</vt:lpstr>
      <vt:lpstr>Spike deconvolution</vt:lpstr>
      <vt:lpstr>Spike deconvolution</vt:lpstr>
      <vt:lpstr>If you deconvolve, you get higher temporal precision</vt:lpstr>
      <vt:lpstr>Conclusions</vt:lpstr>
      <vt:lpstr>PowerPoint Presentation</vt:lpstr>
      <vt:lpstr>rigid registration</vt:lpstr>
      <vt:lpstr>How to train classifiers?</vt:lpstr>
      <vt:lpstr>PowerPoint Presentation</vt:lpstr>
      <vt:lpstr>PowerPoint Presentation</vt:lpstr>
      <vt:lpstr>PowerPoint Presentation</vt:lpstr>
      <vt:lpstr>Other data: zebrafish</vt:lpstr>
      <vt:lpstr>PowerPoint Presentation</vt:lpstr>
      <vt:lpstr>Other data:  superior colliculus</vt:lpstr>
      <vt:lpstr>Other data: barrel cortex</vt:lpstr>
      <vt:lpstr>PowerPoint Presentation</vt:lpstr>
      <vt:lpstr>PowerPoint Presentation</vt:lpstr>
      <vt:lpstr>Let’s run registration!</vt:lpstr>
      <vt:lpstr>benchmarking rigid registration</vt:lpstr>
      <vt:lpstr>AutoROI uses only the correlation map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Pachitariu, Marius</dc:creator>
  <cp:lastModifiedBy>Carsen Stringer</cp:lastModifiedBy>
  <cp:revision>29</cp:revision>
  <dcterms:created xsi:type="dcterms:W3CDTF">2019-07-23T12:55:01Z</dcterms:created>
  <dcterms:modified xsi:type="dcterms:W3CDTF">2019-07-27T18:48:50Z</dcterms:modified>
</cp:coreProperties>
</file>