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avi" ContentType="video/x-msvideo"/>
  <Default Extension="tiff" ContentType="image/tiff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8"/>
  </p:notesMasterIdLst>
  <p:handoutMasterIdLst>
    <p:handoutMasterId r:id="rId69"/>
  </p:handoutMasterIdLst>
  <p:sldIdLst>
    <p:sldId id="523" r:id="rId2"/>
    <p:sldId id="557" r:id="rId3"/>
    <p:sldId id="558" r:id="rId4"/>
    <p:sldId id="560" r:id="rId5"/>
    <p:sldId id="566" r:id="rId6"/>
    <p:sldId id="567" r:id="rId7"/>
    <p:sldId id="568" r:id="rId8"/>
    <p:sldId id="569" r:id="rId9"/>
    <p:sldId id="524" r:id="rId10"/>
    <p:sldId id="570" r:id="rId11"/>
    <p:sldId id="526" r:id="rId12"/>
    <p:sldId id="527" r:id="rId13"/>
    <p:sldId id="528" r:id="rId14"/>
    <p:sldId id="529" r:id="rId15"/>
    <p:sldId id="530" r:id="rId16"/>
    <p:sldId id="531" r:id="rId17"/>
    <p:sldId id="532" r:id="rId18"/>
    <p:sldId id="533" r:id="rId19"/>
    <p:sldId id="534" r:id="rId20"/>
    <p:sldId id="535" r:id="rId21"/>
    <p:sldId id="536" r:id="rId22"/>
    <p:sldId id="537" r:id="rId23"/>
    <p:sldId id="538" r:id="rId24"/>
    <p:sldId id="539" r:id="rId25"/>
    <p:sldId id="540" r:id="rId26"/>
    <p:sldId id="565" r:id="rId27"/>
    <p:sldId id="573" r:id="rId28"/>
    <p:sldId id="543" r:id="rId29"/>
    <p:sldId id="544" r:id="rId30"/>
    <p:sldId id="545" r:id="rId31"/>
    <p:sldId id="546" r:id="rId32"/>
    <p:sldId id="547" r:id="rId33"/>
    <p:sldId id="548" r:id="rId34"/>
    <p:sldId id="549" r:id="rId35"/>
    <p:sldId id="550" r:id="rId36"/>
    <p:sldId id="551" r:id="rId37"/>
    <p:sldId id="552" r:id="rId38"/>
    <p:sldId id="553" r:id="rId39"/>
    <p:sldId id="554" r:id="rId40"/>
    <p:sldId id="555" r:id="rId41"/>
    <p:sldId id="556" r:id="rId42"/>
    <p:sldId id="572" r:id="rId43"/>
    <p:sldId id="411" r:id="rId44"/>
    <p:sldId id="412" r:id="rId45"/>
    <p:sldId id="413" r:id="rId46"/>
    <p:sldId id="414" r:id="rId47"/>
    <p:sldId id="415" r:id="rId48"/>
    <p:sldId id="416" r:id="rId49"/>
    <p:sldId id="457" r:id="rId50"/>
    <p:sldId id="432" r:id="rId51"/>
    <p:sldId id="427" r:id="rId52"/>
    <p:sldId id="428" r:id="rId53"/>
    <p:sldId id="429" r:id="rId54"/>
    <p:sldId id="430" r:id="rId55"/>
    <p:sldId id="431" r:id="rId56"/>
    <p:sldId id="422" r:id="rId57"/>
    <p:sldId id="421" r:id="rId58"/>
    <p:sldId id="521" r:id="rId59"/>
    <p:sldId id="450" r:id="rId60"/>
    <p:sldId id="451" r:id="rId61"/>
    <p:sldId id="452" r:id="rId62"/>
    <p:sldId id="417" r:id="rId63"/>
    <p:sldId id="418" r:id="rId64"/>
    <p:sldId id="419" r:id="rId65"/>
    <p:sldId id="459" r:id="rId66"/>
    <p:sldId id="505" r:id="rId6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CC9900"/>
    <a:srgbClr val="0000FF"/>
    <a:srgbClr val="FF7C80"/>
    <a:srgbClr val="009900"/>
    <a:srgbClr val="0066FF"/>
    <a:srgbClr val="00B050"/>
    <a:srgbClr val="FFFF00"/>
    <a:srgbClr val="66FF66"/>
    <a:srgbClr val="66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87" autoAdjust="0"/>
    <p:restoredTop sz="94660"/>
  </p:normalViewPr>
  <p:slideViewPr>
    <p:cSldViewPr>
      <p:cViewPr varScale="1">
        <p:scale>
          <a:sx n="57" d="100"/>
          <a:sy n="57" d="100"/>
        </p:scale>
        <p:origin x="1516" y="2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77" d="100"/>
          <a:sy n="77" d="100"/>
        </p:scale>
        <p:origin x="2904" y="8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image" Target="../media/image6.wmf"/><Relationship Id="rId7" Type="http://schemas.openxmlformats.org/officeDocument/2006/relationships/image" Target="../media/image10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6" Type="http://schemas.openxmlformats.org/officeDocument/2006/relationships/image" Target="../media/image9.wmf"/><Relationship Id="rId5" Type="http://schemas.openxmlformats.org/officeDocument/2006/relationships/image" Target="../media/image8.wmf"/><Relationship Id="rId10" Type="http://schemas.openxmlformats.org/officeDocument/2006/relationships/image" Target="../media/image5.wmf"/><Relationship Id="rId4" Type="http://schemas.openxmlformats.org/officeDocument/2006/relationships/image" Target="../media/image7.wmf"/><Relationship Id="rId9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Relationship Id="rId4" Type="http://schemas.openxmlformats.org/officeDocument/2006/relationships/image" Target="../media/image5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Relationship Id="rId4" Type="http://schemas.openxmlformats.org/officeDocument/2006/relationships/image" Target="../media/image32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Relationship Id="rId4" Type="http://schemas.openxmlformats.org/officeDocument/2006/relationships/image" Target="../media/image36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Relationship Id="rId6" Type="http://schemas.openxmlformats.org/officeDocument/2006/relationships/image" Target="../media/image39.wmf"/><Relationship Id="rId5" Type="http://schemas.openxmlformats.org/officeDocument/2006/relationships/image" Target="../media/image38.wmf"/><Relationship Id="rId4" Type="http://schemas.openxmlformats.org/officeDocument/2006/relationships/image" Target="../media/image37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image" Target="../media/image42.wmf"/><Relationship Id="rId1" Type="http://schemas.openxmlformats.org/officeDocument/2006/relationships/image" Target="../media/image41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5.wmf"/><Relationship Id="rId1" Type="http://schemas.openxmlformats.org/officeDocument/2006/relationships/image" Target="../media/image44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49.wmf"/><Relationship Id="rId1" Type="http://schemas.openxmlformats.org/officeDocument/2006/relationships/image" Target="../media/image48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wmf"/></Relationships>
</file>

<file path=ppt/drawings/_rels/vmlDrawing18.vml.rels><?xml version="1.0" encoding="UTF-8" standalone="yes"?>
<Relationships xmlns="http://schemas.openxmlformats.org/package/2006/relationships"><Relationship Id="rId8" Type="http://schemas.openxmlformats.org/officeDocument/2006/relationships/image" Target="../media/image60.wmf"/><Relationship Id="rId3" Type="http://schemas.openxmlformats.org/officeDocument/2006/relationships/image" Target="../media/image55.wmf"/><Relationship Id="rId7" Type="http://schemas.openxmlformats.org/officeDocument/2006/relationships/image" Target="../media/image59.wmf"/><Relationship Id="rId2" Type="http://schemas.openxmlformats.org/officeDocument/2006/relationships/image" Target="../media/image54.wmf"/><Relationship Id="rId1" Type="http://schemas.openxmlformats.org/officeDocument/2006/relationships/image" Target="../media/image53.wmf"/><Relationship Id="rId6" Type="http://schemas.openxmlformats.org/officeDocument/2006/relationships/image" Target="../media/image58.wmf"/><Relationship Id="rId5" Type="http://schemas.openxmlformats.org/officeDocument/2006/relationships/image" Target="../media/image57.wmf"/><Relationship Id="rId10" Type="http://schemas.openxmlformats.org/officeDocument/2006/relationships/image" Target="../media/image62.wmf"/><Relationship Id="rId4" Type="http://schemas.openxmlformats.org/officeDocument/2006/relationships/image" Target="../media/image56.wmf"/><Relationship Id="rId9" Type="http://schemas.openxmlformats.org/officeDocument/2006/relationships/image" Target="../media/image61.wmf"/></Relationships>
</file>

<file path=ppt/drawings/_rels/vmlDrawing19.vml.rels><?xml version="1.0" encoding="UTF-8" standalone="yes"?>
<Relationships xmlns="http://schemas.openxmlformats.org/package/2006/relationships"><Relationship Id="rId8" Type="http://schemas.openxmlformats.org/officeDocument/2006/relationships/image" Target="../media/image60.wmf"/><Relationship Id="rId3" Type="http://schemas.openxmlformats.org/officeDocument/2006/relationships/image" Target="../media/image55.wmf"/><Relationship Id="rId7" Type="http://schemas.openxmlformats.org/officeDocument/2006/relationships/image" Target="../media/image59.wmf"/><Relationship Id="rId2" Type="http://schemas.openxmlformats.org/officeDocument/2006/relationships/image" Target="../media/image54.wmf"/><Relationship Id="rId1" Type="http://schemas.openxmlformats.org/officeDocument/2006/relationships/image" Target="../media/image53.wmf"/><Relationship Id="rId6" Type="http://schemas.openxmlformats.org/officeDocument/2006/relationships/image" Target="../media/image58.wmf"/><Relationship Id="rId11" Type="http://schemas.openxmlformats.org/officeDocument/2006/relationships/image" Target="../media/image63.wmf"/><Relationship Id="rId5" Type="http://schemas.openxmlformats.org/officeDocument/2006/relationships/image" Target="../media/image57.wmf"/><Relationship Id="rId10" Type="http://schemas.openxmlformats.org/officeDocument/2006/relationships/image" Target="../media/image62.wmf"/><Relationship Id="rId4" Type="http://schemas.openxmlformats.org/officeDocument/2006/relationships/image" Target="../media/image56.wmf"/><Relationship Id="rId9" Type="http://schemas.openxmlformats.org/officeDocument/2006/relationships/image" Target="../media/image61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6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0FEFE2-BAE6-4186-8FB4-F2D18945FADF}" type="datetimeFigureOut">
              <a:rPr lang="en-US" smtClean="0"/>
              <a:t>7/24/2019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51E61A-5CE5-4178-9F81-E9A503D8F8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5082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7E1688-6F0B-4ECD-85A5-590FD4702F00}" type="datetimeFigureOut">
              <a:rPr lang="en-US" smtClean="0"/>
              <a:t>7/24/2019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926038-1935-45DB-93DF-1A18CC84F4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7313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0FDDD1C-CCD8-4474-92C5-7122CE70EF30}" type="slidenum">
              <a:rPr lang="en-US" altLang="en-US"/>
              <a:pPr eaLnBrk="1" hangingPunct="1"/>
              <a:t>2</a:t>
            </a:fld>
            <a:endParaRPr lang="en-US" altLang="en-US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24854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C10CAB3-2EA4-437F-96A3-506388B53E5E}" type="slidenum">
              <a:rPr lang="en-US" altLang="en-US"/>
              <a:pPr eaLnBrk="1" hangingPunct="1"/>
              <a:t>3</a:t>
            </a:fld>
            <a:endParaRPr lang="en-US" altLang="en-US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48084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7FDD547-7B02-4AB9-BE9A-5A6846CE1484}" type="slidenum">
              <a:rPr lang="en-US" altLang="en-US"/>
              <a:pPr eaLnBrk="1" hangingPunct="1"/>
              <a:t>4</a:t>
            </a:fld>
            <a:endParaRPr lang="en-US" alt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10220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85372" indent="-302066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208265" indent="-241653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91571" indent="-241653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174878" indent="-241653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8E89535-2DC9-4AE2-AB0C-7411A86BE399}" type="slidenum">
              <a:rPr lang="en-US" altLang="en-US" smtClean="0"/>
              <a:pPr eaLnBrk="1" hangingPunct="1"/>
              <a:t>5</a:t>
            </a:fld>
            <a:endParaRPr lang="en-US" altLang="en-US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2792099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85372" indent="-302066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208265" indent="-241653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91571" indent="-241653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174878" indent="-241653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800BC0A-CFA2-41B5-9A44-D77A3EF0D0E7}" type="slidenum">
              <a:rPr lang="en-US" altLang="en-US" smtClean="0"/>
              <a:pPr eaLnBrk="1" hangingPunct="1"/>
              <a:t>6</a:t>
            </a:fld>
            <a:endParaRPr lang="en-US" altLang="en-US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8246564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85372" indent="-302066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208265" indent="-241653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91571" indent="-241653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174878" indent="-241653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DAB1B31-850A-41F6-8333-A9933E3AA0F6}" type="slidenum">
              <a:rPr lang="en-US" altLang="en-US" smtClean="0"/>
              <a:pPr eaLnBrk="1" hangingPunct="1"/>
              <a:t>7</a:t>
            </a:fld>
            <a:endParaRPr lang="en-US" altLang="en-US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9757106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85372" indent="-302066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208265" indent="-241653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91571" indent="-241653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174878" indent="-241653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DAB1B31-850A-41F6-8333-A9933E3AA0F6}" type="slidenum">
              <a:rPr lang="en-US" altLang="en-US" smtClean="0"/>
              <a:pPr eaLnBrk="1" hangingPunct="1"/>
              <a:t>8</a:t>
            </a:fld>
            <a:endParaRPr lang="en-US" altLang="en-US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6725149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A9EB0D8-4EE2-4C2F-93A8-0F02F544134B}" type="slidenum">
              <a:rPr lang="en-US" altLang="en-US" sz="1300" smtClean="0"/>
              <a:pPr>
                <a:spcBef>
                  <a:spcPct val="0"/>
                </a:spcBef>
              </a:pPr>
              <a:t>9</a:t>
            </a:fld>
            <a:endParaRPr lang="en-US" altLang="en-US" sz="1300" smtClean="0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4909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D02E794-A9B8-4503-8057-4F4199ABF471}" type="slidenum">
              <a:rPr lang="en-US" altLang="en-US" sz="1300" smtClean="0"/>
              <a:pPr>
                <a:spcBef>
                  <a:spcPct val="0"/>
                </a:spcBef>
              </a:pPr>
              <a:t>11</a:t>
            </a:fld>
            <a:endParaRPr lang="en-US" altLang="en-US" sz="1300" smtClean="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69966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BEFB2D6-5BD6-4588-81A9-D51AEC55CFD1}" type="slidenum">
              <a:rPr lang="en-US" altLang="en-US" sz="1300" smtClean="0"/>
              <a:pPr>
                <a:spcBef>
                  <a:spcPct val="0"/>
                </a:spcBef>
              </a:pPr>
              <a:t>12</a:t>
            </a:fld>
            <a:endParaRPr lang="en-US" altLang="en-US" sz="1300" smtClean="0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78835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9784DF5-05B3-481A-981C-52B07166533F}" type="slidenum">
              <a:rPr lang="en-US" altLang="en-US" sz="1300" smtClean="0"/>
              <a:pPr>
                <a:spcBef>
                  <a:spcPct val="0"/>
                </a:spcBef>
              </a:pPr>
              <a:t>13</a:t>
            </a:fld>
            <a:endParaRPr lang="en-US" altLang="en-US" sz="1300" smtClean="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64763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AFDEECE-D0AD-497C-8B77-00C4A0B473E6}" type="slidenum">
              <a:rPr lang="en-US" altLang="en-US" sz="1300" smtClean="0"/>
              <a:pPr>
                <a:spcBef>
                  <a:spcPct val="0"/>
                </a:spcBef>
              </a:pPr>
              <a:t>14</a:t>
            </a:fld>
            <a:endParaRPr lang="en-US" altLang="en-US" sz="1300" smtClean="0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3518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37760B2-F351-4BD8-A9CA-10C914F8D184}" type="slidenum">
              <a:rPr lang="en-US" altLang="en-US" sz="1300" smtClean="0"/>
              <a:pPr>
                <a:spcBef>
                  <a:spcPct val="0"/>
                </a:spcBef>
              </a:pPr>
              <a:t>15</a:t>
            </a:fld>
            <a:endParaRPr lang="en-US" altLang="en-US" sz="1300" smtClean="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65031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0C6A55A-AF2A-4293-BF8A-FB8A76055B18}" type="slidenum">
              <a:rPr lang="en-US" altLang="en-US" sz="1300" smtClean="0"/>
              <a:pPr>
                <a:spcBef>
                  <a:spcPct val="0"/>
                </a:spcBef>
              </a:pPr>
              <a:t>16</a:t>
            </a:fld>
            <a:endParaRPr lang="en-US" altLang="en-US" sz="1300" smtClean="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23204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1FBFB23-A5FF-4F9C-90BA-7B80B31F8919}" type="slidenum">
              <a:rPr lang="en-US" altLang="en-US" sz="1300" smtClean="0"/>
              <a:pPr>
                <a:spcBef>
                  <a:spcPct val="0"/>
                </a:spcBef>
              </a:pPr>
              <a:t>17</a:t>
            </a:fld>
            <a:endParaRPr lang="en-US" altLang="en-US" sz="1300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9816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1C61C78-02BC-4B97-B429-CF36DF803A69}" type="slidenum">
              <a:rPr lang="en-US" altLang="en-US" sz="1300" smtClean="0"/>
              <a:pPr>
                <a:spcBef>
                  <a:spcPct val="0"/>
                </a:spcBef>
              </a:pPr>
              <a:t>18</a:t>
            </a:fld>
            <a:endParaRPr lang="en-US" altLang="en-US" sz="1300" smtClean="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4291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E99BDD0-AE12-4FE3-B190-3CF25277C4A1}" type="slidenum">
              <a:rPr lang="en-US" altLang="en-US" sz="1300" smtClean="0"/>
              <a:pPr>
                <a:spcBef>
                  <a:spcPct val="0"/>
                </a:spcBef>
              </a:pPr>
              <a:t>19</a:t>
            </a:fld>
            <a:endParaRPr lang="en-US" altLang="en-US" sz="1300" smtClean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711841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0ED4364-32B3-450D-BEAA-48E0294E0870}" type="slidenum">
              <a:rPr lang="en-US" altLang="en-US" sz="1300" smtClean="0"/>
              <a:pPr>
                <a:spcBef>
                  <a:spcPct val="0"/>
                </a:spcBef>
              </a:pPr>
              <a:t>20</a:t>
            </a:fld>
            <a:endParaRPr lang="en-US" altLang="en-US" sz="1300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97697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A2B9380-BC88-4D46-8C90-535FC4F09BF3}" type="slidenum">
              <a:rPr lang="en-US" altLang="en-US" sz="1300" smtClean="0"/>
              <a:pPr>
                <a:spcBef>
                  <a:spcPct val="0"/>
                </a:spcBef>
              </a:pPr>
              <a:t>21</a:t>
            </a:fld>
            <a:endParaRPr lang="en-US" altLang="en-US" sz="1300" smtClean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07767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362DF13-46D2-4DA9-B911-3215CCE2160B}" type="slidenum">
              <a:rPr lang="en-US" altLang="en-US" sz="1300" smtClean="0"/>
              <a:pPr>
                <a:spcBef>
                  <a:spcPct val="0"/>
                </a:spcBef>
              </a:pPr>
              <a:t>22</a:t>
            </a:fld>
            <a:endParaRPr lang="en-US" altLang="en-US" sz="1300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98965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915BE6A-D01F-4FAF-A902-EC1A1FBF0D13}" type="slidenum">
              <a:rPr lang="en-US" altLang="en-US" sz="1300" smtClean="0"/>
              <a:pPr>
                <a:spcBef>
                  <a:spcPct val="0"/>
                </a:spcBef>
              </a:pPr>
              <a:t>23</a:t>
            </a:fld>
            <a:endParaRPr lang="en-US" altLang="en-US" sz="1300" smtClean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0756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96A1108-7343-4221-A0D6-566938094410}" type="slidenum">
              <a:rPr lang="en-US" altLang="en-US" sz="1300" smtClean="0"/>
              <a:pPr>
                <a:spcBef>
                  <a:spcPct val="0"/>
                </a:spcBef>
              </a:pPr>
              <a:t>24</a:t>
            </a:fld>
            <a:endParaRPr lang="en-US" altLang="en-US" sz="1300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60060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1C9EFB1-B2A4-4CA9-A800-43077E22943B}" type="slidenum">
              <a:rPr lang="en-US" altLang="en-US" sz="1300" smtClean="0"/>
              <a:pPr>
                <a:spcBef>
                  <a:spcPct val="0"/>
                </a:spcBef>
              </a:pPr>
              <a:t>25</a:t>
            </a:fld>
            <a:endParaRPr lang="en-US" altLang="en-US" sz="1300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077406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5FB0235-113C-4575-B5B7-7CDFB15BD2CA}" type="slidenum">
              <a:rPr lang="en-US" altLang="en-US"/>
              <a:pPr>
                <a:spcBef>
                  <a:spcPct val="0"/>
                </a:spcBef>
              </a:pPr>
              <a:t>28</a:t>
            </a:fld>
            <a:endParaRPr lang="en-US" altLang="en-US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979857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58DF888-3354-4EEE-8794-48346C512AF1}" type="slidenum">
              <a:rPr lang="en-US" altLang="en-US"/>
              <a:pPr>
                <a:spcBef>
                  <a:spcPct val="0"/>
                </a:spcBef>
              </a:pPr>
              <a:t>29</a:t>
            </a:fld>
            <a:endParaRPr lang="en-US" altLang="en-US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891765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245E751-B7BE-475F-A314-FA7549CFE415}" type="slidenum">
              <a:rPr lang="en-US" altLang="en-US"/>
              <a:pPr>
                <a:spcBef>
                  <a:spcPct val="0"/>
                </a:spcBef>
              </a:pPr>
              <a:t>30</a:t>
            </a:fld>
            <a:endParaRPr lang="en-US" alt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645920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26BEAE2-5DC0-433C-8A01-19B2F2B0AD14}" type="slidenum">
              <a:rPr lang="en-US" altLang="en-US"/>
              <a:pPr>
                <a:spcBef>
                  <a:spcPct val="0"/>
                </a:spcBef>
              </a:pPr>
              <a:t>31</a:t>
            </a:fld>
            <a:endParaRPr lang="en-US" altLang="en-US"/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021472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AB4D5B0-F6E9-45E9-AA31-30AAED6197A5}" type="slidenum">
              <a:rPr lang="en-US" altLang="en-US"/>
              <a:pPr>
                <a:spcBef>
                  <a:spcPct val="0"/>
                </a:spcBef>
              </a:pPr>
              <a:t>32</a:t>
            </a:fld>
            <a:endParaRPr lang="en-US" altLang="en-US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624807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618F3F5-E8C2-4C5F-8A02-41C5238211B1}" type="slidenum">
              <a:rPr lang="en-US" altLang="en-US"/>
              <a:pPr>
                <a:spcBef>
                  <a:spcPct val="0"/>
                </a:spcBef>
              </a:pPr>
              <a:t>33</a:t>
            </a:fld>
            <a:endParaRPr lang="en-US" altLang="en-US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861322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7CA14CB-7247-4DB3-9013-EDE79A4CA4B1}" type="slidenum">
              <a:rPr lang="en-US" altLang="en-US"/>
              <a:pPr>
                <a:spcBef>
                  <a:spcPct val="0"/>
                </a:spcBef>
              </a:pPr>
              <a:t>34</a:t>
            </a:fld>
            <a:endParaRPr lang="en-US" alt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521871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603EE12-5C38-404B-AF52-2FE08B2B0209}" type="slidenum">
              <a:rPr lang="en-US" altLang="en-US"/>
              <a:pPr>
                <a:spcBef>
                  <a:spcPct val="0"/>
                </a:spcBef>
              </a:pPr>
              <a:t>35</a:t>
            </a:fld>
            <a:endParaRPr lang="en-US" altLang="en-US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754950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9BA43AD-665F-4B20-88C6-6BFD597D138F}" type="slidenum">
              <a:rPr lang="en-US" altLang="en-US"/>
              <a:pPr>
                <a:spcBef>
                  <a:spcPct val="0"/>
                </a:spcBef>
              </a:pPr>
              <a:t>36</a:t>
            </a:fld>
            <a:endParaRPr lang="en-US" altLang="en-US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22486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CF518B0-CB15-4878-B440-1558546FA6DC}" type="slidenum">
              <a:rPr lang="en-US" altLang="en-US"/>
              <a:pPr>
                <a:spcBef>
                  <a:spcPct val="0"/>
                </a:spcBef>
              </a:pPr>
              <a:t>39</a:t>
            </a:fld>
            <a:endParaRPr lang="en-US" altLang="en-US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038124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066D459-8E82-4A32-85A0-2C097DEA96AD}" type="slidenum">
              <a:rPr lang="en-US" altLang="en-US"/>
              <a:pPr>
                <a:spcBef>
                  <a:spcPct val="0"/>
                </a:spcBef>
              </a:pPr>
              <a:t>41</a:t>
            </a:fld>
            <a:endParaRPr lang="en-US" altLang="en-US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14062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A8D09-B214-454E-8D0C-0A8B905E72BC}" type="datetimeFigureOut">
              <a:rPr lang="en-US" smtClean="0"/>
              <a:t>7/24/2019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2D18A-AD52-4DEB-A4D2-DBF503C99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361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A8D09-B214-454E-8D0C-0A8B905E72BC}" type="datetimeFigureOut">
              <a:rPr lang="en-US" smtClean="0"/>
              <a:t>7/24/2019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2D18A-AD52-4DEB-A4D2-DBF503C99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5884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A8D09-B214-454E-8D0C-0A8B905E72BC}" type="datetimeFigureOut">
              <a:rPr lang="en-US" smtClean="0"/>
              <a:t>7/24/2019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2D18A-AD52-4DEB-A4D2-DBF503C99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642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A8D09-B214-454E-8D0C-0A8B905E72BC}" type="datetimeFigureOut">
              <a:rPr lang="en-US" smtClean="0"/>
              <a:t>7/24/2019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2D18A-AD52-4DEB-A4D2-DBF503C99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846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A8D09-B214-454E-8D0C-0A8B905E72BC}" type="datetimeFigureOut">
              <a:rPr lang="en-US" smtClean="0"/>
              <a:t>7/24/2019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2D18A-AD52-4DEB-A4D2-DBF503C99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352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A8D09-B214-454E-8D0C-0A8B905E72BC}" type="datetimeFigureOut">
              <a:rPr lang="en-US" smtClean="0"/>
              <a:t>7/24/2019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2D18A-AD52-4DEB-A4D2-DBF503C99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506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A8D09-B214-454E-8D0C-0A8B905E72BC}" type="datetimeFigureOut">
              <a:rPr lang="en-US" smtClean="0"/>
              <a:t>7/24/2019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2D18A-AD52-4DEB-A4D2-DBF503C99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0317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A8D09-B214-454E-8D0C-0A8B905E72BC}" type="datetimeFigureOut">
              <a:rPr lang="en-US" smtClean="0"/>
              <a:t>7/24/2019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2D18A-AD52-4DEB-A4D2-DBF503C99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608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A8D09-B214-454E-8D0C-0A8B905E72BC}" type="datetimeFigureOut">
              <a:rPr lang="en-US" smtClean="0"/>
              <a:t>7/24/2019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2D18A-AD52-4DEB-A4D2-DBF503C99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964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A8D09-B214-454E-8D0C-0A8B905E72BC}" type="datetimeFigureOut">
              <a:rPr lang="en-US" smtClean="0"/>
              <a:t>7/24/2019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2D18A-AD52-4DEB-A4D2-DBF503C99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417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A8D09-B214-454E-8D0C-0A8B905E72BC}" type="datetimeFigureOut">
              <a:rPr lang="en-US" smtClean="0"/>
              <a:t>7/24/2019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2D18A-AD52-4DEB-A4D2-DBF503C99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960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BA8D09-B214-454E-8D0C-0A8B905E72BC}" type="datetimeFigureOut">
              <a:rPr lang="en-US" smtClean="0"/>
              <a:t>7/24/2019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72D18A-AD52-4DEB-A4D2-DBF503C99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646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7.png"/><Relationship Id="rId4" Type="http://schemas.openxmlformats.org/officeDocument/2006/relationships/image" Target="../media/image19.png"/><Relationship Id="rId9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.wmf"/><Relationship Id="rId10" Type="http://schemas.openxmlformats.org/officeDocument/2006/relationships/image" Target="../media/image5.wmf"/><Relationship Id="rId4" Type="http://schemas.openxmlformats.org/officeDocument/2006/relationships/oleObject" Target="../embeddings/oleObject1.bin"/><Relationship Id="rId9" Type="http://schemas.openxmlformats.org/officeDocument/2006/relationships/oleObject" Target="../embeddings/oleObject4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3.wmf"/><Relationship Id="rId10" Type="http://schemas.openxmlformats.org/officeDocument/2006/relationships/image" Target="../media/image5.wmf"/><Relationship Id="rId4" Type="http://schemas.openxmlformats.org/officeDocument/2006/relationships/oleObject" Target="../embeddings/oleObject5.bin"/><Relationship Id="rId9" Type="http://schemas.openxmlformats.org/officeDocument/2006/relationships/oleObject" Target="../embeddings/oleObject8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13" Type="http://schemas.openxmlformats.org/officeDocument/2006/relationships/oleObject" Target="../embeddings/oleObject14.bin"/><Relationship Id="rId18" Type="http://schemas.openxmlformats.org/officeDocument/2006/relationships/image" Target="../media/image10.wmf"/><Relationship Id="rId3" Type="http://schemas.openxmlformats.org/officeDocument/2006/relationships/notesSlide" Target="../notesSlides/notesSlide11.xml"/><Relationship Id="rId21" Type="http://schemas.openxmlformats.org/officeDocument/2006/relationships/oleObject" Target="../embeddings/oleObject18.bin"/><Relationship Id="rId7" Type="http://schemas.openxmlformats.org/officeDocument/2006/relationships/image" Target="../media/image4.wmf"/><Relationship Id="rId12" Type="http://schemas.openxmlformats.org/officeDocument/2006/relationships/image" Target="../media/image7.wmf"/><Relationship Id="rId17" Type="http://schemas.openxmlformats.org/officeDocument/2006/relationships/oleObject" Target="../embeddings/oleObject16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9.wmf"/><Relationship Id="rId20" Type="http://schemas.openxmlformats.org/officeDocument/2006/relationships/image" Target="../media/image11.wmf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0.bin"/><Relationship Id="rId11" Type="http://schemas.openxmlformats.org/officeDocument/2006/relationships/oleObject" Target="../embeddings/oleObject13.bin"/><Relationship Id="rId24" Type="http://schemas.openxmlformats.org/officeDocument/2006/relationships/image" Target="../media/image5.wmf"/><Relationship Id="rId5" Type="http://schemas.openxmlformats.org/officeDocument/2006/relationships/image" Target="../media/image3.wmf"/><Relationship Id="rId15" Type="http://schemas.openxmlformats.org/officeDocument/2006/relationships/oleObject" Target="../embeddings/oleObject15.bin"/><Relationship Id="rId23" Type="http://schemas.openxmlformats.org/officeDocument/2006/relationships/oleObject" Target="../embeddings/oleObject19.bin"/><Relationship Id="rId10" Type="http://schemas.openxmlformats.org/officeDocument/2006/relationships/image" Target="../media/image6.wmf"/><Relationship Id="rId19" Type="http://schemas.openxmlformats.org/officeDocument/2006/relationships/oleObject" Target="../embeddings/oleObject17.bin"/><Relationship Id="rId4" Type="http://schemas.openxmlformats.org/officeDocument/2006/relationships/oleObject" Target="../embeddings/oleObject9.bin"/><Relationship Id="rId9" Type="http://schemas.openxmlformats.org/officeDocument/2006/relationships/oleObject" Target="../embeddings/oleObject12.bin"/><Relationship Id="rId14" Type="http://schemas.openxmlformats.org/officeDocument/2006/relationships/image" Target="../media/image8.wmf"/><Relationship Id="rId22" Type="http://schemas.openxmlformats.org/officeDocument/2006/relationships/image" Target="../media/image12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notesSlide" Target="../notesSlides/notesSlide12.xml"/><Relationship Id="rId7" Type="http://schemas.openxmlformats.org/officeDocument/2006/relationships/oleObject" Target="../embeddings/oleObject2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20.bin"/><Relationship Id="rId10" Type="http://schemas.openxmlformats.org/officeDocument/2006/relationships/image" Target="../media/image15.wmf"/><Relationship Id="rId4" Type="http://schemas.openxmlformats.org/officeDocument/2006/relationships/image" Target="../media/image24.png"/><Relationship Id="rId9" Type="http://schemas.openxmlformats.org/officeDocument/2006/relationships/oleObject" Target="../embeddings/oleObject22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5.wmf"/><Relationship Id="rId5" Type="http://schemas.openxmlformats.org/officeDocument/2006/relationships/oleObject" Target="../embeddings/oleObject23.bin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.bin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2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25.bin"/><Relationship Id="rId11" Type="http://schemas.openxmlformats.org/officeDocument/2006/relationships/image" Target="../media/image5.wmf"/><Relationship Id="rId5" Type="http://schemas.openxmlformats.org/officeDocument/2006/relationships/image" Target="../media/image26.wmf"/><Relationship Id="rId10" Type="http://schemas.openxmlformats.org/officeDocument/2006/relationships/oleObject" Target="../embeddings/oleObject27.bin"/><Relationship Id="rId4" Type="http://schemas.openxmlformats.org/officeDocument/2006/relationships/oleObject" Target="../embeddings/oleObject24.bin"/><Relationship Id="rId9" Type="http://schemas.openxmlformats.org/officeDocument/2006/relationships/image" Target="../media/image28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0.bin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30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9.bin"/><Relationship Id="rId11" Type="http://schemas.openxmlformats.org/officeDocument/2006/relationships/image" Target="../media/image32.wmf"/><Relationship Id="rId5" Type="http://schemas.openxmlformats.org/officeDocument/2006/relationships/image" Target="../media/image29.wmf"/><Relationship Id="rId10" Type="http://schemas.openxmlformats.org/officeDocument/2006/relationships/oleObject" Target="../embeddings/oleObject31.bin"/><Relationship Id="rId4" Type="http://schemas.openxmlformats.org/officeDocument/2006/relationships/oleObject" Target="../embeddings/oleObject28.bin"/><Relationship Id="rId9" Type="http://schemas.openxmlformats.org/officeDocument/2006/relationships/image" Target="../media/image31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4.bin"/><Relationship Id="rId3" Type="http://schemas.openxmlformats.org/officeDocument/2006/relationships/notesSlide" Target="../notesSlides/notesSlide16.xml"/><Relationship Id="rId7" Type="http://schemas.openxmlformats.org/officeDocument/2006/relationships/oleObject" Target="../embeddings/oleObject3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3.wmf"/><Relationship Id="rId11" Type="http://schemas.openxmlformats.org/officeDocument/2006/relationships/image" Target="../media/image35.wmf"/><Relationship Id="rId5" Type="http://schemas.openxmlformats.org/officeDocument/2006/relationships/oleObject" Target="../embeddings/oleObject32.bin"/><Relationship Id="rId10" Type="http://schemas.openxmlformats.org/officeDocument/2006/relationships/oleObject" Target="../embeddings/oleObject35.bin"/><Relationship Id="rId4" Type="http://schemas.openxmlformats.org/officeDocument/2006/relationships/image" Target="../media/image24.png"/><Relationship Id="rId9" Type="http://schemas.openxmlformats.org/officeDocument/2006/relationships/image" Target="../media/image34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8.bin"/><Relationship Id="rId3" Type="http://schemas.openxmlformats.org/officeDocument/2006/relationships/notesSlide" Target="../notesSlides/notesSlide17.xml"/><Relationship Id="rId7" Type="http://schemas.openxmlformats.org/officeDocument/2006/relationships/oleObject" Target="../embeddings/oleObject3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3.wmf"/><Relationship Id="rId11" Type="http://schemas.openxmlformats.org/officeDocument/2006/relationships/image" Target="../media/image35.wmf"/><Relationship Id="rId5" Type="http://schemas.openxmlformats.org/officeDocument/2006/relationships/oleObject" Target="../embeddings/oleObject36.bin"/><Relationship Id="rId10" Type="http://schemas.openxmlformats.org/officeDocument/2006/relationships/oleObject" Target="../embeddings/oleObject39.bin"/><Relationship Id="rId4" Type="http://schemas.openxmlformats.org/officeDocument/2006/relationships/image" Target="../media/image24.png"/><Relationship Id="rId9" Type="http://schemas.openxmlformats.org/officeDocument/2006/relationships/image" Target="../media/image34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2.bin"/><Relationship Id="rId13" Type="http://schemas.openxmlformats.org/officeDocument/2006/relationships/image" Target="../media/image36.wmf"/><Relationship Id="rId3" Type="http://schemas.openxmlformats.org/officeDocument/2006/relationships/notesSlide" Target="../notesSlides/notesSlide18.xml"/><Relationship Id="rId7" Type="http://schemas.openxmlformats.org/officeDocument/2006/relationships/oleObject" Target="../embeddings/oleObject41.bin"/><Relationship Id="rId12" Type="http://schemas.openxmlformats.org/officeDocument/2006/relationships/oleObject" Target="../embeddings/oleObject4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3.wmf"/><Relationship Id="rId11" Type="http://schemas.openxmlformats.org/officeDocument/2006/relationships/image" Target="../media/image35.wmf"/><Relationship Id="rId5" Type="http://schemas.openxmlformats.org/officeDocument/2006/relationships/oleObject" Target="../embeddings/oleObject40.bin"/><Relationship Id="rId10" Type="http://schemas.openxmlformats.org/officeDocument/2006/relationships/oleObject" Target="../embeddings/oleObject43.bin"/><Relationship Id="rId4" Type="http://schemas.openxmlformats.org/officeDocument/2006/relationships/image" Target="../media/image24.png"/><Relationship Id="rId9" Type="http://schemas.openxmlformats.org/officeDocument/2006/relationships/image" Target="../media/image34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7.bin"/><Relationship Id="rId13" Type="http://schemas.openxmlformats.org/officeDocument/2006/relationships/image" Target="../media/image37.wmf"/><Relationship Id="rId3" Type="http://schemas.openxmlformats.org/officeDocument/2006/relationships/notesSlide" Target="../notesSlides/notesSlide19.xml"/><Relationship Id="rId7" Type="http://schemas.openxmlformats.org/officeDocument/2006/relationships/oleObject" Target="../embeddings/oleObject46.bin"/><Relationship Id="rId12" Type="http://schemas.openxmlformats.org/officeDocument/2006/relationships/oleObject" Target="../embeddings/oleObject49.bin"/><Relationship Id="rId17" Type="http://schemas.openxmlformats.org/officeDocument/2006/relationships/image" Target="../media/image39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51.bin"/><Relationship Id="rId1" Type="http://schemas.openxmlformats.org/officeDocument/2006/relationships/vmlDrawing" Target="../drawings/vmlDrawing11.vml"/><Relationship Id="rId6" Type="http://schemas.openxmlformats.org/officeDocument/2006/relationships/image" Target="../media/image33.wmf"/><Relationship Id="rId11" Type="http://schemas.openxmlformats.org/officeDocument/2006/relationships/image" Target="../media/image35.wmf"/><Relationship Id="rId5" Type="http://schemas.openxmlformats.org/officeDocument/2006/relationships/oleObject" Target="../embeddings/oleObject45.bin"/><Relationship Id="rId15" Type="http://schemas.openxmlformats.org/officeDocument/2006/relationships/image" Target="../media/image38.wmf"/><Relationship Id="rId10" Type="http://schemas.openxmlformats.org/officeDocument/2006/relationships/oleObject" Target="../embeddings/oleObject48.bin"/><Relationship Id="rId4" Type="http://schemas.openxmlformats.org/officeDocument/2006/relationships/image" Target="../media/image24.png"/><Relationship Id="rId9" Type="http://schemas.openxmlformats.org/officeDocument/2006/relationships/image" Target="../media/image34.wmf"/><Relationship Id="rId14" Type="http://schemas.openxmlformats.org/officeDocument/2006/relationships/oleObject" Target="../embeddings/oleObject50.bin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4.bin"/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4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53.bin"/><Relationship Id="rId5" Type="http://schemas.openxmlformats.org/officeDocument/2006/relationships/image" Target="../media/image41.wmf"/><Relationship Id="rId4" Type="http://schemas.openxmlformats.org/officeDocument/2006/relationships/oleObject" Target="../embeddings/oleObject52.bin"/><Relationship Id="rId9" Type="http://schemas.openxmlformats.org/officeDocument/2006/relationships/image" Target="../media/image43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7" Type="http://schemas.openxmlformats.org/officeDocument/2006/relationships/image" Target="../media/image4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56.bin"/><Relationship Id="rId5" Type="http://schemas.openxmlformats.org/officeDocument/2006/relationships/image" Target="../media/image44.wmf"/><Relationship Id="rId4" Type="http://schemas.openxmlformats.org/officeDocument/2006/relationships/oleObject" Target="../embeddings/oleObject55.bin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46.wmf"/><Relationship Id="rId5" Type="http://schemas.openxmlformats.org/officeDocument/2006/relationships/oleObject" Target="../embeddings/oleObject57.bin"/><Relationship Id="rId4" Type="http://schemas.openxmlformats.org/officeDocument/2006/relationships/image" Target="../media/image4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9.bin"/><Relationship Id="rId3" Type="http://schemas.openxmlformats.org/officeDocument/2006/relationships/notesSlide" Target="../notesSlides/notesSlide29.xml"/><Relationship Id="rId7" Type="http://schemas.openxmlformats.org/officeDocument/2006/relationships/image" Target="../media/image48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58.bin"/><Relationship Id="rId5" Type="http://schemas.openxmlformats.org/officeDocument/2006/relationships/image" Target="../media/image47.png"/><Relationship Id="rId4" Type="http://schemas.openxmlformats.org/officeDocument/2006/relationships/image" Target="../media/image50.jpeg"/><Relationship Id="rId9" Type="http://schemas.openxmlformats.org/officeDocument/2006/relationships/image" Target="../media/image49.w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7" Type="http://schemas.openxmlformats.org/officeDocument/2006/relationships/image" Target="../media/image51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60.bin"/><Relationship Id="rId5" Type="http://schemas.openxmlformats.org/officeDocument/2006/relationships/image" Target="../media/image47.png"/><Relationship Id="rId4" Type="http://schemas.openxmlformats.org/officeDocument/2006/relationships/image" Target="../media/image50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7" Type="http://schemas.openxmlformats.org/officeDocument/2006/relationships/image" Target="../media/image5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61.bin"/><Relationship Id="rId5" Type="http://schemas.openxmlformats.org/officeDocument/2006/relationships/image" Target="../media/image47.png"/><Relationship Id="rId4" Type="http://schemas.openxmlformats.org/officeDocument/2006/relationships/image" Target="../media/image50.jpe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wmf"/><Relationship Id="rId13" Type="http://schemas.openxmlformats.org/officeDocument/2006/relationships/oleObject" Target="../embeddings/oleObject67.bin"/><Relationship Id="rId18" Type="http://schemas.openxmlformats.org/officeDocument/2006/relationships/image" Target="../media/image60.wmf"/><Relationship Id="rId3" Type="http://schemas.openxmlformats.org/officeDocument/2006/relationships/oleObject" Target="../embeddings/oleObject62.bin"/><Relationship Id="rId21" Type="http://schemas.openxmlformats.org/officeDocument/2006/relationships/oleObject" Target="../embeddings/oleObject71.bin"/><Relationship Id="rId7" Type="http://schemas.openxmlformats.org/officeDocument/2006/relationships/oleObject" Target="../embeddings/oleObject64.bin"/><Relationship Id="rId12" Type="http://schemas.openxmlformats.org/officeDocument/2006/relationships/image" Target="../media/image57.wmf"/><Relationship Id="rId17" Type="http://schemas.openxmlformats.org/officeDocument/2006/relationships/oleObject" Target="../embeddings/oleObject69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59.wmf"/><Relationship Id="rId20" Type="http://schemas.openxmlformats.org/officeDocument/2006/relationships/image" Target="../media/image61.wmf"/><Relationship Id="rId1" Type="http://schemas.openxmlformats.org/officeDocument/2006/relationships/vmlDrawing" Target="../drawings/vmlDrawing18.vml"/><Relationship Id="rId6" Type="http://schemas.openxmlformats.org/officeDocument/2006/relationships/image" Target="../media/image54.wmf"/><Relationship Id="rId11" Type="http://schemas.openxmlformats.org/officeDocument/2006/relationships/oleObject" Target="../embeddings/oleObject66.bin"/><Relationship Id="rId5" Type="http://schemas.openxmlformats.org/officeDocument/2006/relationships/oleObject" Target="../embeddings/oleObject63.bin"/><Relationship Id="rId15" Type="http://schemas.openxmlformats.org/officeDocument/2006/relationships/oleObject" Target="../embeddings/oleObject68.bin"/><Relationship Id="rId10" Type="http://schemas.openxmlformats.org/officeDocument/2006/relationships/image" Target="../media/image56.wmf"/><Relationship Id="rId19" Type="http://schemas.openxmlformats.org/officeDocument/2006/relationships/oleObject" Target="../embeddings/oleObject70.bin"/><Relationship Id="rId4" Type="http://schemas.openxmlformats.org/officeDocument/2006/relationships/image" Target="../media/image53.wmf"/><Relationship Id="rId9" Type="http://schemas.openxmlformats.org/officeDocument/2006/relationships/oleObject" Target="../embeddings/oleObject65.bin"/><Relationship Id="rId14" Type="http://schemas.openxmlformats.org/officeDocument/2006/relationships/image" Target="../media/image58.wmf"/><Relationship Id="rId22" Type="http://schemas.openxmlformats.org/officeDocument/2006/relationships/image" Target="../media/image62.wmf"/></Relationships>
</file>

<file path=ppt/slides/_rels/slide38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77.bin"/><Relationship Id="rId18" Type="http://schemas.openxmlformats.org/officeDocument/2006/relationships/image" Target="../media/image60.wmf"/><Relationship Id="rId26" Type="http://schemas.openxmlformats.org/officeDocument/2006/relationships/oleObject" Target="../embeddings/oleObject85.bin"/><Relationship Id="rId3" Type="http://schemas.openxmlformats.org/officeDocument/2006/relationships/oleObject" Target="../embeddings/oleObject72.bin"/><Relationship Id="rId21" Type="http://schemas.openxmlformats.org/officeDocument/2006/relationships/oleObject" Target="../embeddings/oleObject81.bin"/><Relationship Id="rId34" Type="http://schemas.openxmlformats.org/officeDocument/2006/relationships/image" Target="../media/image63.wmf"/><Relationship Id="rId7" Type="http://schemas.openxmlformats.org/officeDocument/2006/relationships/oleObject" Target="../embeddings/oleObject74.bin"/><Relationship Id="rId12" Type="http://schemas.openxmlformats.org/officeDocument/2006/relationships/image" Target="../media/image57.wmf"/><Relationship Id="rId17" Type="http://schemas.openxmlformats.org/officeDocument/2006/relationships/oleObject" Target="../embeddings/oleObject79.bin"/><Relationship Id="rId25" Type="http://schemas.openxmlformats.org/officeDocument/2006/relationships/oleObject" Target="../embeddings/oleObject84.bin"/><Relationship Id="rId33" Type="http://schemas.openxmlformats.org/officeDocument/2006/relationships/oleObject" Target="../embeddings/oleObject92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59.wmf"/><Relationship Id="rId20" Type="http://schemas.openxmlformats.org/officeDocument/2006/relationships/image" Target="../media/image61.wmf"/><Relationship Id="rId29" Type="http://schemas.openxmlformats.org/officeDocument/2006/relationships/oleObject" Target="../embeddings/oleObject88.bin"/><Relationship Id="rId1" Type="http://schemas.openxmlformats.org/officeDocument/2006/relationships/vmlDrawing" Target="../drawings/vmlDrawing19.vml"/><Relationship Id="rId6" Type="http://schemas.openxmlformats.org/officeDocument/2006/relationships/image" Target="../media/image54.wmf"/><Relationship Id="rId11" Type="http://schemas.openxmlformats.org/officeDocument/2006/relationships/oleObject" Target="../embeddings/oleObject76.bin"/><Relationship Id="rId24" Type="http://schemas.openxmlformats.org/officeDocument/2006/relationships/oleObject" Target="../embeddings/oleObject83.bin"/><Relationship Id="rId32" Type="http://schemas.openxmlformats.org/officeDocument/2006/relationships/oleObject" Target="../embeddings/oleObject91.bin"/><Relationship Id="rId5" Type="http://schemas.openxmlformats.org/officeDocument/2006/relationships/oleObject" Target="../embeddings/oleObject73.bin"/><Relationship Id="rId15" Type="http://schemas.openxmlformats.org/officeDocument/2006/relationships/oleObject" Target="../embeddings/oleObject78.bin"/><Relationship Id="rId23" Type="http://schemas.openxmlformats.org/officeDocument/2006/relationships/oleObject" Target="../embeddings/oleObject82.bin"/><Relationship Id="rId28" Type="http://schemas.openxmlformats.org/officeDocument/2006/relationships/oleObject" Target="../embeddings/oleObject87.bin"/><Relationship Id="rId10" Type="http://schemas.openxmlformats.org/officeDocument/2006/relationships/image" Target="../media/image56.wmf"/><Relationship Id="rId19" Type="http://schemas.openxmlformats.org/officeDocument/2006/relationships/oleObject" Target="../embeddings/oleObject80.bin"/><Relationship Id="rId31" Type="http://schemas.openxmlformats.org/officeDocument/2006/relationships/oleObject" Target="../embeddings/oleObject90.bin"/><Relationship Id="rId4" Type="http://schemas.openxmlformats.org/officeDocument/2006/relationships/image" Target="../media/image53.wmf"/><Relationship Id="rId9" Type="http://schemas.openxmlformats.org/officeDocument/2006/relationships/oleObject" Target="../embeddings/oleObject75.bin"/><Relationship Id="rId14" Type="http://schemas.openxmlformats.org/officeDocument/2006/relationships/image" Target="../media/image58.wmf"/><Relationship Id="rId22" Type="http://schemas.openxmlformats.org/officeDocument/2006/relationships/image" Target="../media/image62.wmf"/><Relationship Id="rId27" Type="http://schemas.openxmlformats.org/officeDocument/2006/relationships/oleObject" Target="../embeddings/oleObject86.bin"/><Relationship Id="rId30" Type="http://schemas.openxmlformats.org/officeDocument/2006/relationships/oleObject" Target="../embeddings/oleObject89.bin"/><Relationship Id="rId8" Type="http://schemas.openxmlformats.org/officeDocument/2006/relationships/image" Target="../media/image55.w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7" Type="http://schemas.openxmlformats.org/officeDocument/2006/relationships/image" Target="../media/image6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93.bin"/><Relationship Id="rId5" Type="http://schemas.openxmlformats.org/officeDocument/2006/relationships/image" Target="../media/image47.png"/><Relationship Id="rId4" Type="http://schemas.openxmlformats.org/officeDocument/2006/relationships/image" Target="../media/image50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wmf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8.jpeg"/><Relationship Id="rId4" Type="http://schemas.openxmlformats.org/officeDocument/2006/relationships/image" Target="../media/image6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8.jpeg"/><Relationship Id="rId4" Type="http://schemas.openxmlformats.org/officeDocument/2006/relationships/image" Target="../media/image66.w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6" Type="http://schemas.openxmlformats.org/officeDocument/2006/relationships/image" Target="../media/image72.jpe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avi"/><Relationship Id="rId1" Type="http://schemas.microsoft.com/office/2007/relationships/media" Target="../media/media2.avi"/><Relationship Id="rId6" Type="http://schemas.openxmlformats.org/officeDocument/2006/relationships/image" Target="../media/image72.jpeg"/><Relationship Id="rId5" Type="http://schemas.openxmlformats.org/officeDocument/2006/relationships/image" Target="../media/image71.png"/><Relationship Id="rId4" Type="http://schemas.openxmlformats.org/officeDocument/2006/relationships/image" Target="../media/image7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avi"/><Relationship Id="rId1" Type="http://schemas.microsoft.com/office/2007/relationships/media" Target="../media/media3.avi"/><Relationship Id="rId4" Type="http://schemas.openxmlformats.org/officeDocument/2006/relationships/image" Target="../media/image7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avi"/><Relationship Id="rId1" Type="http://schemas.microsoft.com/office/2007/relationships/media" Target="../media/media4.avi"/><Relationship Id="rId4" Type="http://schemas.openxmlformats.org/officeDocument/2006/relationships/image" Target="../media/image75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jpe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emf"/><Relationship Id="rId3" Type="http://schemas.openxmlformats.org/officeDocument/2006/relationships/image" Target="../media/image77.png"/><Relationship Id="rId7" Type="http://schemas.openxmlformats.org/officeDocument/2006/relationships/image" Target="../media/image80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50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tiff"/><Relationship Id="rId2" Type="http://schemas.openxmlformats.org/officeDocument/2006/relationships/image" Target="../media/image82.tiff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wmf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wmf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wmf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tif"/><Relationship Id="rId13" Type="http://schemas.openxmlformats.org/officeDocument/2006/relationships/image" Target="../media/image91.tif"/><Relationship Id="rId18" Type="http://schemas.openxmlformats.org/officeDocument/2006/relationships/image" Target="../media/image96.tif"/><Relationship Id="rId26" Type="http://schemas.openxmlformats.org/officeDocument/2006/relationships/image" Target="../media/image104.tif"/><Relationship Id="rId3" Type="http://schemas.microsoft.com/office/2007/relationships/media" Target="../media/media6.avi"/><Relationship Id="rId21" Type="http://schemas.openxmlformats.org/officeDocument/2006/relationships/image" Target="../media/image99.tif"/><Relationship Id="rId7" Type="http://schemas.openxmlformats.org/officeDocument/2006/relationships/image" Target="../media/image85.png"/><Relationship Id="rId12" Type="http://schemas.openxmlformats.org/officeDocument/2006/relationships/image" Target="../media/image90.tif"/><Relationship Id="rId17" Type="http://schemas.openxmlformats.org/officeDocument/2006/relationships/image" Target="../media/image95.tif"/><Relationship Id="rId25" Type="http://schemas.openxmlformats.org/officeDocument/2006/relationships/image" Target="../media/image103.tif"/><Relationship Id="rId2" Type="http://schemas.openxmlformats.org/officeDocument/2006/relationships/video" Target="../media/media5.avi"/><Relationship Id="rId16" Type="http://schemas.openxmlformats.org/officeDocument/2006/relationships/image" Target="../media/image94.tif"/><Relationship Id="rId20" Type="http://schemas.openxmlformats.org/officeDocument/2006/relationships/image" Target="../media/image98.tif"/><Relationship Id="rId1" Type="http://schemas.microsoft.com/office/2007/relationships/media" Target="../media/media5.avi"/><Relationship Id="rId6" Type="http://schemas.openxmlformats.org/officeDocument/2006/relationships/image" Target="../media/image84.png"/><Relationship Id="rId11" Type="http://schemas.openxmlformats.org/officeDocument/2006/relationships/image" Target="../media/image89.tif"/><Relationship Id="rId24" Type="http://schemas.openxmlformats.org/officeDocument/2006/relationships/image" Target="../media/image102.tif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93.tif"/><Relationship Id="rId23" Type="http://schemas.openxmlformats.org/officeDocument/2006/relationships/image" Target="../media/image101.tif"/><Relationship Id="rId10" Type="http://schemas.openxmlformats.org/officeDocument/2006/relationships/image" Target="../media/image88.tif"/><Relationship Id="rId19" Type="http://schemas.openxmlformats.org/officeDocument/2006/relationships/image" Target="../media/image97.tif"/><Relationship Id="rId4" Type="http://schemas.openxmlformats.org/officeDocument/2006/relationships/video" Target="../media/media6.avi"/><Relationship Id="rId9" Type="http://schemas.openxmlformats.org/officeDocument/2006/relationships/image" Target="../media/image87.tif"/><Relationship Id="rId14" Type="http://schemas.openxmlformats.org/officeDocument/2006/relationships/image" Target="../media/image92.tif"/><Relationship Id="rId22" Type="http://schemas.openxmlformats.org/officeDocument/2006/relationships/image" Target="../media/image100.tif"/><Relationship Id="rId27" Type="http://schemas.openxmlformats.org/officeDocument/2006/relationships/image" Target="../media/image105.tif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tiff"/><Relationship Id="rId2" Type="http://schemas.openxmlformats.org/officeDocument/2006/relationships/image" Target="../media/image106.tif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8.tiff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1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1.png"/><Relationship Id="rId2" Type="http://schemas.openxmlformats.org/officeDocument/2006/relationships/video" Target="../media/media7.AVI"/><Relationship Id="rId1" Type="http://schemas.microsoft.com/office/2007/relationships/media" Target="../media/media7.AVI"/><Relationship Id="rId6" Type="http://schemas.openxmlformats.org/officeDocument/2006/relationships/image" Target="../media/image111.png"/><Relationship Id="rId5" Type="http://schemas.openxmlformats.org/officeDocument/2006/relationships/image" Target="../media/image110.jpeg"/><Relationship Id="rId4" Type="http://schemas.openxmlformats.org/officeDocument/2006/relationships/image" Target="../media/image10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Box 45"/>
          <p:cNvSpPr txBox="1"/>
          <p:nvPr/>
        </p:nvSpPr>
        <p:spPr>
          <a:xfrm>
            <a:off x="1159580" y="2200870"/>
            <a:ext cx="68414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Phase contrast</a:t>
            </a:r>
            <a:endParaRPr lang="en-US" sz="5400" dirty="0"/>
          </a:p>
        </p:txBody>
      </p:sp>
      <p:pic>
        <p:nvPicPr>
          <p:cNvPr id="47" name="Picture 10" descr="http://physics.bu.edu/femtospec/Photonics%20Center%20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3988" y="5638800"/>
            <a:ext cx="1950212" cy="725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2" descr="C:\Users\barankov\Documents\Talks\NESBO 2014\SSE\BU_rgb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2909" y="5604934"/>
            <a:ext cx="1703407" cy="764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87130" y="4292025"/>
            <a:ext cx="335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Jerome Mertz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99243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Line 2"/>
          <p:cNvSpPr>
            <a:spLocks noChangeShapeType="1"/>
          </p:cNvSpPr>
          <p:nvPr/>
        </p:nvSpPr>
        <p:spPr bwMode="auto">
          <a:xfrm>
            <a:off x="838200" y="2819400"/>
            <a:ext cx="2895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5123" name="Group 3"/>
          <p:cNvGrpSpPr>
            <a:grpSpLocks/>
          </p:cNvGrpSpPr>
          <p:nvPr/>
        </p:nvGrpSpPr>
        <p:grpSpPr bwMode="auto">
          <a:xfrm>
            <a:off x="2195513" y="1447800"/>
            <a:ext cx="152400" cy="1371600"/>
            <a:chOff x="1488" y="816"/>
            <a:chExt cx="192" cy="864"/>
          </a:xfrm>
        </p:grpSpPr>
        <p:sp>
          <p:nvSpPr>
            <p:cNvPr id="5143" name="Line 4"/>
            <p:cNvSpPr>
              <a:spLocks noChangeShapeType="1"/>
            </p:cNvSpPr>
            <p:nvPr/>
          </p:nvSpPr>
          <p:spPr bwMode="auto">
            <a:xfrm flipV="1">
              <a:off x="1488" y="816"/>
              <a:ext cx="96" cy="864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4" name="Line 5"/>
            <p:cNvSpPr>
              <a:spLocks noChangeShapeType="1"/>
            </p:cNvSpPr>
            <p:nvPr/>
          </p:nvSpPr>
          <p:spPr bwMode="auto">
            <a:xfrm flipH="1" flipV="1">
              <a:off x="1584" y="816"/>
              <a:ext cx="96" cy="864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124" name="Line 6"/>
          <p:cNvSpPr>
            <a:spLocks noChangeShapeType="1"/>
          </p:cNvSpPr>
          <p:nvPr/>
        </p:nvSpPr>
        <p:spPr bwMode="auto">
          <a:xfrm>
            <a:off x="5334000" y="2819400"/>
            <a:ext cx="2895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5" name="Freeform 7"/>
          <p:cNvSpPr>
            <a:spLocks/>
          </p:cNvSpPr>
          <p:nvPr/>
        </p:nvSpPr>
        <p:spPr bwMode="auto">
          <a:xfrm>
            <a:off x="5410200" y="2336800"/>
            <a:ext cx="2819400" cy="482600"/>
          </a:xfrm>
          <a:custGeom>
            <a:avLst/>
            <a:gdLst>
              <a:gd name="T0" fmla="*/ 0 w 1776"/>
              <a:gd name="T1" fmla="*/ 482600 h 304"/>
              <a:gd name="T2" fmla="*/ 228600 w 1776"/>
              <a:gd name="T3" fmla="*/ 101600 h 304"/>
              <a:gd name="T4" fmla="*/ 1368425 w 1776"/>
              <a:gd name="T5" fmla="*/ 4763 h 304"/>
              <a:gd name="T6" fmla="*/ 2478088 w 1776"/>
              <a:gd name="T7" fmla="*/ 79375 h 304"/>
              <a:gd name="T8" fmla="*/ 2819400 w 1776"/>
              <a:gd name="T9" fmla="*/ 482600 h 30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776"/>
              <a:gd name="T16" fmla="*/ 0 h 304"/>
              <a:gd name="T17" fmla="*/ 1776 w 1776"/>
              <a:gd name="T18" fmla="*/ 304 h 30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776" h="304">
                <a:moveTo>
                  <a:pt x="0" y="304"/>
                </a:moveTo>
                <a:cubicBezTo>
                  <a:pt x="24" y="208"/>
                  <a:pt x="0" y="114"/>
                  <a:pt x="144" y="64"/>
                </a:cubicBezTo>
                <a:cubicBezTo>
                  <a:pt x="288" y="14"/>
                  <a:pt x="626" y="5"/>
                  <a:pt x="862" y="3"/>
                </a:cubicBezTo>
                <a:cubicBezTo>
                  <a:pt x="1098" y="1"/>
                  <a:pt x="1409" y="0"/>
                  <a:pt x="1561" y="50"/>
                </a:cubicBezTo>
                <a:cubicBezTo>
                  <a:pt x="1713" y="100"/>
                  <a:pt x="1731" y="251"/>
                  <a:pt x="1776" y="304"/>
                </a:cubicBezTo>
              </a:path>
            </a:pathLst>
          </a:custGeom>
          <a:noFill/>
          <a:ln w="28575" cmpd="sng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6" name="Text Box 8"/>
          <p:cNvSpPr txBox="1">
            <a:spLocks noChangeArrowheads="1"/>
          </p:cNvSpPr>
          <p:nvPr/>
        </p:nvSpPr>
        <p:spPr bwMode="auto">
          <a:xfrm>
            <a:off x="1962150" y="2819400"/>
            <a:ext cx="14668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000"/>
              <a:t>time</a:t>
            </a:r>
          </a:p>
        </p:txBody>
      </p:sp>
      <p:sp>
        <p:nvSpPr>
          <p:cNvPr id="5127" name="Text Box 9"/>
          <p:cNvSpPr txBox="1">
            <a:spLocks noChangeArrowheads="1"/>
          </p:cNvSpPr>
          <p:nvPr/>
        </p:nvSpPr>
        <p:spPr bwMode="auto">
          <a:xfrm>
            <a:off x="5486400" y="2838450"/>
            <a:ext cx="2514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/>
              <a:t>frequency</a:t>
            </a:r>
          </a:p>
        </p:txBody>
      </p:sp>
      <p:sp>
        <p:nvSpPr>
          <p:cNvPr id="5128" name="Text Box 10"/>
          <p:cNvSpPr txBox="1">
            <a:spLocks noChangeArrowheads="1"/>
          </p:cNvSpPr>
          <p:nvPr/>
        </p:nvSpPr>
        <p:spPr bwMode="auto">
          <a:xfrm>
            <a:off x="4038600" y="1752600"/>
            <a:ext cx="14478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600"/>
              <a:t>F.T.</a:t>
            </a:r>
          </a:p>
        </p:txBody>
      </p:sp>
      <p:sp>
        <p:nvSpPr>
          <p:cNvPr id="5129" name="Text Box 21"/>
          <p:cNvSpPr txBox="1">
            <a:spLocks noChangeArrowheads="1"/>
          </p:cNvSpPr>
          <p:nvPr/>
        </p:nvSpPr>
        <p:spPr bwMode="auto">
          <a:xfrm>
            <a:off x="1905000" y="304800"/>
            <a:ext cx="54102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3600" dirty="0" smtClean="0"/>
              <a:t>It all starts from this….</a:t>
            </a:r>
            <a:endParaRPr lang="en-US" altLang="en-US" sz="3600" dirty="0"/>
          </a:p>
        </p:txBody>
      </p:sp>
      <p:sp>
        <p:nvSpPr>
          <p:cNvPr id="5130" name="AutoShape 22"/>
          <p:cNvSpPr>
            <a:spLocks noChangeArrowheads="1"/>
          </p:cNvSpPr>
          <p:nvPr/>
        </p:nvSpPr>
        <p:spPr bwMode="auto">
          <a:xfrm>
            <a:off x="4114800" y="2590800"/>
            <a:ext cx="762000" cy="228600"/>
          </a:xfrm>
          <a:prstGeom prst="leftRightArrow">
            <a:avLst>
              <a:gd name="adj1" fmla="val 50000"/>
              <a:gd name="adj2" fmla="val 6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grpSp>
        <p:nvGrpSpPr>
          <p:cNvPr id="3" name="Group 25"/>
          <p:cNvGrpSpPr>
            <a:grpSpLocks/>
          </p:cNvGrpSpPr>
          <p:nvPr/>
        </p:nvGrpSpPr>
        <p:grpSpPr bwMode="auto">
          <a:xfrm>
            <a:off x="838200" y="4156075"/>
            <a:ext cx="7391400" cy="2244725"/>
            <a:chOff x="838200" y="4003675"/>
            <a:chExt cx="7391400" cy="2244725"/>
          </a:xfrm>
        </p:grpSpPr>
        <p:grpSp>
          <p:nvGrpSpPr>
            <p:cNvPr id="5132" name="Group 11"/>
            <p:cNvGrpSpPr>
              <a:grpSpLocks/>
            </p:cNvGrpSpPr>
            <p:nvPr/>
          </p:nvGrpSpPr>
          <p:grpSpPr bwMode="auto">
            <a:xfrm>
              <a:off x="838200" y="4003675"/>
              <a:ext cx="7391400" cy="2244725"/>
              <a:chOff x="528" y="2522"/>
              <a:chExt cx="4656" cy="1414"/>
            </a:xfrm>
          </p:grpSpPr>
          <p:sp>
            <p:nvSpPr>
              <p:cNvPr id="5134" name="Line 12"/>
              <p:cNvSpPr>
                <a:spLocks noChangeShapeType="1"/>
              </p:cNvSpPr>
              <p:nvPr/>
            </p:nvSpPr>
            <p:spPr bwMode="auto">
              <a:xfrm>
                <a:off x="528" y="3386"/>
                <a:ext cx="182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5135" name="Group 13"/>
              <p:cNvGrpSpPr>
                <a:grpSpLocks/>
              </p:cNvGrpSpPr>
              <p:nvPr/>
            </p:nvGrpSpPr>
            <p:grpSpPr bwMode="auto">
              <a:xfrm>
                <a:off x="1383" y="2522"/>
                <a:ext cx="96" cy="864"/>
                <a:chOff x="1488" y="816"/>
                <a:chExt cx="192" cy="864"/>
              </a:xfrm>
            </p:grpSpPr>
            <p:sp>
              <p:nvSpPr>
                <p:cNvPr id="5141" name="Line 14"/>
                <p:cNvSpPr>
                  <a:spLocks noChangeShapeType="1"/>
                </p:cNvSpPr>
                <p:nvPr/>
              </p:nvSpPr>
              <p:spPr bwMode="auto">
                <a:xfrm flipV="1">
                  <a:off x="1488" y="816"/>
                  <a:ext cx="96" cy="864"/>
                </a:xfrm>
                <a:prstGeom prst="line">
                  <a:avLst/>
                </a:prstGeom>
                <a:noFill/>
                <a:ln w="28575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142" name="Line 15"/>
                <p:cNvSpPr>
                  <a:spLocks noChangeShapeType="1"/>
                </p:cNvSpPr>
                <p:nvPr/>
              </p:nvSpPr>
              <p:spPr bwMode="auto">
                <a:xfrm flipH="1" flipV="1">
                  <a:off x="1584" y="816"/>
                  <a:ext cx="96" cy="864"/>
                </a:xfrm>
                <a:prstGeom prst="line">
                  <a:avLst/>
                </a:prstGeom>
                <a:noFill/>
                <a:ln w="28575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5136" name="Line 16"/>
              <p:cNvSpPr>
                <a:spLocks noChangeShapeType="1"/>
              </p:cNvSpPr>
              <p:nvPr/>
            </p:nvSpPr>
            <p:spPr bwMode="auto">
              <a:xfrm>
                <a:off x="3360" y="3386"/>
                <a:ext cx="182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7" name="Freeform 17"/>
              <p:cNvSpPr>
                <a:spLocks/>
              </p:cNvSpPr>
              <p:nvPr/>
            </p:nvSpPr>
            <p:spPr bwMode="auto">
              <a:xfrm>
                <a:off x="3408" y="3082"/>
                <a:ext cx="1776" cy="304"/>
              </a:xfrm>
              <a:custGeom>
                <a:avLst/>
                <a:gdLst>
                  <a:gd name="T0" fmla="*/ 0 w 1776"/>
                  <a:gd name="T1" fmla="*/ 304 h 304"/>
                  <a:gd name="T2" fmla="*/ 144 w 1776"/>
                  <a:gd name="T3" fmla="*/ 64 h 304"/>
                  <a:gd name="T4" fmla="*/ 862 w 1776"/>
                  <a:gd name="T5" fmla="*/ 3 h 304"/>
                  <a:gd name="T6" fmla="*/ 1561 w 1776"/>
                  <a:gd name="T7" fmla="*/ 50 h 304"/>
                  <a:gd name="T8" fmla="*/ 1776 w 1776"/>
                  <a:gd name="T9" fmla="*/ 304 h 30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76"/>
                  <a:gd name="T16" fmla="*/ 0 h 304"/>
                  <a:gd name="T17" fmla="*/ 1776 w 1776"/>
                  <a:gd name="T18" fmla="*/ 304 h 30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76" h="304">
                    <a:moveTo>
                      <a:pt x="0" y="304"/>
                    </a:moveTo>
                    <a:cubicBezTo>
                      <a:pt x="24" y="208"/>
                      <a:pt x="0" y="114"/>
                      <a:pt x="144" y="64"/>
                    </a:cubicBezTo>
                    <a:cubicBezTo>
                      <a:pt x="288" y="14"/>
                      <a:pt x="626" y="5"/>
                      <a:pt x="862" y="3"/>
                    </a:cubicBezTo>
                    <a:cubicBezTo>
                      <a:pt x="1098" y="1"/>
                      <a:pt x="1409" y="0"/>
                      <a:pt x="1561" y="50"/>
                    </a:cubicBezTo>
                    <a:cubicBezTo>
                      <a:pt x="1713" y="100"/>
                      <a:pt x="1731" y="251"/>
                      <a:pt x="1776" y="304"/>
                    </a:cubicBezTo>
                  </a:path>
                </a:pathLst>
              </a:custGeom>
              <a:noFill/>
              <a:ln w="28575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8" name="Text Box 18"/>
              <p:cNvSpPr txBox="1">
                <a:spLocks noChangeArrowheads="1"/>
              </p:cNvSpPr>
              <p:nvPr/>
            </p:nvSpPr>
            <p:spPr bwMode="auto">
              <a:xfrm>
                <a:off x="982" y="3393"/>
                <a:ext cx="924" cy="5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en-US" sz="2000" dirty="0"/>
                  <a:t>p</a:t>
                </a:r>
                <a:r>
                  <a:rPr lang="en-US" altLang="en-US" sz="2000" dirty="0" smtClean="0"/>
                  <a:t>osition</a:t>
                </a:r>
              </a:p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en-US" sz="2000" dirty="0" smtClean="0"/>
                  <a:t>(along x)</a:t>
                </a:r>
                <a:endParaRPr lang="en-US" altLang="en-US" sz="2000" dirty="0"/>
              </a:p>
            </p:txBody>
          </p:sp>
          <p:sp>
            <p:nvSpPr>
              <p:cNvPr id="5139" name="Text Box 19"/>
              <p:cNvSpPr txBox="1">
                <a:spLocks noChangeArrowheads="1"/>
              </p:cNvSpPr>
              <p:nvPr/>
            </p:nvSpPr>
            <p:spPr bwMode="auto">
              <a:xfrm>
                <a:off x="3456" y="3398"/>
                <a:ext cx="1584" cy="5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en-US" sz="2000" dirty="0"/>
                  <a:t>momentum</a:t>
                </a:r>
              </a:p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en-US" sz="2000" dirty="0" smtClean="0"/>
                  <a:t>(along x)</a:t>
                </a:r>
                <a:endParaRPr lang="en-US" altLang="en-US" sz="2000" dirty="0"/>
              </a:p>
            </p:txBody>
          </p:sp>
          <p:sp>
            <p:nvSpPr>
              <p:cNvPr id="5140" name="Text Box 20"/>
              <p:cNvSpPr txBox="1">
                <a:spLocks noChangeArrowheads="1"/>
              </p:cNvSpPr>
              <p:nvPr/>
            </p:nvSpPr>
            <p:spPr bwMode="auto">
              <a:xfrm>
                <a:off x="2544" y="2764"/>
                <a:ext cx="912" cy="4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en-US" sz="3600"/>
                  <a:t>F.T.</a:t>
                </a:r>
              </a:p>
            </p:txBody>
          </p:sp>
        </p:grpSp>
        <p:sp>
          <p:nvSpPr>
            <p:cNvPr id="5133" name="AutoShape 23"/>
            <p:cNvSpPr>
              <a:spLocks noChangeArrowheads="1"/>
            </p:cNvSpPr>
            <p:nvPr/>
          </p:nvSpPr>
          <p:spPr bwMode="auto">
            <a:xfrm>
              <a:off x="4114800" y="5105400"/>
              <a:ext cx="762000" cy="228600"/>
            </a:xfrm>
            <a:prstGeom prst="leftRightArrow">
              <a:avLst>
                <a:gd name="adj1" fmla="val 50000"/>
                <a:gd name="adj2" fmla="val 6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205816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1905000" y="304800"/>
            <a:ext cx="5410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/>
              <a:t>Fourier transform relationships (diffraction)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6477000" y="3429000"/>
            <a:ext cx="2590800" cy="1295400"/>
            <a:chOff x="4128" y="2064"/>
            <a:chExt cx="1632" cy="816"/>
          </a:xfrm>
        </p:grpSpPr>
        <p:sp>
          <p:nvSpPr>
            <p:cNvPr id="6207" name="Text Box 4"/>
            <p:cNvSpPr txBox="1">
              <a:spLocks noChangeArrowheads="1"/>
            </p:cNvSpPr>
            <p:nvPr/>
          </p:nvSpPr>
          <p:spPr bwMode="auto">
            <a:xfrm>
              <a:off x="4128" y="2111"/>
              <a:ext cx="1632" cy="7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3200" dirty="0" err="1">
                  <a:latin typeface="Symbol" panose="05050102010706020507" pitchFamily="18" charset="2"/>
                </a:rPr>
                <a:t>D</a:t>
              </a:r>
              <a:r>
                <a:rPr lang="en-US" altLang="en-US" sz="3200" i="1" dirty="0" err="1">
                  <a:latin typeface="Times New Roman" panose="02020603050405020304" pitchFamily="18" charset="0"/>
                </a:rPr>
                <a:t>x</a:t>
              </a:r>
              <a:r>
                <a:rPr lang="en-US" altLang="en-US" sz="1200" i="1" dirty="0">
                  <a:latin typeface="Times New Roman" panose="02020603050405020304" pitchFamily="18" charset="0"/>
                </a:rPr>
                <a:t> </a:t>
              </a:r>
              <a:r>
                <a:rPr lang="en-US" altLang="en-US" sz="3200" dirty="0" err="1">
                  <a:latin typeface="Symbol" panose="05050102010706020507" pitchFamily="18" charset="2"/>
                </a:rPr>
                <a:t>D</a:t>
              </a:r>
              <a:r>
                <a:rPr lang="en-US" altLang="en-US" sz="3200" i="1" dirty="0" err="1">
                  <a:latin typeface="Symbol" panose="05050102010706020507" pitchFamily="18" charset="2"/>
                </a:rPr>
                <a:t>q</a:t>
              </a:r>
              <a:r>
                <a:rPr lang="en-US" altLang="en-US" sz="3200" i="1" baseline="-25000" dirty="0" err="1">
                  <a:latin typeface="Times New Roman" panose="02020603050405020304" pitchFamily="18" charset="0"/>
                </a:rPr>
                <a:t>x</a:t>
              </a:r>
              <a:r>
                <a:rPr lang="en-US" altLang="en-US" sz="3200" i="1" baseline="-25000" dirty="0">
                  <a:latin typeface="Times New Roman" panose="02020603050405020304" pitchFamily="18" charset="0"/>
                </a:rPr>
                <a:t> </a:t>
              </a:r>
              <a:r>
                <a:rPr lang="en-US" altLang="en-US" sz="3200" i="1" dirty="0">
                  <a:latin typeface="Times New Roman" panose="02020603050405020304" pitchFamily="18" charset="0"/>
                </a:rPr>
                <a:t>~ </a:t>
              </a:r>
              <a:r>
                <a:rPr lang="en-US" altLang="en-US" sz="3200" i="1" dirty="0" smtClean="0">
                  <a:latin typeface="Symbol" panose="05050102010706020507" pitchFamily="18" charset="2"/>
                </a:rPr>
                <a:t>l</a:t>
              </a:r>
              <a:r>
                <a:rPr lang="en-US" altLang="en-US" sz="3200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/n</a:t>
              </a:r>
              <a:endParaRPr lang="en-US" alt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eaLnBrk="1" hangingPunct="1">
                <a:spcBef>
                  <a:spcPct val="50000"/>
                </a:spcBef>
              </a:pPr>
              <a:endParaRPr lang="en-US" altLang="en-US" sz="2800" i="1" dirty="0">
                <a:latin typeface="Times New Roman" panose="02020603050405020304" pitchFamily="18" charset="0"/>
              </a:endParaRPr>
            </a:p>
          </p:txBody>
        </p:sp>
        <p:sp>
          <p:nvSpPr>
            <p:cNvPr id="6208" name="Rectangle 5"/>
            <p:cNvSpPr>
              <a:spLocks noChangeArrowheads="1"/>
            </p:cNvSpPr>
            <p:nvPr/>
          </p:nvSpPr>
          <p:spPr bwMode="auto">
            <a:xfrm>
              <a:off x="4128" y="2064"/>
              <a:ext cx="1440" cy="5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1219200" y="3963988"/>
            <a:ext cx="6705600" cy="2640012"/>
            <a:chOff x="768" y="2497"/>
            <a:chExt cx="4224" cy="1663"/>
          </a:xfrm>
        </p:grpSpPr>
        <p:sp>
          <p:nvSpPr>
            <p:cNvPr id="6179" name="Text Box 7"/>
            <p:cNvSpPr txBox="1">
              <a:spLocks noChangeArrowheads="1"/>
            </p:cNvSpPr>
            <p:nvPr/>
          </p:nvSpPr>
          <p:spPr bwMode="auto">
            <a:xfrm>
              <a:off x="2352" y="2497"/>
              <a:ext cx="62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800">
                  <a:latin typeface="Symbol" panose="05050102010706020507" pitchFamily="18" charset="2"/>
                </a:rPr>
                <a:t>D</a:t>
              </a:r>
              <a:r>
                <a:rPr lang="en-US" altLang="en-US" sz="2800" i="1">
                  <a:latin typeface="Times New Roman" panose="02020603050405020304" pitchFamily="18" charset="0"/>
                </a:rPr>
                <a:t>x</a:t>
              </a:r>
            </a:p>
          </p:txBody>
        </p:sp>
        <p:sp>
          <p:nvSpPr>
            <p:cNvPr id="6180" name="Line 8"/>
            <p:cNvSpPr>
              <a:spLocks noChangeShapeType="1"/>
            </p:cNvSpPr>
            <p:nvPr/>
          </p:nvSpPr>
          <p:spPr bwMode="auto">
            <a:xfrm>
              <a:off x="864" y="2793"/>
              <a:ext cx="0" cy="1248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81" name="Line 9"/>
            <p:cNvSpPr>
              <a:spLocks noChangeShapeType="1"/>
            </p:cNvSpPr>
            <p:nvPr/>
          </p:nvSpPr>
          <p:spPr bwMode="auto">
            <a:xfrm>
              <a:off x="1056" y="2793"/>
              <a:ext cx="0" cy="1248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82" name="Line 10"/>
            <p:cNvSpPr>
              <a:spLocks noChangeShapeType="1"/>
            </p:cNvSpPr>
            <p:nvPr/>
          </p:nvSpPr>
          <p:spPr bwMode="auto">
            <a:xfrm>
              <a:off x="1248" y="2793"/>
              <a:ext cx="0" cy="1248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83" name="Line 11"/>
            <p:cNvSpPr>
              <a:spLocks noChangeShapeType="1"/>
            </p:cNvSpPr>
            <p:nvPr/>
          </p:nvSpPr>
          <p:spPr bwMode="auto">
            <a:xfrm>
              <a:off x="1440" y="2793"/>
              <a:ext cx="0" cy="1248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84" name="Line 12"/>
            <p:cNvSpPr>
              <a:spLocks noChangeShapeType="1"/>
            </p:cNvSpPr>
            <p:nvPr/>
          </p:nvSpPr>
          <p:spPr bwMode="auto">
            <a:xfrm>
              <a:off x="1632" y="2793"/>
              <a:ext cx="0" cy="1248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85" name="Line 13"/>
            <p:cNvSpPr>
              <a:spLocks noChangeShapeType="1"/>
            </p:cNvSpPr>
            <p:nvPr/>
          </p:nvSpPr>
          <p:spPr bwMode="auto">
            <a:xfrm>
              <a:off x="1824" y="2793"/>
              <a:ext cx="0" cy="1248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86" name="Line 14"/>
            <p:cNvSpPr>
              <a:spLocks noChangeShapeType="1"/>
            </p:cNvSpPr>
            <p:nvPr/>
          </p:nvSpPr>
          <p:spPr bwMode="auto">
            <a:xfrm>
              <a:off x="2016" y="2793"/>
              <a:ext cx="0" cy="1248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87" name="Line 15"/>
            <p:cNvSpPr>
              <a:spLocks noChangeShapeType="1"/>
            </p:cNvSpPr>
            <p:nvPr/>
          </p:nvSpPr>
          <p:spPr bwMode="auto">
            <a:xfrm>
              <a:off x="2208" y="2793"/>
              <a:ext cx="0" cy="1248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88" name="Line 16"/>
            <p:cNvSpPr>
              <a:spLocks noChangeShapeType="1"/>
            </p:cNvSpPr>
            <p:nvPr/>
          </p:nvSpPr>
          <p:spPr bwMode="auto">
            <a:xfrm flipH="1">
              <a:off x="768" y="3417"/>
              <a:ext cx="30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6189" name="Group 17"/>
            <p:cNvGrpSpPr>
              <a:grpSpLocks/>
            </p:cNvGrpSpPr>
            <p:nvPr/>
          </p:nvGrpSpPr>
          <p:grpSpPr bwMode="auto">
            <a:xfrm>
              <a:off x="2400" y="2889"/>
              <a:ext cx="1344" cy="1056"/>
              <a:chOff x="2400" y="816"/>
              <a:chExt cx="1344" cy="1248"/>
            </a:xfrm>
          </p:grpSpPr>
          <p:sp>
            <p:nvSpPr>
              <p:cNvPr id="6199" name="Line 18"/>
              <p:cNvSpPr>
                <a:spLocks noChangeShapeType="1"/>
              </p:cNvSpPr>
              <p:nvPr/>
            </p:nvSpPr>
            <p:spPr bwMode="auto">
              <a:xfrm>
                <a:off x="2400" y="816"/>
                <a:ext cx="0" cy="1248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00" name="Line 19"/>
              <p:cNvSpPr>
                <a:spLocks noChangeShapeType="1"/>
              </p:cNvSpPr>
              <p:nvPr/>
            </p:nvSpPr>
            <p:spPr bwMode="auto">
              <a:xfrm>
                <a:off x="2592" y="816"/>
                <a:ext cx="0" cy="1248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01" name="Line 20"/>
              <p:cNvSpPr>
                <a:spLocks noChangeShapeType="1"/>
              </p:cNvSpPr>
              <p:nvPr/>
            </p:nvSpPr>
            <p:spPr bwMode="auto">
              <a:xfrm>
                <a:off x="2784" y="816"/>
                <a:ext cx="0" cy="1248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02" name="Line 21"/>
              <p:cNvSpPr>
                <a:spLocks noChangeShapeType="1"/>
              </p:cNvSpPr>
              <p:nvPr/>
            </p:nvSpPr>
            <p:spPr bwMode="auto">
              <a:xfrm>
                <a:off x="2976" y="816"/>
                <a:ext cx="0" cy="1248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03" name="Line 22"/>
              <p:cNvSpPr>
                <a:spLocks noChangeShapeType="1"/>
              </p:cNvSpPr>
              <p:nvPr/>
            </p:nvSpPr>
            <p:spPr bwMode="auto">
              <a:xfrm>
                <a:off x="3168" y="816"/>
                <a:ext cx="0" cy="1248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04" name="Line 23"/>
              <p:cNvSpPr>
                <a:spLocks noChangeShapeType="1"/>
              </p:cNvSpPr>
              <p:nvPr/>
            </p:nvSpPr>
            <p:spPr bwMode="auto">
              <a:xfrm>
                <a:off x="3360" y="816"/>
                <a:ext cx="0" cy="1248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05" name="Line 24"/>
              <p:cNvSpPr>
                <a:spLocks noChangeShapeType="1"/>
              </p:cNvSpPr>
              <p:nvPr/>
            </p:nvSpPr>
            <p:spPr bwMode="auto">
              <a:xfrm>
                <a:off x="3552" y="816"/>
                <a:ext cx="0" cy="1248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06" name="Line 25"/>
              <p:cNvSpPr>
                <a:spLocks noChangeShapeType="1"/>
              </p:cNvSpPr>
              <p:nvPr/>
            </p:nvSpPr>
            <p:spPr bwMode="auto">
              <a:xfrm>
                <a:off x="3744" y="816"/>
                <a:ext cx="0" cy="1248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190" name="AutoShape 26"/>
            <p:cNvSpPr>
              <a:spLocks noChangeArrowheads="1"/>
            </p:cNvSpPr>
            <p:nvPr/>
          </p:nvSpPr>
          <p:spPr bwMode="auto">
            <a:xfrm flipV="1">
              <a:off x="2361" y="2880"/>
              <a:ext cx="1440" cy="75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191" name="AutoShape 27"/>
            <p:cNvSpPr>
              <a:spLocks noChangeArrowheads="1"/>
            </p:cNvSpPr>
            <p:nvPr/>
          </p:nvSpPr>
          <p:spPr bwMode="auto">
            <a:xfrm>
              <a:off x="2361" y="3879"/>
              <a:ext cx="1440" cy="75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192" name="Line 28"/>
            <p:cNvSpPr>
              <a:spLocks noChangeShapeType="1"/>
            </p:cNvSpPr>
            <p:nvPr/>
          </p:nvSpPr>
          <p:spPr bwMode="auto">
            <a:xfrm flipH="1">
              <a:off x="2325" y="3866"/>
              <a:ext cx="0" cy="294"/>
            </a:xfrm>
            <a:prstGeom prst="line">
              <a:avLst/>
            </a:prstGeom>
            <a:noFill/>
            <a:ln w="1143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93" name="Line 29"/>
            <p:cNvSpPr>
              <a:spLocks noChangeShapeType="1"/>
            </p:cNvSpPr>
            <p:nvPr/>
          </p:nvSpPr>
          <p:spPr bwMode="auto">
            <a:xfrm flipH="1">
              <a:off x="2325" y="2652"/>
              <a:ext cx="0" cy="294"/>
            </a:xfrm>
            <a:prstGeom prst="line">
              <a:avLst/>
            </a:prstGeom>
            <a:noFill/>
            <a:ln w="1143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94" name="Line 30"/>
            <p:cNvSpPr>
              <a:spLocks noChangeShapeType="1"/>
            </p:cNvSpPr>
            <p:nvPr/>
          </p:nvSpPr>
          <p:spPr bwMode="auto">
            <a:xfrm>
              <a:off x="2448" y="2768"/>
              <a:ext cx="0" cy="1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95" name="Line 31"/>
            <p:cNvSpPr>
              <a:spLocks noChangeShapeType="1"/>
            </p:cNvSpPr>
            <p:nvPr/>
          </p:nvSpPr>
          <p:spPr bwMode="auto">
            <a:xfrm flipV="1">
              <a:off x="2448" y="3872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96" name="Text Box 32"/>
            <p:cNvSpPr txBox="1">
              <a:spLocks noChangeArrowheads="1"/>
            </p:cNvSpPr>
            <p:nvPr/>
          </p:nvSpPr>
          <p:spPr bwMode="auto">
            <a:xfrm>
              <a:off x="3936" y="3401"/>
              <a:ext cx="62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800">
                  <a:latin typeface="Symbol" panose="05050102010706020507" pitchFamily="18" charset="2"/>
                </a:rPr>
                <a:t>D</a:t>
              </a:r>
              <a:r>
                <a:rPr lang="en-US" altLang="en-US" sz="2800" i="1">
                  <a:latin typeface="Symbol" panose="05050102010706020507" pitchFamily="18" charset="2"/>
                </a:rPr>
                <a:t>q</a:t>
              </a:r>
              <a:r>
                <a:rPr lang="en-US" altLang="en-US" sz="2800" i="1" baseline="-25000">
                  <a:latin typeface="Times New Roman" panose="02020603050405020304" pitchFamily="18" charset="0"/>
                </a:rPr>
                <a:t>x</a:t>
              </a:r>
              <a:endParaRPr lang="en-US" altLang="en-US" sz="2800" i="1">
                <a:latin typeface="Times New Roman" panose="02020603050405020304" pitchFamily="18" charset="0"/>
              </a:endParaRPr>
            </a:p>
          </p:txBody>
        </p:sp>
        <p:sp>
          <p:nvSpPr>
            <p:cNvPr id="6197" name="Text Box 33"/>
            <p:cNvSpPr txBox="1">
              <a:spLocks noChangeArrowheads="1"/>
            </p:cNvSpPr>
            <p:nvPr/>
          </p:nvSpPr>
          <p:spPr bwMode="auto">
            <a:xfrm>
              <a:off x="4320" y="3470"/>
              <a:ext cx="67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000">
                  <a:latin typeface="Times New Roman" panose="02020603050405020304" pitchFamily="18" charset="0"/>
                </a:rPr>
                <a:t>small</a:t>
              </a:r>
            </a:p>
          </p:txBody>
        </p:sp>
        <p:sp>
          <p:nvSpPr>
            <p:cNvPr id="6198" name="Text Box 34"/>
            <p:cNvSpPr txBox="1">
              <a:spLocks noChangeArrowheads="1"/>
            </p:cNvSpPr>
            <p:nvPr/>
          </p:nvSpPr>
          <p:spPr bwMode="auto">
            <a:xfrm>
              <a:off x="2632" y="2552"/>
              <a:ext cx="67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000">
                  <a:latin typeface="Times New Roman" panose="02020603050405020304" pitchFamily="18" charset="0"/>
                </a:rPr>
                <a:t>large</a:t>
              </a:r>
            </a:p>
          </p:txBody>
        </p:sp>
      </p:grpSp>
      <p:grpSp>
        <p:nvGrpSpPr>
          <p:cNvPr id="6149" name="Group 35"/>
          <p:cNvGrpSpPr>
            <a:grpSpLocks/>
          </p:cNvGrpSpPr>
          <p:nvPr/>
        </p:nvGrpSpPr>
        <p:grpSpPr bwMode="auto">
          <a:xfrm>
            <a:off x="1219200" y="776289"/>
            <a:ext cx="6692900" cy="2959100"/>
            <a:chOff x="768" y="2265"/>
            <a:chExt cx="4216" cy="1864"/>
          </a:xfrm>
        </p:grpSpPr>
        <p:sp>
          <p:nvSpPr>
            <p:cNvPr id="6150" name="Text Box 36"/>
            <p:cNvSpPr txBox="1">
              <a:spLocks noChangeArrowheads="1"/>
            </p:cNvSpPr>
            <p:nvPr/>
          </p:nvSpPr>
          <p:spPr bwMode="auto">
            <a:xfrm>
              <a:off x="1416" y="2265"/>
              <a:ext cx="576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800" i="1">
                  <a:latin typeface="Symbol" panose="05050102010706020507" pitchFamily="18" charset="2"/>
                </a:rPr>
                <a:t>l</a:t>
              </a:r>
            </a:p>
          </p:txBody>
        </p:sp>
        <p:grpSp>
          <p:nvGrpSpPr>
            <p:cNvPr id="6151" name="Group 37"/>
            <p:cNvGrpSpPr>
              <a:grpSpLocks/>
            </p:cNvGrpSpPr>
            <p:nvPr/>
          </p:nvGrpSpPr>
          <p:grpSpPr bwMode="auto">
            <a:xfrm flipH="1">
              <a:off x="2325" y="2592"/>
              <a:ext cx="48" cy="1440"/>
              <a:chOff x="2160" y="432"/>
              <a:chExt cx="0" cy="1248"/>
            </a:xfrm>
          </p:grpSpPr>
          <p:sp>
            <p:nvSpPr>
              <p:cNvPr id="6177" name="Line 38"/>
              <p:cNvSpPr>
                <a:spLocks noChangeShapeType="1"/>
              </p:cNvSpPr>
              <p:nvPr/>
            </p:nvSpPr>
            <p:spPr bwMode="auto">
              <a:xfrm>
                <a:off x="2160" y="432"/>
                <a:ext cx="0" cy="576"/>
              </a:xfrm>
              <a:prstGeom prst="line">
                <a:avLst/>
              </a:prstGeom>
              <a:noFill/>
              <a:ln w="1143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78" name="Line 39"/>
              <p:cNvSpPr>
                <a:spLocks noChangeShapeType="1"/>
              </p:cNvSpPr>
              <p:nvPr/>
            </p:nvSpPr>
            <p:spPr bwMode="auto">
              <a:xfrm>
                <a:off x="2160" y="1104"/>
                <a:ext cx="0" cy="576"/>
              </a:xfrm>
              <a:prstGeom prst="line">
                <a:avLst/>
              </a:prstGeom>
              <a:noFill/>
              <a:ln w="1143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152" name="Line 40"/>
            <p:cNvSpPr>
              <a:spLocks noChangeShapeType="1"/>
            </p:cNvSpPr>
            <p:nvPr/>
          </p:nvSpPr>
          <p:spPr bwMode="auto">
            <a:xfrm>
              <a:off x="864" y="2688"/>
              <a:ext cx="0" cy="1248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53" name="Line 41"/>
            <p:cNvSpPr>
              <a:spLocks noChangeShapeType="1"/>
            </p:cNvSpPr>
            <p:nvPr/>
          </p:nvSpPr>
          <p:spPr bwMode="auto">
            <a:xfrm>
              <a:off x="1056" y="2688"/>
              <a:ext cx="0" cy="1248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54" name="Line 42"/>
            <p:cNvSpPr>
              <a:spLocks noChangeShapeType="1"/>
            </p:cNvSpPr>
            <p:nvPr/>
          </p:nvSpPr>
          <p:spPr bwMode="auto">
            <a:xfrm>
              <a:off x="1248" y="2688"/>
              <a:ext cx="0" cy="1248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55" name="Line 43"/>
            <p:cNvSpPr>
              <a:spLocks noChangeShapeType="1"/>
            </p:cNvSpPr>
            <p:nvPr/>
          </p:nvSpPr>
          <p:spPr bwMode="auto">
            <a:xfrm>
              <a:off x="1440" y="2688"/>
              <a:ext cx="0" cy="1248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56" name="Line 44"/>
            <p:cNvSpPr>
              <a:spLocks noChangeShapeType="1"/>
            </p:cNvSpPr>
            <p:nvPr/>
          </p:nvSpPr>
          <p:spPr bwMode="auto">
            <a:xfrm>
              <a:off x="1632" y="2688"/>
              <a:ext cx="0" cy="1248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57" name="Line 45"/>
            <p:cNvSpPr>
              <a:spLocks noChangeShapeType="1"/>
            </p:cNvSpPr>
            <p:nvPr/>
          </p:nvSpPr>
          <p:spPr bwMode="auto">
            <a:xfrm>
              <a:off x="1824" y="2688"/>
              <a:ext cx="0" cy="1248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58" name="Line 46"/>
            <p:cNvSpPr>
              <a:spLocks noChangeShapeType="1"/>
            </p:cNvSpPr>
            <p:nvPr/>
          </p:nvSpPr>
          <p:spPr bwMode="auto">
            <a:xfrm>
              <a:off x="2016" y="2688"/>
              <a:ext cx="0" cy="1248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59" name="Line 47"/>
            <p:cNvSpPr>
              <a:spLocks noChangeShapeType="1"/>
            </p:cNvSpPr>
            <p:nvPr/>
          </p:nvSpPr>
          <p:spPr bwMode="auto">
            <a:xfrm>
              <a:off x="2208" y="2688"/>
              <a:ext cx="0" cy="1248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60" name="Arc 48"/>
            <p:cNvSpPr>
              <a:spLocks/>
            </p:cNvSpPr>
            <p:nvPr/>
          </p:nvSpPr>
          <p:spPr bwMode="auto">
            <a:xfrm rot="2657769">
              <a:off x="2480" y="3071"/>
              <a:ext cx="480" cy="468"/>
            </a:xfrm>
            <a:custGeom>
              <a:avLst/>
              <a:gdLst>
                <a:gd name="T0" fmla="*/ 0 w 21600"/>
                <a:gd name="T1" fmla="*/ 0 h 21600"/>
                <a:gd name="T2" fmla="*/ 11 w 21600"/>
                <a:gd name="T3" fmla="*/ 10 h 21600"/>
                <a:gd name="T4" fmla="*/ 0 w 21600"/>
                <a:gd name="T5" fmla="*/ 1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61" name="Arc 49"/>
            <p:cNvSpPr>
              <a:spLocks/>
            </p:cNvSpPr>
            <p:nvPr/>
          </p:nvSpPr>
          <p:spPr bwMode="auto">
            <a:xfrm rot="2657769">
              <a:off x="2344" y="3217"/>
              <a:ext cx="190" cy="187"/>
            </a:xfrm>
            <a:custGeom>
              <a:avLst/>
              <a:gdLst>
                <a:gd name="T0" fmla="*/ 0 w 21600"/>
                <a:gd name="T1" fmla="*/ 0 h 21600"/>
                <a:gd name="T2" fmla="*/ 2 w 21600"/>
                <a:gd name="T3" fmla="*/ 2 h 21600"/>
                <a:gd name="T4" fmla="*/ 0 w 21600"/>
                <a:gd name="T5" fmla="*/ 2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62" name="Arc 50"/>
            <p:cNvSpPr>
              <a:spLocks/>
            </p:cNvSpPr>
            <p:nvPr/>
          </p:nvSpPr>
          <p:spPr bwMode="auto">
            <a:xfrm rot="2657769">
              <a:off x="2400" y="3135"/>
              <a:ext cx="336" cy="339"/>
            </a:xfrm>
            <a:custGeom>
              <a:avLst/>
              <a:gdLst>
                <a:gd name="T0" fmla="*/ 0 w 21600"/>
                <a:gd name="T1" fmla="*/ 0 h 21600"/>
                <a:gd name="T2" fmla="*/ 5 w 21600"/>
                <a:gd name="T3" fmla="*/ 5 h 21600"/>
                <a:gd name="T4" fmla="*/ 0 w 21600"/>
                <a:gd name="T5" fmla="*/ 5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63" name="Arc 51"/>
            <p:cNvSpPr>
              <a:spLocks/>
            </p:cNvSpPr>
            <p:nvPr/>
          </p:nvSpPr>
          <p:spPr bwMode="auto">
            <a:xfrm rot="2657769">
              <a:off x="2589" y="3001"/>
              <a:ext cx="640" cy="611"/>
            </a:xfrm>
            <a:custGeom>
              <a:avLst/>
              <a:gdLst>
                <a:gd name="T0" fmla="*/ 0 w 21600"/>
                <a:gd name="T1" fmla="*/ 0 h 21600"/>
                <a:gd name="T2" fmla="*/ 19 w 21600"/>
                <a:gd name="T3" fmla="*/ 17 h 21600"/>
                <a:gd name="T4" fmla="*/ 0 w 21600"/>
                <a:gd name="T5" fmla="*/ 17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64" name="Arc 52"/>
            <p:cNvSpPr>
              <a:spLocks/>
            </p:cNvSpPr>
            <p:nvPr/>
          </p:nvSpPr>
          <p:spPr bwMode="auto">
            <a:xfrm rot="2657769">
              <a:off x="2700" y="2938"/>
              <a:ext cx="792" cy="761"/>
            </a:xfrm>
            <a:custGeom>
              <a:avLst/>
              <a:gdLst>
                <a:gd name="T0" fmla="*/ 0 w 21600"/>
                <a:gd name="T1" fmla="*/ 0 h 21600"/>
                <a:gd name="T2" fmla="*/ 29 w 21600"/>
                <a:gd name="T3" fmla="*/ 27 h 21600"/>
                <a:gd name="T4" fmla="*/ 0 w 21600"/>
                <a:gd name="T5" fmla="*/ 27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65" name="Arc 53"/>
            <p:cNvSpPr>
              <a:spLocks/>
            </p:cNvSpPr>
            <p:nvPr/>
          </p:nvSpPr>
          <p:spPr bwMode="auto">
            <a:xfrm rot="2657769">
              <a:off x="2851" y="2856"/>
              <a:ext cx="913" cy="894"/>
            </a:xfrm>
            <a:custGeom>
              <a:avLst/>
              <a:gdLst>
                <a:gd name="T0" fmla="*/ 0 w 21600"/>
                <a:gd name="T1" fmla="*/ 0 h 21600"/>
                <a:gd name="T2" fmla="*/ 39 w 21600"/>
                <a:gd name="T3" fmla="*/ 37 h 21600"/>
                <a:gd name="T4" fmla="*/ 0 w 21600"/>
                <a:gd name="T5" fmla="*/ 37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66" name="Arc 54"/>
            <p:cNvSpPr>
              <a:spLocks/>
            </p:cNvSpPr>
            <p:nvPr/>
          </p:nvSpPr>
          <p:spPr bwMode="auto">
            <a:xfrm rot="2657769">
              <a:off x="2968" y="2782"/>
              <a:ext cx="1049" cy="1038"/>
            </a:xfrm>
            <a:custGeom>
              <a:avLst/>
              <a:gdLst>
                <a:gd name="T0" fmla="*/ 0 w 21600"/>
                <a:gd name="T1" fmla="*/ 0 h 21600"/>
                <a:gd name="T2" fmla="*/ 51 w 21600"/>
                <a:gd name="T3" fmla="*/ 50 h 21600"/>
                <a:gd name="T4" fmla="*/ 0 w 21600"/>
                <a:gd name="T5" fmla="*/ 5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67" name="Line 55"/>
            <p:cNvSpPr>
              <a:spLocks noChangeShapeType="1"/>
            </p:cNvSpPr>
            <p:nvPr/>
          </p:nvSpPr>
          <p:spPr bwMode="auto">
            <a:xfrm flipH="1">
              <a:off x="768" y="3312"/>
              <a:ext cx="30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68" name="Line 56"/>
            <p:cNvSpPr>
              <a:spLocks noChangeShapeType="1"/>
            </p:cNvSpPr>
            <p:nvPr/>
          </p:nvSpPr>
          <p:spPr bwMode="auto">
            <a:xfrm flipV="1">
              <a:off x="2304" y="2496"/>
              <a:ext cx="1200" cy="8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70" name="Text Box 58"/>
            <p:cNvSpPr txBox="1">
              <a:spLocks noChangeArrowheads="1"/>
            </p:cNvSpPr>
            <p:nvPr/>
          </p:nvSpPr>
          <p:spPr bwMode="auto">
            <a:xfrm>
              <a:off x="3918" y="2400"/>
              <a:ext cx="62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800" dirty="0" err="1">
                  <a:latin typeface="Symbol" panose="05050102010706020507" pitchFamily="18" charset="2"/>
                </a:rPr>
                <a:t>D</a:t>
              </a:r>
              <a:r>
                <a:rPr lang="en-US" altLang="en-US" sz="2800" i="1" dirty="0" err="1">
                  <a:latin typeface="Symbol" panose="05050102010706020507" pitchFamily="18" charset="2"/>
                </a:rPr>
                <a:t>q</a:t>
              </a:r>
              <a:r>
                <a:rPr lang="en-US" altLang="en-US" sz="2800" i="1" baseline="-25000" dirty="0" err="1">
                  <a:latin typeface="Times New Roman" panose="02020603050405020304" pitchFamily="18" charset="0"/>
                </a:rPr>
                <a:t>x</a:t>
              </a:r>
              <a:endParaRPr lang="en-US" altLang="en-US" sz="2800" i="1" dirty="0">
                <a:latin typeface="Times New Roman" panose="02020603050405020304" pitchFamily="18" charset="0"/>
              </a:endParaRPr>
            </a:p>
          </p:txBody>
        </p:sp>
        <p:sp>
          <p:nvSpPr>
            <p:cNvPr id="6171" name="Line 59"/>
            <p:cNvSpPr>
              <a:spLocks noChangeShapeType="1"/>
            </p:cNvSpPr>
            <p:nvPr/>
          </p:nvSpPr>
          <p:spPr bwMode="auto">
            <a:xfrm>
              <a:off x="2448" y="288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72" name="Line 60"/>
            <p:cNvSpPr>
              <a:spLocks noChangeShapeType="1"/>
            </p:cNvSpPr>
            <p:nvPr/>
          </p:nvSpPr>
          <p:spPr bwMode="auto">
            <a:xfrm flipV="1">
              <a:off x="2448" y="350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73" name="Text Box 61"/>
            <p:cNvSpPr txBox="1">
              <a:spLocks noChangeArrowheads="1"/>
            </p:cNvSpPr>
            <p:nvPr/>
          </p:nvSpPr>
          <p:spPr bwMode="auto">
            <a:xfrm>
              <a:off x="2352" y="2496"/>
              <a:ext cx="62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800">
                  <a:latin typeface="Symbol" panose="05050102010706020507" pitchFamily="18" charset="2"/>
                </a:rPr>
                <a:t>D</a:t>
              </a:r>
              <a:r>
                <a:rPr lang="en-US" altLang="en-US" sz="2800" i="1">
                  <a:latin typeface="Times New Roman" panose="02020603050405020304" pitchFamily="18" charset="0"/>
                </a:rPr>
                <a:t>x</a:t>
              </a:r>
            </a:p>
          </p:txBody>
        </p:sp>
        <p:sp>
          <p:nvSpPr>
            <p:cNvPr id="6174" name="AutoShape 62"/>
            <p:cNvSpPr>
              <a:spLocks/>
            </p:cNvSpPr>
            <p:nvPr/>
          </p:nvSpPr>
          <p:spPr bwMode="auto">
            <a:xfrm rot="5400000">
              <a:off x="1488" y="2502"/>
              <a:ext cx="96" cy="192"/>
            </a:xfrm>
            <a:prstGeom prst="leftBrace">
              <a:avLst>
                <a:gd name="adj1" fmla="val 16667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175" name="Text Box 63"/>
            <p:cNvSpPr txBox="1">
              <a:spLocks noChangeArrowheads="1"/>
            </p:cNvSpPr>
            <p:nvPr/>
          </p:nvSpPr>
          <p:spPr bwMode="auto">
            <a:xfrm>
              <a:off x="4312" y="2471"/>
              <a:ext cx="67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000" dirty="0">
                  <a:latin typeface="Times New Roman" panose="02020603050405020304" pitchFamily="18" charset="0"/>
                </a:rPr>
                <a:t>large</a:t>
              </a:r>
            </a:p>
          </p:txBody>
        </p:sp>
        <p:sp>
          <p:nvSpPr>
            <p:cNvPr id="6176" name="Text Box 64"/>
            <p:cNvSpPr txBox="1">
              <a:spLocks noChangeArrowheads="1"/>
            </p:cNvSpPr>
            <p:nvPr/>
          </p:nvSpPr>
          <p:spPr bwMode="auto">
            <a:xfrm>
              <a:off x="2624" y="2560"/>
              <a:ext cx="67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000">
                  <a:latin typeface="Times New Roman" panose="02020603050405020304" pitchFamily="18" charset="0"/>
                </a:rPr>
                <a:t>small</a:t>
              </a:r>
            </a:p>
          </p:txBody>
        </p:sp>
        <p:sp>
          <p:nvSpPr>
            <p:cNvPr id="65" name="Line 56"/>
            <p:cNvSpPr>
              <a:spLocks noChangeShapeType="1"/>
            </p:cNvSpPr>
            <p:nvPr/>
          </p:nvSpPr>
          <p:spPr bwMode="auto">
            <a:xfrm>
              <a:off x="2308" y="3313"/>
              <a:ext cx="1200" cy="8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15608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2"/>
          <p:cNvGrpSpPr>
            <a:grpSpLocks/>
          </p:cNvGrpSpPr>
          <p:nvPr/>
        </p:nvGrpSpPr>
        <p:grpSpPr bwMode="auto">
          <a:xfrm>
            <a:off x="6553200" y="5013325"/>
            <a:ext cx="2590800" cy="1311275"/>
            <a:chOff x="4128" y="3504"/>
            <a:chExt cx="1632" cy="826"/>
          </a:xfrm>
        </p:grpSpPr>
        <p:sp>
          <p:nvSpPr>
            <p:cNvPr id="7242" name="Text Box 3"/>
            <p:cNvSpPr txBox="1">
              <a:spLocks noChangeArrowheads="1"/>
            </p:cNvSpPr>
            <p:nvPr/>
          </p:nvSpPr>
          <p:spPr bwMode="auto">
            <a:xfrm>
              <a:off x="4128" y="3561"/>
              <a:ext cx="1632" cy="7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3200" dirty="0" err="1">
                  <a:latin typeface="Symbol" panose="05050102010706020507" pitchFamily="18" charset="2"/>
                </a:rPr>
                <a:t>D</a:t>
              </a:r>
              <a:r>
                <a:rPr lang="en-US" altLang="en-US" sz="3200" i="1" dirty="0" err="1">
                  <a:latin typeface="Times New Roman" panose="02020603050405020304" pitchFamily="18" charset="0"/>
                </a:rPr>
                <a:t>x</a:t>
              </a:r>
              <a:r>
                <a:rPr lang="en-US" altLang="en-US" sz="1200" i="1" dirty="0">
                  <a:latin typeface="Times New Roman" panose="02020603050405020304" pitchFamily="18" charset="0"/>
                </a:rPr>
                <a:t> </a:t>
              </a:r>
              <a:r>
                <a:rPr lang="en-US" altLang="en-US" sz="3200" dirty="0" err="1">
                  <a:latin typeface="Symbol" panose="05050102010706020507" pitchFamily="18" charset="2"/>
                </a:rPr>
                <a:t>D</a:t>
              </a:r>
              <a:r>
                <a:rPr lang="en-US" altLang="en-US" sz="3200" i="1" dirty="0" err="1">
                  <a:latin typeface="Symbol" panose="05050102010706020507" pitchFamily="18" charset="2"/>
                </a:rPr>
                <a:t>q</a:t>
              </a:r>
              <a:r>
                <a:rPr lang="en-US" altLang="en-US" sz="3200" i="1" baseline="-25000" dirty="0" err="1">
                  <a:latin typeface="Times New Roman" panose="02020603050405020304" pitchFamily="18" charset="0"/>
                </a:rPr>
                <a:t>x</a:t>
              </a:r>
              <a:r>
                <a:rPr lang="en-US" altLang="en-US" sz="3200" i="1" baseline="-25000" dirty="0">
                  <a:latin typeface="Times New Roman" panose="02020603050405020304" pitchFamily="18" charset="0"/>
                </a:rPr>
                <a:t> </a:t>
              </a:r>
              <a:r>
                <a:rPr lang="en-US" altLang="en-US" sz="3200" i="1" dirty="0">
                  <a:latin typeface="Times New Roman" panose="02020603050405020304" pitchFamily="18" charset="0"/>
                </a:rPr>
                <a:t>~ </a:t>
              </a:r>
              <a:r>
                <a:rPr lang="en-US" altLang="en-US" sz="3200" i="1" dirty="0" smtClean="0">
                  <a:latin typeface="Symbol" panose="05050102010706020507" pitchFamily="18" charset="2"/>
                </a:rPr>
                <a:t>l</a:t>
              </a:r>
              <a:r>
                <a:rPr lang="en-US" altLang="en-US" sz="32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/n</a:t>
              </a:r>
              <a:endParaRPr lang="en-US" altLang="en-US" sz="3200" baseline="-25000" dirty="0">
                <a:latin typeface="Symbol" panose="05050102010706020507" pitchFamily="18" charset="2"/>
              </a:endParaRPr>
            </a:p>
            <a:p>
              <a:pPr eaLnBrk="1" hangingPunct="1">
                <a:spcBef>
                  <a:spcPct val="50000"/>
                </a:spcBef>
              </a:pPr>
              <a:endParaRPr lang="en-US" altLang="en-US" sz="2800" i="1" dirty="0">
                <a:latin typeface="Times New Roman" panose="02020603050405020304" pitchFamily="18" charset="0"/>
              </a:endParaRPr>
            </a:p>
          </p:txBody>
        </p:sp>
        <p:sp>
          <p:nvSpPr>
            <p:cNvPr id="7243" name="Rectangle 4"/>
            <p:cNvSpPr>
              <a:spLocks noChangeArrowheads="1"/>
            </p:cNvSpPr>
            <p:nvPr/>
          </p:nvSpPr>
          <p:spPr bwMode="auto">
            <a:xfrm>
              <a:off x="4128" y="3504"/>
              <a:ext cx="1440" cy="5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sp>
        <p:nvSpPr>
          <p:cNvPr id="7171" name="Text Box 5"/>
          <p:cNvSpPr txBox="1">
            <a:spLocks noChangeArrowheads="1"/>
          </p:cNvSpPr>
          <p:nvPr/>
        </p:nvSpPr>
        <p:spPr bwMode="auto">
          <a:xfrm>
            <a:off x="1905000" y="304800"/>
            <a:ext cx="5410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/>
              <a:t>Fourier transform relationships (diffraction)</a:t>
            </a:r>
          </a:p>
        </p:txBody>
      </p:sp>
      <p:grpSp>
        <p:nvGrpSpPr>
          <p:cNvPr id="7172" name="Group 6"/>
          <p:cNvGrpSpPr>
            <a:grpSpLocks/>
          </p:cNvGrpSpPr>
          <p:nvPr/>
        </p:nvGrpSpPr>
        <p:grpSpPr bwMode="auto">
          <a:xfrm>
            <a:off x="1219200" y="4495800"/>
            <a:ext cx="4905375" cy="1981200"/>
            <a:chOff x="768" y="816"/>
            <a:chExt cx="3090" cy="1248"/>
          </a:xfrm>
        </p:grpSpPr>
        <p:sp>
          <p:nvSpPr>
            <p:cNvPr id="7213" name="Rectangle 7"/>
            <p:cNvSpPr>
              <a:spLocks noChangeArrowheads="1"/>
            </p:cNvSpPr>
            <p:nvPr/>
          </p:nvSpPr>
          <p:spPr bwMode="auto">
            <a:xfrm>
              <a:off x="2250" y="987"/>
              <a:ext cx="240" cy="91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7214" name="Line 8"/>
            <p:cNvSpPr>
              <a:spLocks noChangeShapeType="1"/>
            </p:cNvSpPr>
            <p:nvPr/>
          </p:nvSpPr>
          <p:spPr bwMode="auto">
            <a:xfrm>
              <a:off x="864" y="816"/>
              <a:ext cx="0" cy="1248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15" name="Line 9"/>
            <p:cNvSpPr>
              <a:spLocks noChangeShapeType="1"/>
            </p:cNvSpPr>
            <p:nvPr/>
          </p:nvSpPr>
          <p:spPr bwMode="auto">
            <a:xfrm>
              <a:off x="1056" y="816"/>
              <a:ext cx="0" cy="1248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16" name="Line 10"/>
            <p:cNvSpPr>
              <a:spLocks noChangeShapeType="1"/>
            </p:cNvSpPr>
            <p:nvPr/>
          </p:nvSpPr>
          <p:spPr bwMode="auto">
            <a:xfrm>
              <a:off x="1248" y="816"/>
              <a:ext cx="0" cy="1248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17" name="Line 11"/>
            <p:cNvSpPr>
              <a:spLocks noChangeShapeType="1"/>
            </p:cNvSpPr>
            <p:nvPr/>
          </p:nvSpPr>
          <p:spPr bwMode="auto">
            <a:xfrm>
              <a:off x="1440" y="816"/>
              <a:ext cx="0" cy="1248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18" name="Line 12"/>
            <p:cNvSpPr>
              <a:spLocks noChangeShapeType="1"/>
            </p:cNvSpPr>
            <p:nvPr/>
          </p:nvSpPr>
          <p:spPr bwMode="auto">
            <a:xfrm>
              <a:off x="1632" y="816"/>
              <a:ext cx="0" cy="1248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19" name="Line 13"/>
            <p:cNvSpPr>
              <a:spLocks noChangeShapeType="1"/>
            </p:cNvSpPr>
            <p:nvPr/>
          </p:nvSpPr>
          <p:spPr bwMode="auto">
            <a:xfrm>
              <a:off x="1824" y="816"/>
              <a:ext cx="0" cy="1248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20" name="Line 14"/>
            <p:cNvSpPr>
              <a:spLocks noChangeShapeType="1"/>
            </p:cNvSpPr>
            <p:nvPr/>
          </p:nvSpPr>
          <p:spPr bwMode="auto">
            <a:xfrm>
              <a:off x="2016" y="816"/>
              <a:ext cx="0" cy="1248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21" name="Line 15"/>
            <p:cNvSpPr>
              <a:spLocks noChangeShapeType="1"/>
            </p:cNvSpPr>
            <p:nvPr/>
          </p:nvSpPr>
          <p:spPr bwMode="auto">
            <a:xfrm>
              <a:off x="2208" y="816"/>
              <a:ext cx="0" cy="1248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22" name="Line 16"/>
            <p:cNvSpPr>
              <a:spLocks noChangeShapeType="1"/>
            </p:cNvSpPr>
            <p:nvPr/>
          </p:nvSpPr>
          <p:spPr bwMode="auto">
            <a:xfrm flipH="1">
              <a:off x="768" y="1440"/>
              <a:ext cx="30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7223" name="Group 17"/>
            <p:cNvGrpSpPr>
              <a:grpSpLocks/>
            </p:cNvGrpSpPr>
            <p:nvPr/>
          </p:nvGrpSpPr>
          <p:grpSpPr bwMode="auto">
            <a:xfrm>
              <a:off x="2457" y="912"/>
              <a:ext cx="1344" cy="1056"/>
              <a:chOff x="2400" y="816"/>
              <a:chExt cx="1344" cy="1248"/>
            </a:xfrm>
          </p:grpSpPr>
          <p:sp>
            <p:nvSpPr>
              <p:cNvPr id="7234" name="Line 18"/>
              <p:cNvSpPr>
                <a:spLocks noChangeShapeType="1"/>
              </p:cNvSpPr>
              <p:nvPr/>
            </p:nvSpPr>
            <p:spPr bwMode="auto">
              <a:xfrm>
                <a:off x="2400" y="816"/>
                <a:ext cx="0" cy="1248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35" name="Line 19"/>
              <p:cNvSpPr>
                <a:spLocks noChangeShapeType="1"/>
              </p:cNvSpPr>
              <p:nvPr/>
            </p:nvSpPr>
            <p:spPr bwMode="auto">
              <a:xfrm>
                <a:off x="2592" y="816"/>
                <a:ext cx="0" cy="1248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36" name="Line 20"/>
              <p:cNvSpPr>
                <a:spLocks noChangeShapeType="1"/>
              </p:cNvSpPr>
              <p:nvPr/>
            </p:nvSpPr>
            <p:spPr bwMode="auto">
              <a:xfrm>
                <a:off x="2784" y="816"/>
                <a:ext cx="0" cy="1248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37" name="Line 21"/>
              <p:cNvSpPr>
                <a:spLocks noChangeShapeType="1"/>
              </p:cNvSpPr>
              <p:nvPr/>
            </p:nvSpPr>
            <p:spPr bwMode="auto">
              <a:xfrm>
                <a:off x="2976" y="816"/>
                <a:ext cx="0" cy="1248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38" name="Line 22"/>
              <p:cNvSpPr>
                <a:spLocks noChangeShapeType="1"/>
              </p:cNvSpPr>
              <p:nvPr/>
            </p:nvSpPr>
            <p:spPr bwMode="auto">
              <a:xfrm>
                <a:off x="3168" y="816"/>
                <a:ext cx="0" cy="1248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39" name="Line 23"/>
              <p:cNvSpPr>
                <a:spLocks noChangeShapeType="1"/>
              </p:cNvSpPr>
              <p:nvPr/>
            </p:nvSpPr>
            <p:spPr bwMode="auto">
              <a:xfrm>
                <a:off x="3360" y="816"/>
                <a:ext cx="0" cy="1248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40" name="Line 24"/>
              <p:cNvSpPr>
                <a:spLocks noChangeShapeType="1"/>
              </p:cNvSpPr>
              <p:nvPr/>
            </p:nvSpPr>
            <p:spPr bwMode="auto">
              <a:xfrm>
                <a:off x="3552" y="816"/>
                <a:ext cx="0" cy="1248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41" name="Line 25"/>
              <p:cNvSpPr>
                <a:spLocks noChangeShapeType="1"/>
              </p:cNvSpPr>
              <p:nvPr/>
            </p:nvSpPr>
            <p:spPr bwMode="auto">
              <a:xfrm>
                <a:off x="3744" y="816"/>
                <a:ext cx="0" cy="1248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7224" name="AutoShape 26"/>
            <p:cNvSpPr>
              <a:spLocks noChangeArrowheads="1"/>
            </p:cNvSpPr>
            <p:nvPr/>
          </p:nvSpPr>
          <p:spPr bwMode="auto">
            <a:xfrm flipV="1">
              <a:off x="2418" y="903"/>
              <a:ext cx="1440" cy="75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7225" name="AutoShape 27"/>
            <p:cNvSpPr>
              <a:spLocks noChangeArrowheads="1"/>
            </p:cNvSpPr>
            <p:nvPr/>
          </p:nvSpPr>
          <p:spPr bwMode="auto">
            <a:xfrm>
              <a:off x="2418" y="1902"/>
              <a:ext cx="1440" cy="75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7226" name="Line 28"/>
            <p:cNvSpPr>
              <a:spLocks noChangeShapeType="1"/>
            </p:cNvSpPr>
            <p:nvPr/>
          </p:nvSpPr>
          <p:spPr bwMode="auto">
            <a:xfrm>
              <a:off x="2400" y="816"/>
              <a:ext cx="0" cy="1248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27" name="Line 29"/>
            <p:cNvSpPr>
              <a:spLocks noChangeShapeType="1"/>
            </p:cNvSpPr>
            <p:nvPr/>
          </p:nvSpPr>
          <p:spPr bwMode="auto">
            <a:xfrm>
              <a:off x="2592" y="816"/>
              <a:ext cx="0" cy="1248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28" name="Line 30"/>
            <p:cNvSpPr>
              <a:spLocks noChangeShapeType="1"/>
            </p:cNvSpPr>
            <p:nvPr/>
          </p:nvSpPr>
          <p:spPr bwMode="auto">
            <a:xfrm>
              <a:off x="2784" y="816"/>
              <a:ext cx="0" cy="1248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29" name="Line 31"/>
            <p:cNvSpPr>
              <a:spLocks noChangeShapeType="1"/>
            </p:cNvSpPr>
            <p:nvPr/>
          </p:nvSpPr>
          <p:spPr bwMode="auto">
            <a:xfrm>
              <a:off x="2976" y="816"/>
              <a:ext cx="0" cy="1248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30" name="Line 32"/>
            <p:cNvSpPr>
              <a:spLocks noChangeShapeType="1"/>
            </p:cNvSpPr>
            <p:nvPr/>
          </p:nvSpPr>
          <p:spPr bwMode="auto">
            <a:xfrm>
              <a:off x="3168" y="816"/>
              <a:ext cx="0" cy="1248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31" name="Line 33"/>
            <p:cNvSpPr>
              <a:spLocks noChangeShapeType="1"/>
            </p:cNvSpPr>
            <p:nvPr/>
          </p:nvSpPr>
          <p:spPr bwMode="auto">
            <a:xfrm>
              <a:off x="3360" y="816"/>
              <a:ext cx="0" cy="1248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32" name="Line 34"/>
            <p:cNvSpPr>
              <a:spLocks noChangeShapeType="1"/>
            </p:cNvSpPr>
            <p:nvPr/>
          </p:nvSpPr>
          <p:spPr bwMode="auto">
            <a:xfrm>
              <a:off x="3552" y="816"/>
              <a:ext cx="0" cy="1248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33" name="Line 35"/>
            <p:cNvSpPr>
              <a:spLocks noChangeShapeType="1"/>
            </p:cNvSpPr>
            <p:nvPr/>
          </p:nvSpPr>
          <p:spPr bwMode="auto">
            <a:xfrm>
              <a:off x="3744" y="816"/>
              <a:ext cx="0" cy="1248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173" name="Line 36"/>
          <p:cNvSpPr>
            <a:spLocks noChangeShapeType="1"/>
          </p:cNvSpPr>
          <p:nvPr/>
        </p:nvSpPr>
        <p:spPr bwMode="auto">
          <a:xfrm>
            <a:off x="1371600" y="1600200"/>
            <a:ext cx="0" cy="1981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4" name="Line 37"/>
          <p:cNvSpPr>
            <a:spLocks noChangeShapeType="1"/>
          </p:cNvSpPr>
          <p:nvPr/>
        </p:nvSpPr>
        <p:spPr bwMode="auto">
          <a:xfrm>
            <a:off x="1676400" y="1600200"/>
            <a:ext cx="0" cy="1981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5" name="Line 38"/>
          <p:cNvSpPr>
            <a:spLocks noChangeShapeType="1"/>
          </p:cNvSpPr>
          <p:nvPr/>
        </p:nvSpPr>
        <p:spPr bwMode="auto">
          <a:xfrm>
            <a:off x="1981200" y="1600200"/>
            <a:ext cx="0" cy="1981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6" name="Line 39"/>
          <p:cNvSpPr>
            <a:spLocks noChangeShapeType="1"/>
          </p:cNvSpPr>
          <p:nvPr/>
        </p:nvSpPr>
        <p:spPr bwMode="auto">
          <a:xfrm>
            <a:off x="2286000" y="1600200"/>
            <a:ext cx="0" cy="1981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7" name="Line 40"/>
          <p:cNvSpPr>
            <a:spLocks noChangeShapeType="1"/>
          </p:cNvSpPr>
          <p:nvPr/>
        </p:nvSpPr>
        <p:spPr bwMode="auto">
          <a:xfrm>
            <a:off x="2590800" y="1600200"/>
            <a:ext cx="0" cy="1981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8" name="Line 41"/>
          <p:cNvSpPr>
            <a:spLocks noChangeShapeType="1"/>
          </p:cNvSpPr>
          <p:nvPr/>
        </p:nvSpPr>
        <p:spPr bwMode="auto">
          <a:xfrm>
            <a:off x="2895600" y="1600200"/>
            <a:ext cx="0" cy="1981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9" name="Line 42"/>
          <p:cNvSpPr>
            <a:spLocks noChangeShapeType="1"/>
          </p:cNvSpPr>
          <p:nvPr/>
        </p:nvSpPr>
        <p:spPr bwMode="auto">
          <a:xfrm>
            <a:off x="3200400" y="1600200"/>
            <a:ext cx="0" cy="1981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80" name="Line 43"/>
          <p:cNvSpPr>
            <a:spLocks noChangeShapeType="1"/>
          </p:cNvSpPr>
          <p:nvPr/>
        </p:nvSpPr>
        <p:spPr bwMode="auto">
          <a:xfrm>
            <a:off x="3505200" y="1600200"/>
            <a:ext cx="0" cy="1981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81" name="Arc 44"/>
          <p:cNvSpPr>
            <a:spLocks/>
          </p:cNvSpPr>
          <p:nvPr/>
        </p:nvSpPr>
        <p:spPr bwMode="auto">
          <a:xfrm rot="2657769">
            <a:off x="3937000" y="2208213"/>
            <a:ext cx="762000" cy="742950"/>
          </a:xfrm>
          <a:custGeom>
            <a:avLst/>
            <a:gdLst>
              <a:gd name="T0" fmla="*/ 0 w 21600"/>
              <a:gd name="T1" fmla="*/ 0 h 21600"/>
              <a:gd name="T2" fmla="*/ 26881667 w 21600"/>
              <a:gd name="T3" fmla="*/ 25554384 h 21600"/>
              <a:gd name="T4" fmla="*/ 0 w 21600"/>
              <a:gd name="T5" fmla="*/ 25554384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82" name="Arc 45"/>
          <p:cNvSpPr>
            <a:spLocks/>
          </p:cNvSpPr>
          <p:nvPr/>
        </p:nvSpPr>
        <p:spPr bwMode="auto">
          <a:xfrm rot="2657769">
            <a:off x="3721100" y="2439988"/>
            <a:ext cx="301625" cy="296862"/>
          </a:xfrm>
          <a:custGeom>
            <a:avLst/>
            <a:gdLst>
              <a:gd name="T0" fmla="*/ 0 w 21600"/>
              <a:gd name="T1" fmla="*/ 0 h 21600"/>
              <a:gd name="T2" fmla="*/ 4211928 w 21600"/>
              <a:gd name="T3" fmla="*/ 4079956 h 21600"/>
              <a:gd name="T4" fmla="*/ 0 w 21600"/>
              <a:gd name="T5" fmla="*/ 4079956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83" name="Arc 46"/>
          <p:cNvSpPr>
            <a:spLocks/>
          </p:cNvSpPr>
          <p:nvPr/>
        </p:nvSpPr>
        <p:spPr bwMode="auto">
          <a:xfrm rot="2657769">
            <a:off x="3810000" y="2309813"/>
            <a:ext cx="533400" cy="538162"/>
          </a:xfrm>
          <a:custGeom>
            <a:avLst/>
            <a:gdLst>
              <a:gd name="T0" fmla="*/ 0 w 21600"/>
              <a:gd name="T1" fmla="*/ 0 h 21600"/>
              <a:gd name="T2" fmla="*/ 13172017 w 21600"/>
              <a:gd name="T3" fmla="*/ 13408256 h 21600"/>
              <a:gd name="T4" fmla="*/ 0 w 21600"/>
              <a:gd name="T5" fmla="*/ 13408256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84" name="Arc 47"/>
          <p:cNvSpPr>
            <a:spLocks/>
          </p:cNvSpPr>
          <p:nvPr/>
        </p:nvSpPr>
        <p:spPr bwMode="auto">
          <a:xfrm rot="2657769">
            <a:off x="4110038" y="2097088"/>
            <a:ext cx="1016000" cy="969962"/>
          </a:xfrm>
          <a:custGeom>
            <a:avLst/>
            <a:gdLst>
              <a:gd name="T0" fmla="*/ 0 w 21600"/>
              <a:gd name="T1" fmla="*/ 0 h 21600"/>
              <a:gd name="T2" fmla="*/ 47789630 w 21600"/>
              <a:gd name="T3" fmla="*/ 43556772 h 21600"/>
              <a:gd name="T4" fmla="*/ 0 w 21600"/>
              <a:gd name="T5" fmla="*/ 43556772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85" name="Arc 48"/>
          <p:cNvSpPr>
            <a:spLocks/>
          </p:cNvSpPr>
          <p:nvPr/>
        </p:nvSpPr>
        <p:spPr bwMode="auto">
          <a:xfrm rot="2657769">
            <a:off x="4286250" y="1997075"/>
            <a:ext cx="1257300" cy="1208088"/>
          </a:xfrm>
          <a:custGeom>
            <a:avLst/>
            <a:gdLst>
              <a:gd name="T0" fmla="*/ 0 w 21600"/>
              <a:gd name="T1" fmla="*/ 0 h 21600"/>
              <a:gd name="T2" fmla="*/ 73185338 w 21600"/>
              <a:gd name="T3" fmla="*/ 67568362 h 21600"/>
              <a:gd name="T4" fmla="*/ 0 w 21600"/>
              <a:gd name="T5" fmla="*/ 67568362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86" name="Arc 49"/>
          <p:cNvSpPr>
            <a:spLocks/>
          </p:cNvSpPr>
          <p:nvPr/>
        </p:nvSpPr>
        <p:spPr bwMode="auto">
          <a:xfrm rot="2657769">
            <a:off x="4525963" y="1866900"/>
            <a:ext cx="1449387" cy="1419225"/>
          </a:xfrm>
          <a:custGeom>
            <a:avLst/>
            <a:gdLst>
              <a:gd name="T0" fmla="*/ 0 w 21600"/>
              <a:gd name="T1" fmla="*/ 0 h 21600"/>
              <a:gd name="T2" fmla="*/ 97255679 w 21600"/>
              <a:gd name="T3" fmla="*/ 93249982 h 21600"/>
              <a:gd name="T4" fmla="*/ 0 w 21600"/>
              <a:gd name="T5" fmla="*/ 93249982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87" name="Arc 50"/>
          <p:cNvSpPr>
            <a:spLocks/>
          </p:cNvSpPr>
          <p:nvPr/>
        </p:nvSpPr>
        <p:spPr bwMode="auto">
          <a:xfrm rot="2657769">
            <a:off x="4711700" y="1749425"/>
            <a:ext cx="1665288" cy="1647825"/>
          </a:xfrm>
          <a:custGeom>
            <a:avLst/>
            <a:gdLst>
              <a:gd name="T0" fmla="*/ 0 w 21600"/>
              <a:gd name="T1" fmla="*/ 0 h 21600"/>
              <a:gd name="T2" fmla="*/ 128388154 w 21600"/>
              <a:gd name="T3" fmla="*/ 125709594 h 21600"/>
              <a:gd name="T4" fmla="*/ 0 w 21600"/>
              <a:gd name="T5" fmla="*/ 125709594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88" name="Line 51"/>
          <p:cNvSpPr>
            <a:spLocks noChangeShapeType="1"/>
          </p:cNvSpPr>
          <p:nvPr/>
        </p:nvSpPr>
        <p:spPr bwMode="auto">
          <a:xfrm flipH="1">
            <a:off x="1219200" y="2590800"/>
            <a:ext cx="48768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89" name="Line 52"/>
          <p:cNvSpPr>
            <a:spLocks noChangeShapeType="1"/>
          </p:cNvSpPr>
          <p:nvPr/>
        </p:nvSpPr>
        <p:spPr bwMode="auto">
          <a:xfrm flipV="1">
            <a:off x="3657600" y="1295400"/>
            <a:ext cx="1905000" cy="12954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91" name="Text Box 54"/>
          <p:cNvSpPr txBox="1">
            <a:spLocks noChangeArrowheads="1"/>
          </p:cNvSpPr>
          <p:nvPr/>
        </p:nvSpPr>
        <p:spPr bwMode="auto">
          <a:xfrm>
            <a:off x="6248400" y="1538288"/>
            <a:ext cx="9906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>
                <a:latin typeface="Symbol" panose="05050102010706020507" pitchFamily="18" charset="2"/>
              </a:rPr>
              <a:t>D</a:t>
            </a:r>
            <a:r>
              <a:rPr lang="en-US" altLang="en-US" sz="2800" i="1">
                <a:latin typeface="Symbol" panose="05050102010706020507" pitchFamily="18" charset="2"/>
              </a:rPr>
              <a:t>q</a:t>
            </a:r>
            <a:r>
              <a:rPr lang="en-US" altLang="en-US" sz="2800" i="1" baseline="-25000">
                <a:latin typeface="Times New Roman" panose="02020603050405020304" pitchFamily="18" charset="0"/>
              </a:rPr>
              <a:t>x</a:t>
            </a:r>
            <a:endParaRPr lang="en-US" altLang="en-US" sz="2800" i="1">
              <a:latin typeface="Times New Roman" panose="02020603050405020304" pitchFamily="18" charset="0"/>
            </a:endParaRPr>
          </a:p>
        </p:txBody>
      </p:sp>
      <p:sp>
        <p:nvSpPr>
          <p:cNvPr id="7192" name="Line 55"/>
          <p:cNvSpPr>
            <a:spLocks noChangeShapeType="1"/>
          </p:cNvSpPr>
          <p:nvPr/>
        </p:nvSpPr>
        <p:spPr bwMode="auto">
          <a:xfrm>
            <a:off x="3886200" y="19050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93" name="Line 56"/>
          <p:cNvSpPr>
            <a:spLocks noChangeShapeType="1"/>
          </p:cNvSpPr>
          <p:nvPr/>
        </p:nvSpPr>
        <p:spPr bwMode="auto">
          <a:xfrm flipV="1">
            <a:off x="3886200" y="28956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94" name="Text Box 57"/>
          <p:cNvSpPr txBox="1">
            <a:spLocks noChangeArrowheads="1"/>
          </p:cNvSpPr>
          <p:nvPr/>
        </p:nvSpPr>
        <p:spPr bwMode="auto">
          <a:xfrm>
            <a:off x="3733800" y="1385888"/>
            <a:ext cx="9906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>
                <a:latin typeface="Symbol" panose="05050102010706020507" pitchFamily="18" charset="2"/>
              </a:rPr>
              <a:t>D</a:t>
            </a:r>
            <a:r>
              <a:rPr lang="en-US" altLang="en-US" sz="2800" i="1"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7195" name="AutoShape 58"/>
          <p:cNvSpPr>
            <a:spLocks/>
          </p:cNvSpPr>
          <p:nvPr/>
        </p:nvSpPr>
        <p:spPr bwMode="auto">
          <a:xfrm rot="5400000">
            <a:off x="2362200" y="1304925"/>
            <a:ext cx="152400" cy="304800"/>
          </a:xfrm>
          <a:prstGeom prst="leftBrace">
            <a:avLst>
              <a:gd name="adj1" fmla="val 1666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196" name="Text Box 59"/>
          <p:cNvSpPr txBox="1">
            <a:spLocks noChangeArrowheads="1"/>
          </p:cNvSpPr>
          <p:nvPr/>
        </p:nvSpPr>
        <p:spPr bwMode="auto">
          <a:xfrm>
            <a:off x="2247900" y="890588"/>
            <a:ext cx="9144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 i="1">
                <a:latin typeface="Symbol" panose="05050102010706020507" pitchFamily="18" charset="2"/>
              </a:rPr>
              <a:t>l</a:t>
            </a:r>
          </a:p>
        </p:txBody>
      </p:sp>
      <p:sp>
        <p:nvSpPr>
          <p:cNvPr id="7197" name="Rectangle 60"/>
          <p:cNvSpPr>
            <a:spLocks noChangeArrowheads="1"/>
          </p:cNvSpPr>
          <p:nvPr/>
        </p:nvSpPr>
        <p:spPr bwMode="auto">
          <a:xfrm>
            <a:off x="3581400" y="2438400"/>
            <a:ext cx="381000" cy="2952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198" name="Line 61"/>
          <p:cNvSpPr>
            <a:spLocks noChangeShapeType="1"/>
          </p:cNvSpPr>
          <p:nvPr/>
        </p:nvSpPr>
        <p:spPr bwMode="auto">
          <a:xfrm>
            <a:off x="3810000" y="1600200"/>
            <a:ext cx="0" cy="1981200"/>
          </a:xfrm>
          <a:prstGeom prst="line">
            <a:avLst/>
          </a:prstGeom>
          <a:noFill/>
          <a:ln w="28575">
            <a:solidFill>
              <a:srgbClr val="0000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99" name="Line 62"/>
          <p:cNvSpPr>
            <a:spLocks noChangeShapeType="1"/>
          </p:cNvSpPr>
          <p:nvPr/>
        </p:nvSpPr>
        <p:spPr bwMode="auto">
          <a:xfrm>
            <a:off x="4114800" y="1600200"/>
            <a:ext cx="0" cy="1981200"/>
          </a:xfrm>
          <a:prstGeom prst="line">
            <a:avLst/>
          </a:prstGeom>
          <a:noFill/>
          <a:ln w="28575">
            <a:solidFill>
              <a:srgbClr val="0000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00" name="Line 63"/>
          <p:cNvSpPr>
            <a:spLocks noChangeShapeType="1"/>
          </p:cNvSpPr>
          <p:nvPr/>
        </p:nvSpPr>
        <p:spPr bwMode="auto">
          <a:xfrm>
            <a:off x="4419600" y="1600200"/>
            <a:ext cx="0" cy="1981200"/>
          </a:xfrm>
          <a:prstGeom prst="line">
            <a:avLst/>
          </a:prstGeom>
          <a:noFill/>
          <a:ln w="28575">
            <a:solidFill>
              <a:srgbClr val="0000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01" name="Line 64"/>
          <p:cNvSpPr>
            <a:spLocks noChangeShapeType="1"/>
          </p:cNvSpPr>
          <p:nvPr/>
        </p:nvSpPr>
        <p:spPr bwMode="auto">
          <a:xfrm>
            <a:off x="4724400" y="1600200"/>
            <a:ext cx="0" cy="1981200"/>
          </a:xfrm>
          <a:prstGeom prst="line">
            <a:avLst/>
          </a:prstGeom>
          <a:noFill/>
          <a:ln w="28575">
            <a:solidFill>
              <a:srgbClr val="0000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02" name="Line 65"/>
          <p:cNvSpPr>
            <a:spLocks noChangeShapeType="1"/>
          </p:cNvSpPr>
          <p:nvPr/>
        </p:nvSpPr>
        <p:spPr bwMode="auto">
          <a:xfrm>
            <a:off x="5029200" y="1600200"/>
            <a:ext cx="0" cy="1981200"/>
          </a:xfrm>
          <a:prstGeom prst="line">
            <a:avLst/>
          </a:prstGeom>
          <a:noFill/>
          <a:ln w="28575">
            <a:solidFill>
              <a:srgbClr val="0000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03" name="Line 66"/>
          <p:cNvSpPr>
            <a:spLocks noChangeShapeType="1"/>
          </p:cNvSpPr>
          <p:nvPr/>
        </p:nvSpPr>
        <p:spPr bwMode="auto">
          <a:xfrm>
            <a:off x="5334000" y="1600200"/>
            <a:ext cx="0" cy="1981200"/>
          </a:xfrm>
          <a:prstGeom prst="line">
            <a:avLst/>
          </a:prstGeom>
          <a:noFill/>
          <a:ln w="28575">
            <a:solidFill>
              <a:srgbClr val="0000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04" name="Line 67"/>
          <p:cNvSpPr>
            <a:spLocks noChangeShapeType="1"/>
          </p:cNvSpPr>
          <p:nvPr/>
        </p:nvSpPr>
        <p:spPr bwMode="auto">
          <a:xfrm>
            <a:off x="5638800" y="1600200"/>
            <a:ext cx="0" cy="1981200"/>
          </a:xfrm>
          <a:prstGeom prst="line">
            <a:avLst/>
          </a:prstGeom>
          <a:noFill/>
          <a:ln w="28575">
            <a:solidFill>
              <a:srgbClr val="0000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05" name="Line 68"/>
          <p:cNvSpPr>
            <a:spLocks noChangeShapeType="1"/>
          </p:cNvSpPr>
          <p:nvPr/>
        </p:nvSpPr>
        <p:spPr bwMode="auto">
          <a:xfrm>
            <a:off x="5943600" y="1600200"/>
            <a:ext cx="0" cy="1981200"/>
          </a:xfrm>
          <a:prstGeom prst="line">
            <a:avLst/>
          </a:prstGeom>
          <a:noFill/>
          <a:ln w="28575">
            <a:solidFill>
              <a:srgbClr val="0000FF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06" name="Text Box 69"/>
          <p:cNvSpPr txBox="1">
            <a:spLocks noChangeArrowheads="1"/>
          </p:cNvSpPr>
          <p:nvPr/>
        </p:nvSpPr>
        <p:spPr bwMode="auto">
          <a:xfrm>
            <a:off x="6553200" y="914400"/>
            <a:ext cx="2133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Unscattered light</a:t>
            </a:r>
          </a:p>
        </p:txBody>
      </p:sp>
      <p:sp>
        <p:nvSpPr>
          <p:cNvPr id="7207" name="Text Box 70"/>
          <p:cNvSpPr txBox="1">
            <a:spLocks noChangeArrowheads="1"/>
          </p:cNvSpPr>
          <p:nvPr/>
        </p:nvSpPr>
        <p:spPr bwMode="auto">
          <a:xfrm>
            <a:off x="6553200" y="3519488"/>
            <a:ext cx="21336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Scattered light</a:t>
            </a:r>
          </a:p>
        </p:txBody>
      </p:sp>
      <p:sp>
        <p:nvSpPr>
          <p:cNvPr id="7208" name="Freeform 71"/>
          <p:cNvSpPr>
            <a:spLocks/>
          </p:cNvSpPr>
          <p:nvPr/>
        </p:nvSpPr>
        <p:spPr bwMode="auto">
          <a:xfrm rot="-257349">
            <a:off x="4800600" y="1117600"/>
            <a:ext cx="1676400" cy="254000"/>
          </a:xfrm>
          <a:custGeom>
            <a:avLst/>
            <a:gdLst>
              <a:gd name="T0" fmla="*/ 1676400 w 672"/>
              <a:gd name="T1" fmla="*/ 36286 h 112"/>
              <a:gd name="T2" fmla="*/ 478971 w 672"/>
              <a:gd name="T3" fmla="*/ 36286 h 112"/>
              <a:gd name="T4" fmla="*/ 0 w 672"/>
              <a:gd name="T5" fmla="*/ 254000 h 112"/>
              <a:gd name="T6" fmla="*/ 0 60000 65536"/>
              <a:gd name="T7" fmla="*/ 0 60000 65536"/>
              <a:gd name="T8" fmla="*/ 0 60000 65536"/>
              <a:gd name="T9" fmla="*/ 0 w 672"/>
              <a:gd name="T10" fmla="*/ 0 h 112"/>
              <a:gd name="T11" fmla="*/ 672 w 672"/>
              <a:gd name="T12" fmla="*/ 112 h 11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72" h="112">
                <a:moveTo>
                  <a:pt x="672" y="16"/>
                </a:moveTo>
                <a:cubicBezTo>
                  <a:pt x="488" y="8"/>
                  <a:pt x="304" y="0"/>
                  <a:pt x="192" y="16"/>
                </a:cubicBezTo>
                <a:cubicBezTo>
                  <a:pt x="80" y="32"/>
                  <a:pt x="40" y="72"/>
                  <a:pt x="0" y="11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09" name="Freeform 72"/>
          <p:cNvSpPr>
            <a:spLocks/>
          </p:cNvSpPr>
          <p:nvPr/>
        </p:nvSpPr>
        <p:spPr bwMode="auto">
          <a:xfrm>
            <a:off x="5715000" y="3733800"/>
            <a:ext cx="850900" cy="88900"/>
          </a:xfrm>
          <a:custGeom>
            <a:avLst/>
            <a:gdLst>
              <a:gd name="T0" fmla="*/ 838200 w 536"/>
              <a:gd name="T1" fmla="*/ 76200 h 56"/>
              <a:gd name="T2" fmla="*/ 762000 w 536"/>
              <a:gd name="T3" fmla="*/ 76200 h 56"/>
              <a:gd name="T4" fmla="*/ 304800 w 536"/>
              <a:gd name="T5" fmla="*/ 76200 h 56"/>
              <a:gd name="T6" fmla="*/ 0 w 536"/>
              <a:gd name="T7" fmla="*/ 0 h 56"/>
              <a:gd name="T8" fmla="*/ 0 60000 65536"/>
              <a:gd name="T9" fmla="*/ 0 60000 65536"/>
              <a:gd name="T10" fmla="*/ 0 60000 65536"/>
              <a:gd name="T11" fmla="*/ 0 60000 65536"/>
              <a:gd name="T12" fmla="*/ 0 w 536"/>
              <a:gd name="T13" fmla="*/ 0 h 56"/>
              <a:gd name="T14" fmla="*/ 536 w 536"/>
              <a:gd name="T15" fmla="*/ 56 h 5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36" h="56">
                <a:moveTo>
                  <a:pt x="528" y="48"/>
                </a:moveTo>
                <a:cubicBezTo>
                  <a:pt x="532" y="48"/>
                  <a:pt x="536" y="48"/>
                  <a:pt x="480" y="48"/>
                </a:cubicBezTo>
                <a:cubicBezTo>
                  <a:pt x="424" y="48"/>
                  <a:pt x="272" y="56"/>
                  <a:pt x="192" y="48"/>
                </a:cubicBezTo>
                <a:cubicBezTo>
                  <a:pt x="112" y="40"/>
                  <a:pt x="56" y="20"/>
                  <a:pt x="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10" name="Text Box 73"/>
          <p:cNvSpPr txBox="1">
            <a:spLocks noChangeArrowheads="1"/>
          </p:cNvSpPr>
          <p:nvPr/>
        </p:nvSpPr>
        <p:spPr bwMode="auto">
          <a:xfrm>
            <a:off x="3733800" y="3824288"/>
            <a:ext cx="9906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>
                <a:latin typeface="Symbol" panose="05050102010706020507" pitchFamily="18" charset="2"/>
              </a:rPr>
              <a:t>D</a:t>
            </a:r>
            <a:r>
              <a:rPr lang="en-US" altLang="en-US" sz="2800" i="1"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7211" name="Line 74"/>
          <p:cNvSpPr>
            <a:spLocks noChangeShapeType="1"/>
          </p:cNvSpPr>
          <p:nvPr/>
        </p:nvSpPr>
        <p:spPr bwMode="auto">
          <a:xfrm>
            <a:off x="3886200" y="43434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12" name="Line 75"/>
          <p:cNvSpPr>
            <a:spLocks noChangeShapeType="1"/>
          </p:cNvSpPr>
          <p:nvPr/>
        </p:nvSpPr>
        <p:spPr bwMode="auto">
          <a:xfrm flipV="1">
            <a:off x="3886200" y="62611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714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Oval 2"/>
          <p:cNvSpPr>
            <a:spLocks noChangeArrowheads="1"/>
          </p:cNvSpPr>
          <p:nvPr/>
        </p:nvSpPr>
        <p:spPr bwMode="auto">
          <a:xfrm>
            <a:off x="1581150" y="2767013"/>
            <a:ext cx="157163" cy="3587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8195" name="Oval 3"/>
          <p:cNvSpPr>
            <a:spLocks noChangeArrowheads="1"/>
          </p:cNvSpPr>
          <p:nvPr/>
        </p:nvSpPr>
        <p:spPr bwMode="auto">
          <a:xfrm>
            <a:off x="1528763" y="3306763"/>
            <a:ext cx="157162" cy="23971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8196" name="Oval 4"/>
          <p:cNvSpPr>
            <a:spLocks noChangeArrowheads="1"/>
          </p:cNvSpPr>
          <p:nvPr/>
        </p:nvSpPr>
        <p:spPr bwMode="auto">
          <a:xfrm>
            <a:off x="1685925" y="3727450"/>
            <a:ext cx="104775" cy="1190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8197" name="Oval 5"/>
          <p:cNvSpPr>
            <a:spLocks noChangeArrowheads="1"/>
          </p:cNvSpPr>
          <p:nvPr/>
        </p:nvSpPr>
        <p:spPr bwMode="auto">
          <a:xfrm>
            <a:off x="1843088" y="3067050"/>
            <a:ext cx="157162" cy="4191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1371600" y="2586038"/>
            <a:ext cx="838200" cy="1381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8199" name="Oval 7"/>
          <p:cNvSpPr>
            <a:spLocks noChangeArrowheads="1"/>
          </p:cNvSpPr>
          <p:nvPr/>
        </p:nvSpPr>
        <p:spPr bwMode="auto">
          <a:xfrm>
            <a:off x="1895475" y="2706688"/>
            <a:ext cx="104775" cy="1190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1676400" y="2286000"/>
            <a:ext cx="1447800" cy="1981200"/>
            <a:chOff x="1056" y="1632"/>
            <a:chExt cx="912" cy="1248"/>
          </a:xfrm>
        </p:grpSpPr>
        <p:sp>
          <p:nvSpPr>
            <p:cNvPr id="8212" name="AutoShape 9"/>
            <p:cNvSpPr>
              <a:spLocks noChangeArrowheads="1"/>
            </p:cNvSpPr>
            <p:nvPr/>
          </p:nvSpPr>
          <p:spPr bwMode="auto">
            <a:xfrm rot="-5400000">
              <a:off x="1054" y="2344"/>
              <a:ext cx="610" cy="462"/>
            </a:xfrm>
            <a:prstGeom prst="triangle">
              <a:avLst>
                <a:gd name="adj" fmla="val 50000"/>
              </a:avLst>
            </a:prstGeom>
            <a:solidFill>
              <a:srgbClr val="0000FF">
                <a:alpha val="50195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8213" name="AutoShape 10"/>
            <p:cNvSpPr>
              <a:spLocks noChangeArrowheads="1"/>
            </p:cNvSpPr>
            <p:nvPr/>
          </p:nvSpPr>
          <p:spPr bwMode="auto">
            <a:xfrm rot="-5400000">
              <a:off x="1197" y="1706"/>
              <a:ext cx="610" cy="462"/>
            </a:xfrm>
            <a:prstGeom prst="triangle">
              <a:avLst>
                <a:gd name="adj" fmla="val 50000"/>
              </a:avLst>
            </a:prstGeom>
            <a:solidFill>
              <a:srgbClr val="0000FF">
                <a:alpha val="50195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8214" name="AutoShape 11"/>
            <p:cNvSpPr>
              <a:spLocks noChangeArrowheads="1"/>
            </p:cNvSpPr>
            <p:nvPr/>
          </p:nvSpPr>
          <p:spPr bwMode="auto">
            <a:xfrm rot="-5400000">
              <a:off x="1555" y="1900"/>
              <a:ext cx="100" cy="726"/>
            </a:xfrm>
            <a:prstGeom prst="triangle">
              <a:avLst>
                <a:gd name="adj" fmla="val 50000"/>
              </a:avLst>
            </a:prstGeom>
            <a:solidFill>
              <a:srgbClr val="0000FF">
                <a:alpha val="50195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8215" name="AutoShape 12"/>
            <p:cNvSpPr>
              <a:spLocks noChangeArrowheads="1"/>
            </p:cNvSpPr>
            <p:nvPr/>
          </p:nvSpPr>
          <p:spPr bwMode="auto">
            <a:xfrm rot="-5400000">
              <a:off x="1377" y="1681"/>
              <a:ext cx="161" cy="726"/>
            </a:xfrm>
            <a:prstGeom prst="triangle">
              <a:avLst>
                <a:gd name="adj" fmla="val 50000"/>
              </a:avLst>
            </a:prstGeom>
            <a:solidFill>
              <a:srgbClr val="0000FF">
                <a:alpha val="50195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8216" name="AutoShape 13"/>
            <p:cNvSpPr>
              <a:spLocks noChangeArrowheads="1"/>
            </p:cNvSpPr>
            <p:nvPr/>
          </p:nvSpPr>
          <p:spPr bwMode="auto">
            <a:xfrm rot="-5400000">
              <a:off x="1166" y="2033"/>
              <a:ext cx="408" cy="627"/>
            </a:xfrm>
            <a:prstGeom prst="triangle">
              <a:avLst>
                <a:gd name="adj" fmla="val 50000"/>
              </a:avLst>
            </a:prstGeom>
            <a:solidFill>
              <a:srgbClr val="0000FF">
                <a:alpha val="50195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sp>
        <p:nvSpPr>
          <p:cNvPr id="8201" name="Line 14"/>
          <p:cNvSpPr>
            <a:spLocks noChangeShapeType="1"/>
          </p:cNvSpPr>
          <p:nvPr/>
        </p:nvSpPr>
        <p:spPr bwMode="auto">
          <a:xfrm>
            <a:off x="533400" y="2676525"/>
            <a:ext cx="0" cy="12192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02" name="Line 15"/>
          <p:cNvSpPr>
            <a:spLocks noChangeShapeType="1"/>
          </p:cNvSpPr>
          <p:nvPr/>
        </p:nvSpPr>
        <p:spPr bwMode="auto">
          <a:xfrm>
            <a:off x="838200" y="2676525"/>
            <a:ext cx="0" cy="12192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03" name="Line 16"/>
          <p:cNvSpPr>
            <a:spLocks noChangeShapeType="1"/>
          </p:cNvSpPr>
          <p:nvPr/>
        </p:nvSpPr>
        <p:spPr bwMode="auto">
          <a:xfrm>
            <a:off x="1143000" y="2676525"/>
            <a:ext cx="0" cy="12192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05" name="Text Box 24"/>
          <p:cNvSpPr txBox="1">
            <a:spLocks noChangeArrowheads="1"/>
          </p:cNvSpPr>
          <p:nvPr/>
        </p:nvSpPr>
        <p:spPr bwMode="auto">
          <a:xfrm>
            <a:off x="1143000" y="4038600"/>
            <a:ext cx="1219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600" dirty="0" smtClean="0"/>
              <a:t>Sample</a:t>
            </a:r>
            <a:endParaRPr lang="en-US" altLang="en-US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1600200" y="228600"/>
            <a:ext cx="502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Resolution</a:t>
            </a:r>
            <a:endParaRPr lang="en-US" sz="3600" dirty="0"/>
          </a:p>
        </p:txBody>
      </p:sp>
      <p:grpSp>
        <p:nvGrpSpPr>
          <p:cNvPr id="3" name="Group 2"/>
          <p:cNvGrpSpPr/>
          <p:nvPr/>
        </p:nvGrpSpPr>
        <p:grpSpPr>
          <a:xfrm>
            <a:off x="3124200" y="381000"/>
            <a:ext cx="5562600" cy="5943600"/>
            <a:chOff x="3124200" y="381000"/>
            <a:chExt cx="5562600" cy="5943600"/>
          </a:xfrm>
        </p:grpSpPr>
        <p:sp>
          <p:nvSpPr>
            <p:cNvPr id="8206" name="Rectangle 18"/>
            <p:cNvSpPr>
              <a:spLocks noChangeArrowheads="1"/>
            </p:cNvSpPr>
            <p:nvPr/>
          </p:nvSpPr>
          <p:spPr bwMode="auto">
            <a:xfrm>
              <a:off x="7239000" y="381000"/>
              <a:ext cx="1447800" cy="5943600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US" altLang="en-US" sz="2400" b="1"/>
                <a:t>Imaging</a:t>
              </a:r>
            </a:p>
            <a:p>
              <a:pPr algn="ctr" eaLnBrk="1" hangingPunct="1"/>
              <a:r>
                <a:rPr lang="en-US" altLang="en-US" sz="2400" b="1"/>
                <a:t>device</a:t>
              </a:r>
            </a:p>
          </p:txBody>
        </p:sp>
        <p:sp>
          <p:nvSpPr>
            <p:cNvPr id="8207" name="Line 19"/>
            <p:cNvSpPr>
              <a:spLocks noChangeShapeType="1"/>
            </p:cNvSpPr>
            <p:nvPr/>
          </p:nvSpPr>
          <p:spPr bwMode="auto">
            <a:xfrm flipV="1">
              <a:off x="3124200" y="428625"/>
              <a:ext cx="3962400" cy="2057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08" name="Line 20"/>
            <p:cNvSpPr>
              <a:spLocks noChangeShapeType="1"/>
            </p:cNvSpPr>
            <p:nvPr/>
          </p:nvSpPr>
          <p:spPr bwMode="auto">
            <a:xfrm>
              <a:off x="3124200" y="4238625"/>
              <a:ext cx="3962400" cy="2057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09" name="Line 21"/>
            <p:cNvSpPr>
              <a:spLocks noChangeShapeType="1"/>
            </p:cNvSpPr>
            <p:nvPr/>
          </p:nvSpPr>
          <p:spPr bwMode="auto">
            <a:xfrm>
              <a:off x="3276600" y="3333750"/>
              <a:ext cx="3657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6"/>
            <p:cNvSpPr/>
            <p:nvPr/>
          </p:nvSpPr>
          <p:spPr>
            <a:xfrm>
              <a:off x="4863848" y="1725283"/>
              <a:ext cx="317752" cy="3252159"/>
            </a:xfrm>
            <a:custGeom>
              <a:avLst/>
              <a:gdLst>
                <a:gd name="connsiteX0" fmla="*/ 0 w 250178"/>
                <a:gd name="connsiteY0" fmla="*/ 0 h 3252159"/>
                <a:gd name="connsiteX1" fmla="*/ 250166 w 250178"/>
                <a:gd name="connsiteY1" fmla="*/ 1595887 h 3252159"/>
                <a:gd name="connsiteX2" fmla="*/ 8626 w 250178"/>
                <a:gd name="connsiteY2" fmla="*/ 3252159 h 3252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0178" h="3252159">
                  <a:moveTo>
                    <a:pt x="0" y="0"/>
                  </a:moveTo>
                  <a:cubicBezTo>
                    <a:pt x="124364" y="526930"/>
                    <a:pt x="248728" y="1053861"/>
                    <a:pt x="250166" y="1595887"/>
                  </a:cubicBezTo>
                  <a:cubicBezTo>
                    <a:pt x="251604" y="2137913"/>
                    <a:pt x="130115" y="2695036"/>
                    <a:pt x="8626" y="3252159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headEnd type="arrow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/>
                <p:cNvSpPr txBox="1"/>
                <p:nvPr/>
              </p:nvSpPr>
              <p:spPr>
                <a:xfrm>
                  <a:off x="4876800" y="1828800"/>
                  <a:ext cx="1295400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4000" i="1" smtClean="0">
                            <a:latin typeface="Cambria Math"/>
                            <a:ea typeface="Cambria Math"/>
                          </a:rPr>
                          <m:t>𝜃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8" name="Text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76800" y="1828800"/>
                  <a:ext cx="1295400" cy="707886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0" name="Text Box 24"/>
          <p:cNvSpPr txBox="1">
            <a:spLocks noChangeArrowheads="1"/>
          </p:cNvSpPr>
          <p:nvPr/>
        </p:nvSpPr>
        <p:spPr bwMode="auto">
          <a:xfrm>
            <a:off x="914400" y="1597968"/>
            <a:ext cx="12192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600" dirty="0" smtClean="0"/>
              <a:t>Actual sizes</a:t>
            </a:r>
            <a:endParaRPr lang="en-US" altLang="en-US" sz="1600" dirty="0"/>
          </a:p>
        </p:txBody>
      </p:sp>
      <p:cxnSp>
        <p:nvCxnSpPr>
          <p:cNvPr id="10" name="Straight Arrow Connector 9"/>
          <p:cNvCxnSpPr>
            <a:stCxn id="30" idx="2"/>
          </p:cNvCxnSpPr>
          <p:nvPr/>
        </p:nvCxnSpPr>
        <p:spPr>
          <a:xfrm>
            <a:off x="1524000" y="2182743"/>
            <a:ext cx="116982" cy="353943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2703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Oval 2"/>
          <p:cNvSpPr>
            <a:spLocks noChangeArrowheads="1"/>
          </p:cNvSpPr>
          <p:nvPr/>
        </p:nvSpPr>
        <p:spPr bwMode="auto">
          <a:xfrm>
            <a:off x="1581150" y="2767013"/>
            <a:ext cx="157163" cy="3587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9219" name="Oval 3"/>
          <p:cNvSpPr>
            <a:spLocks noChangeArrowheads="1"/>
          </p:cNvSpPr>
          <p:nvPr/>
        </p:nvSpPr>
        <p:spPr bwMode="auto">
          <a:xfrm>
            <a:off x="1528763" y="3306763"/>
            <a:ext cx="157162" cy="23971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9220" name="Oval 4"/>
          <p:cNvSpPr>
            <a:spLocks noChangeArrowheads="1"/>
          </p:cNvSpPr>
          <p:nvPr/>
        </p:nvSpPr>
        <p:spPr bwMode="auto">
          <a:xfrm>
            <a:off x="1685925" y="3727450"/>
            <a:ext cx="104775" cy="1190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9221" name="Oval 5"/>
          <p:cNvSpPr>
            <a:spLocks noChangeArrowheads="1"/>
          </p:cNvSpPr>
          <p:nvPr/>
        </p:nvSpPr>
        <p:spPr bwMode="auto">
          <a:xfrm>
            <a:off x="1843088" y="3067050"/>
            <a:ext cx="157162" cy="4191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1371600" y="2586038"/>
            <a:ext cx="838200" cy="1381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9223" name="AutoShape 7"/>
          <p:cNvSpPr>
            <a:spLocks noChangeArrowheads="1"/>
          </p:cNvSpPr>
          <p:nvPr/>
        </p:nvSpPr>
        <p:spPr bwMode="auto">
          <a:xfrm rot="-5400000">
            <a:off x="1673225" y="3416300"/>
            <a:ext cx="968375" cy="733425"/>
          </a:xfrm>
          <a:prstGeom prst="triangle">
            <a:avLst>
              <a:gd name="adj" fmla="val 50000"/>
            </a:avLst>
          </a:prstGeom>
          <a:solidFill>
            <a:srgbClr val="0000FF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9224" name="AutoShape 8"/>
          <p:cNvSpPr>
            <a:spLocks noChangeArrowheads="1"/>
          </p:cNvSpPr>
          <p:nvPr/>
        </p:nvSpPr>
        <p:spPr bwMode="auto">
          <a:xfrm rot="-5400000">
            <a:off x="1900238" y="2403475"/>
            <a:ext cx="968375" cy="733425"/>
          </a:xfrm>
          <a:prstGeom prst="triangle">
            <a:avLst>
              <a:gd name="adj" fmla="val 50000"/>
            </a:avLst>
          </a:prstGeom>
          <a:solidFill>
            <a:srgbClr val="0000FF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9225" name="AutoShape 9"/>
          <p:cNvSpPr>
            <a:spLocks noChangeArrowheads="1"/>
          </p:cNvSpPr>
          <p:nvPr/>
        </p:nvSpPr>
        <p:spPr bwMode="auto">
          <a:xfrm rot="-5400000">
            <a:off x="2468563" y="2711450"/>
            <a:ext cx="158750" cy="1152525"/>
          </a:xfrm>
          <a:prstGeom prst="triangle">
            <a:avLst>
              <a:gd name="adj" fmla="val 50000"/>
            </a:avLst>
          </a:prstGeom>
          <a:solidFill>
            <a:srgbClr val="0000FF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9226" name="AutoShape 10"/>
          <p:cNvSpPr>
            <a:spLocks noChangeArrowheads="1"/>
          </p:cNvSpPr>
          <p:nvPr/>
        </p:nvSpPr>
        <p:spPr bwMode="auto">
          <a:xfrm rot="-5400000">
            <a:off x="2186782" y="2362994"/>
            <a:ext cx="255587" cy="1152525"/>
          </a:xfrm>
          <a:prstGeom prst="triangle">
            <a:avLst>
              <a:gd name="adj" fmla="val 50000"/>
            </a:avLst>
          </a:prstGeom>
          <a:solidFill>
            <a:srgbClr val="0000FF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9227" name="Oval 11"/>
          <p:cNvSpPr>
            <a:spLocks noChangeArrowheads="1"/>
          </p:cNvSpPr>
          <p:nvPr/>
        </p:nvSpPr>
        <p:spPr bwMode="auto">
          <a:xfrm>
            <a:off x="1895475" y="2706688"/>
            <a:ext cx="104775" cy="1190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9228" name="AutoShape 12"/>
          <p:cNvSpPr>
            <a:spLocks noChangeArrowheads="1"/>
          </p:cNvSpPr>
          <p:nvPr/>
        </p:nvSpPr>
        <p:spPr bwMode="auto">
          <a:xfrm rot="-5400000">
            <a:off x="1850232" y="2923381"/>
            <a:ext cx="647700" cy="995363"/>
          </a:xfrm>
          <a:prstGeom prst="triangle">
            <a:avLst>
              <a:gd name="adj" fmla="val 50000"/>
            </a:avLst>
          </a:prstGeom>
          <a:solidFill>
            <a:srgbClr val="0000FF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9229" name="Line 13"/>
          <p:cNvSpPr>
            <a:spLocks noChangeShapeType="1"/>
          </p:cNvSpPr>
          <p:nvPr/>
        </p:nvSpPr>
        <p:spPr bwMode="auto">
          <a:xfrm>
            <a:off x="533400" y="2676525"/>
            <a:ext cx="0" cy="12192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0" name="Line 14"/>
          <p:cNvSpPr>
            <a:spLocks noChangeShapeType="1"/>
          </p:cNvSpPr>
          <p:nvPr/>
        </p:nvSpPr>
        <p:spPr bwMode="auto">
          <a:xfrm>
            <a:off x="838200" y="2676525"/>
            <a:ext cx="0" cy="12192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1" name="Line 15"/>
          <p:cNvSpPr>
            <a:spLocks noChangeShapeType="1"/>
          </p:cNvSpPr>
          <p:nvPr/>
        </p:nvSpPr>
        <p:spPr bwMode="auto">
          <a:xfrm>
            <a:off x="1143000" y="2676525"/>
            <a:ext cx="0" cy="12192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2" name="Line 16"/>
          <p:cNvSpPr>
            <a:spLocks noChangeShapeType="1"/>
          </p:cNvSpPr>
          <p:nvPr/>
        </p:nvSpPr>
        <p:spPr bwMode="auto">
          <a:xfrm flipV="1">
            <a:off x="3124200" y="2438400"/>
            <a:ext cx="3886200" cy="5334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3" name="Line 17"/>
          <p:cNvSpPr>
            <a:spLocks noChangeShapeType="1"/>
          </p:cNvSpPr>
          <p:nvPr/>
        </p:nvSpPr>
        <p:spPr bwMode="auto">
          <a:xfrm>
            <a:off x="3276600" y="3333750"/>
            <a:ext cx="3657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6" name="Line 20"/>
          <p:cNvSpPr>
            <a:spLocks noChangeShapeType="1"/>
          </p:cNvSpPr>
          <p:nvPr/>
        </p:nvSpPr>
        <p:spPr bwMode="auto">
          <a:xfrm>
            <a:off x="3124200" y="3690938"/>
            <a:ext cx="3886200" cy="5334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7" name="Rectangle 21"/>
          <p:cNvSpPr>
            <a:spLocks noChangeArrowheads="1"/>
          </p:cNvSpPr>
          <p:nvPr/>
        </p:nvSpPr>
        <p:spPr bwMode="auto">
          <a:xfrm>
            <a:off x="7239000" y="2362200"/>
            <a:ext cx="1447800" cy="198120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2400" b="1"/>
              <a:t>Imaging</a:t>
            </a:r>
          </a:p>
          <a:p>
            <a:pPr algn="ctr" eaLnBrk="1" hangingPunct="1"/>
            <a:r>
              <a:rPr lang="en-US" altLang="en-US" sz="2400" b="1"/>
              <a:t>device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00200" y="228600"/>
            <a:ext cx="502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Resolution</a:t>
            </a:r>
            <a:endParaRPr lang="en-US" sz="3600" dirty="0"/>
          </a:p>
        </p:txBody>
      </p:sp>
      <p:sp>
        <p:nvSpPr>
          <p:cNvPr id="24" name="Freeform 23"/>
          <p:cNvSpPr/>
          <p:nvPr/>
        </p:nvSpPr>
        <p:spPr>
          <a:xfrm>
            <a:off x="4951562" y="2856212"/>
            <a:ext cx="142324" cy="990302"/>
          </a:xfrm>
          <a:custGeom>
            <a:avLst/>
            <a:gdLst>
              <a:gd name="connsiteX0" fmla="*/ 0 w 250178"/>
              <a:gd name="connsiteY0" fmla="*/ 0 h 3252159"/>
              <a:gd name="connsiteX1" fmla="*/ 250166 w 250178"/>
              <a:gd name="connsiteY1" fmla="*/ 1595887 h 3252159"/>
              <a:gd name="connsiteX2" fmla="*/ 8626 w 250178"/>
              <a:gd name="connsiteY2" fmla="*/ 3252159 h 3252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0178" h="3252159">
                <a:moveTo>
                  <a:pt x="0" y="0"/>
                </a:moveTo>
                <a:cubicBezTo>
                  <a:pt x="124364" y="526930"/>
                  <a:pt x="248728" y="1053861"/>
                  <a:pt x="250166" y="1595887"/>
                </a:cubicBezTo>
                <a:cubicBezTo>
                  <a:pt x="251604" y="2137913"/>
                  <a:pt x="130115" y="2695036"/>
                  <a:pt x="8626" y="3252159"/>
                </a:cubicBezTo>
              </a:path>
            </a:pathLst>
          </a:custGeom>
          <a:noFill/>
          <a:ln w="1905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4842296" y="2667000"/>
                <a:ext cx="129540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i="1" smtClean="0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2296" y="2667000"/>
                <a:ext cx="1295400" cy="70788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 Box 24"/>
          <p:cNvSpPr txBox="1">
            <a:spLocks noChangeArrowheads="1"/>
          </p:cNvSpPr>
          <p:nvPr/>
        </p:nvSpPr>
        <p:spPr bwMode="auto">
          <a:xfrm>
            <a:off x="1143000" y="4038600"/>
            <a:ext cx="1219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600" dirty="0" smtClean="0"/>
              <a:t>Sample</a:t>
            </a:r>
            <a:endParaRPr lang="en-US" altLang="en-US" sz="1600" dirty="0"/>
          </a:p>
        </p:txBody>
      </p:sp>
      <p:sp>
        <p:nvSpPr>
          <p:cNvPr id="27" name="Text Box 24"/>
          <p:cNvSpPr txBox="1">
            <a:spLocks noChangeArrowheads="1"/>
          </p:cNvSpPr>
          <p:nvPr/>
        </p:nvSpPr>
        <p:spPr bwMode="auto">
          <a:xfrm>
            <a:off x="914400" y="1597968"/>
            <a:ext cx="12192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600" dirty="0" smtClean="0"/>
              <a:t>Actual sizes</a:t>
            </a:r>
            <a:endParaRPr lang="en-US" altLang="en-US" sz="1600" dirty="0"/>
          </a:p>
        </p:txBody>
      </p:sp>
      <p:cxnSp>
        <p:nvCxnSpPr>
          <p:cNvPr id="28" name="Straight Arrow Connector 27"/>
          <p:cNvCxnSpPr>
            <a:stCxn id="27" idx="2"/>
          </p:cNvCxnSpPr>
          <p:nvPr/>
        </p:nvCxnSpPr>
        <p:spPr>
          <a:xfrm>
            <a:off x="1524000" y="2182743"/>
            <a:ext cx="116982" cy="353943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4337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Oval 2"/>
          <p:cNvSpPr>
            <a:spLocks noChangeArrowheads="1"/>
          </p:cNvSpPr>
          <p:nvPr/>
        </p:nvSpPr>
        <p:spPr bwMode="auto">
          <a:xfrm>
            <a:off x="1581150" y="2767013"/>
            <a:ext cx="157163" cy="3587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243" name="Oval 3"/>
          <p:cNvSpPr>
            <a:spLocks noChangeArrowheads="1"/>
          </p:cNvSpPr>
          <p:nvPr/>
        </p:nvSpPr>
        <p:spPr bwMode="auto">
          <a:xfrm>
            <a:off x="1843088" y="3067050"/>
            <a:ext cx="157162" cy="4191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1371600" y="2586038"/>
            <a:ext cx="838200" cy="1381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245" name="AutoShape 5"/>
          <p:cNvSpPr>
            <a:spLocks noChangeArrowheads="1"/>
          </p:cNvSpPr>
          <p:nvPr/>
        </p:nvSpPr>
        <p:spPr bwMode="auto">
          <a:xfrm rot="-5400000">
            <a:off x="2468563" y="2711450"/>
            <a:ext cx="158750" cy="1152525"/>
          </a:xfrm>
          <a:prstGeom prst="triangle">
            <a:avLst>
              <a:gd name="adj" fmla="val 50000"/>
            </a:avLst>
          </a:prstGeom>
          <a:solidFill>
            <a:srgbClr val="0000FF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246" name="AutoShape 6"/>
          <p:cNvSpPr>
            <a:spLocks noChangeArrowheads="1"/>
          </p:cNvSpPr>
          <p:nvPr/>
        </p:nvSpPr>
        <p:spPr bwMode="auto">
          <a:xfrm rot="-5400000">
            <a:off x="2186782" y="2362994"/>
            <a:ext cx="255587" cy="1152525"/>
          </a:xfrm>
          <a:prstGeom prst="triangle">
            <a:avLst>
              <a:gd name="adj" fmla="val 50000"/>
            </a:avLst>
          </a:prstGeom>
          <a:solidFill>
            <a:srgbClr val="0000FF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247" name="Line 7"/>
          <p:cNvSpPr>
            <a:spLocks noChangeShapeType="1"/>
          </p:cNvSpPr>
          <p:nvPr/>
        </p:nvSpPr>
        <p:spPr bwMode="auto">
          <a:xfrm>
            <a:off x="533400" y="2676525"/>
            <a:ext cx="0" cy="12192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8" name="Line 8"/>
          <p:cNvSpPr>
            <a:spLocks noChangeShapeType="1"/>
          </p:cNvSpPr>
          <p:nvPr/>
        </p:nvSpPr>
        <p:spPr bwMode="auto">
          <a:xfrm>
            <a:off x="838200" y="2676525"/>
            <a:ext cx="0" cy="12192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9" name="Line 9"/>
          <p:cNvSpPr>
            <a:spLocks noChangeShapeType="1"/>
          </p:cNvSpPr>
          <p:nvPr/>
        </p:nvSpPr>
        <p:spPr bwMode="auto">
          <a:xfrm>
            <a:off x="1143000" y="2676525"/>
            <a:ext cx="0" cy="12192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0" name="Line 10"/>
          <p:cNvSpPr>
            <a:spLocks noChangeShapeType="1"/>
          </p:cNvSpPr>
          <p:nvPr/>
        </p:nvSpPr>
        <p:spPr bwMode="auto">
          <a:xfrm flipV="1">
            <a:off x="3124200" y="2438400"/>
            <a:ext cx="3886200" cy="5334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1" name="Line 11"/>
          <p:cNvSpPr>
            <a:spLocks noChangeShapeType="1"/>
          </p:cNvSpPr>
          <p:nvPr/>
        </p:nvSpPr>
        <p:spPr bwMode="auto">
          <a:xfrm>
            <a:off x="3276600" y="3333750"/>
            <a:ext cx="3657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4" name="Line 14"/>
          <p:cNvSpPr>
            <a:spLocks noChangeShapeType="1"/>
          </p:cNvSpPr>
          <p:nvPr/>
        </p:nvSpPr>
        <p:spPr bwMode="auto">
          <a:xfrm>
            <a:off x="3124200" y="3690938"/>
            <a:ext cx="3886200" cy="5334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5" name="Oval 15"/>
          <p:cNvSpPr>
            <a:spLocks noChangeArrowheads="1"/>
          </p:cNvSpPr>
          <p:nvPr/>
        </p:nvSpPr>
        <p:spPr bwMode="auto">
          <a:xfrm>
            <a:off x="1857375" y="2576513"/>
            <a:ext cx="157163" cy="3587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256" name="Oval 16"/>
          <p:cNvSpPr>
            <a:spLocks noChangeArrowheads="1"/>
          </p:cNvSpPr>
          <p:nvPr/>
        </p:nvSpPr>
        <p:spPr bwMode="auto">
          <a:xfrm>
            <a:off x="1628775" y="3603625"/>
            <a:ext cx="157163" cy="3587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257" name="Oval 17"/>
          <p:cNvSpPr>
            <a:spLocks noChangeArrowheads="1"/>
          </p:cNvSpPr>
          <p:nvPr/>
        </p:nvSpPr>
        <p:spPr bwMode="auto">
          <a:xfrm>
            <a:off x="1504950" y="3233738"/>
            <a:ext cx="157163" cy="3587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258" name="AutoShape 18"/>
          <p:cNvSpPr>
            <a:spLocks noChangeArrowheads="1"/>
          </p:cNvSpPr>
          <p:nvPr/>
        </p:nvSpPr>
        <p:spPr bwMode="auto">
          <a:xfrm rot="-5400000">
            <a:off x="2434432" y="2185194"/>
            <a:ext cx="255587" cy="1152525"/>
          </a:xfrm>
          <a:prstGeom prst="triangle">
            <a:avLst>
              <a:gd name="adj" fmla="val 50000"/>
            </a:avLst>
          </a:prstGeom>
          <a:solidFill>
            <a:srgbClr val="0000FF">
              <a:alpha val="50195"/>
            </a:srgbClr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259" name="AutoShape 19"/>
          <p:cNvSpPr>
            <a:spLocks noChangeArrowheads="1"/>
          </p:cNvSpPr>
          <p:nvPr/>
        </p:nvSpPr>
        <p:spPr bwMode="auto">
          <a:xfrm rot="-5400000">
            <a:off x="2115344" y="2809081"/>
            <a:ext cx="255588" cy="1152525"/>
          </a:xfrm>
          <a:prstGeom prst="triangle">
            <a:avLst>
              <a:gd name="adj" fmla="val 50000"/>
            </a:avLst>
          </a:prstGeom>
          <a:solidFill>
            <a:srgbClr val="0000FF">
              <a:alpha val="50195"/>
            </a:srgbClr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260" name="AutoShape 20"/>
          <p:cNvSpPr>
            <a:spLocks noChangeArrowheads="1"/>
          </p:cNvSpPr>
          <p:nvPr/>
        </p:nvSpPr>
        <p:spPr bwMode="auto">
          <a:xfrm rot="-5400000">
            <a:off x="2239169" y="3196431"/>
            <a:ext cx="255588" cy="1152525"/>
          </a:xfrm>
          <a:prstGeom prst="triangle">
            <a:avLst>
              <a:gd name="adj" fmla="val 50000"/>
            </a:avLst>
          </a:prstGeom>
          <a:solidFill>
            <a:srgbClr val="0000FF">
              <a:alpha val="50195"/>
            </a:srgbClr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261" name="Rectangle 21"/>
          <p:cNvSpPr>
            <a:spLocks noChangeArrowheads="1"/>
          </p:cNvSpPr>
          <p:nvPr/>
        </p:nvSpPr>
        <p:spPr bwMode="auto">
          <a:xfrm>
            <a:off x="7239000" y="2362200"/>
            <a:ext cx="1447800" cy="198120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2400" b="1"/>
              <a:t>Imaging</a:t>
            </a:r>
          </a:p>
          <a:p>
            <a:pPr algn="ctr" eaLnBrk="1" hangingPunct="1"/>
            <a:r>
              <a:rPr lang="en-US" altLang="en-US" sz="2400" b="1"/>
              <a:t>device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00200" y="228600"/>
            <a:ext cx="502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Resolution</a:t>
            </a:r>
            <a:endParaRPr lang="en-US" sz="3600" dirty="0"/>
          </a:p>
        </p:txBody>
      </p:sp>
      <p:sp>
        <p:nvSpPr>
          <p:cNvPr id="26" name="Freeform 25"/>
          <p:cNvSpPr/>
          <p:nvPr/>
        </p:nvSpPr>
        <p:spPr>
          <a:xfrm>
            <a:off x="4951562" y="2856212"/>
            <a:ext cx="142324" cy="990302"/>
          </a:xfrm>
          <a:custGeom>
            <a:avLst/>
            <a:gdLst>
              <a:gd name="connsiteX0" fmla="*/ 0 w 250178"/>
              <a:gd name="connsiteY0" fmla="*/ 0 h 3252159"/>
              <a:gd name="connsiteX1" fmla="*/ 250166 w 250178"/>
              <a:gd name="connsiteY1" fmla="*/ 1595887 h 3252159"/>
              <a:gd name="connsiteX2" fmla="*/ 8626 w 250178"/>
              <a:gd name="connsiteY2" fmla="*/ 3252159 h 3252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0178" h="3252159">
                <a:moveTo>
                  <a:pt x="0" y="0"/>
                </a:moveTo>
                <a:cubicBezTo>
                  <a:pt x="124364" y="526930"/>
                  <a:pt x="248728" y="1053861"/>
                  <a:pt x="250166" y="1595887"/>
                </a:cubicBezTo>
                <a:cubicBezTo>
                  <a:pt x="251604" y="2137913"/>
                  <a:pt x="130115" y="2695036"/>
                  <a:pt x="8626" y="3252159"/>
                </a:cubicBezTo>
              </a:path>
            </a:pathLst>
          </a:custGeom>
          <a:noFill/>
          <a:ln w="1905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842296" y="2667000"/>
                <a:ext cx="129540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i="1" smtClean="0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2296" y="2667000"/>
                <a:ext cx="1295400" cy="70788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 Box 24"/>
          <p:cNvSpPr txBox="1">
            <a:spLocks noChangeArrowheads="1"/>
          </p:cNvSpPr>
          <p:nvPr/>
        </p:nvSpPr>
        <p:spPr bwMode="auto">
          <a:xfrm>
            <a:off x="1143000" y="4038600"/>
            <a:ext cx="1219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600" dirty="0" smtClean="0"/>
              <a:t>Sample</a:t>
            </a:r>
            <a:endParaRPr lang="en-US" altLang="en-US" sz="1600" dirty="0"/>
          </a:p>
        </p:txBody>
      </p:sp>
      <p:sp>
        <p:nvSpPr>
          <p:cNvPr id="32" name="Text Box 24"/>
          <p:cNvSpPr txBox="1">
            <a:spLocks noChangeArrowheads="1"/>
          </p:cNvSpPr>
          <p:nvPr/>
        </p:nvSpPr>
        <p:spPr bwMode="auto">
          <a:xfrm>
            <a:off x="914400" y="1597968"/>
            <a:ext cx="12192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600" dirty="0"/>
              <a:t>A</a:t>
            </a:r>
            <a:r>
              <a:rPr lang="en-US" altLang="en-US" sz="1600" dirty="0" smtClean="0"/>
              <a:t>pparent sizes</a:t>
            </a:r>
            <a:endParaRPr lang="en-US" altLang="en-US" sz="1600" dirty="0"/>
          </a:p>
        </p:txBody>
      </p:sp>
      <p:cxnSp>
        <p:nvCxnSpPr>
          <p:cNvPr id="33" name="Straight Arrow Connector 32"/>
          <p:cNvCxnSpPr>
            <a:stCxn id="32" idx="2"/>
          </p:cNvCxnSpPr>
          <p:nvPr/>
        </p:nvCxnSpPr>
        <p:spPr>
          <a:xfrm>
            <a:off x="1524000" y="2182743"/>
            <a:ext cx="116982" cy="353943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381000" y="4768857"/>
            <a:ext cx="4391560" cy="816573"/>
            <a:chOff x="381000" y="4768857"/>
            <a:chExt cx="4391560" cy="81657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Box 34"/>
                <p:cNvSpPr txBox="1"/>
                <p:nvPr/>
              </p:nvSpPr>
              <p:spPr>
                <a:xfrm>
                  <a:off x="2651182" y="4768857"/>
                  <a:ext cx="2121378" cy="79374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smtClean="0">
                            <a:latin typeface="Cambria Math"/>
                            <a:ea typeface="Cambria Math"/>
                          </a:rPr>
                          <m:t>𝛿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≅</m:t>
                        </m:r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𝜆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𝑛</m:t>
                            </m:r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𝜃</m:t>
                            </m:r>
                          </m:den>
                        </m:f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5" name="TextBox 3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51182" y="4768857"/>
                  <a:ext cx="2121378" cy="793743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6" name="Text Box 24"/>
            <p:cNvSpPr txBox="1">
              <a:spLocks noChangeArrowheads="1"/>
            </p:cNvSpPr>
            <p:nvPr/>
          </p:nvSpPr>
          <p:spPr bwMode="auto">
            <a:xfrm>
              <a:off x="381000" y="4800600"/>
              <a:ext cx="2990850" cy="7848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dirty="0" smtClean="0"/>
                <a:t>Minimum </a:t>
              </a:r>
              <a:r>
                <a:rPr lang="en-US" altLang="en-US" sz="1600" dirty="0" smtClean="0"/>
                <a:t>apparent</a:t>
              </a:r>
              <a:r>
                <a:rPr lang="en-US" altLang="en-US" dirty="0" smtClean="0"/>
                <a:t> size</a:t>
              </a:r>
            </a:p>
            <a:p>
              <a:pPr algn="ctr" eaLnBrk="1" hangingPunct="1">
                <a:spcBef>
                  <a:spcPct val="50000"/>
                </a:spcBef>
              </a:pPr>
              <a:r>
                <a:rPr lang="en-US" altLang="en-US" dirty="0" smtClean="0"/>
                <a:t>(a.k.a. Resolution)</a:t>
              </a:r>
              <a:endParaRPr lang="en-US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556592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Oval 2"/>
          <p:cNvSpPr>
            <a:spLocks noChangeArrowheads="1"/>
          </p:cNvSpPr>
          <p:nvPr/>
        </p:nvSpPr>
        <p:spPr bwMode="auto">
          <a:xfrm>
            <a:off x="1581150" y="2767013"/>
            <a:ext cx="157163" cy="3587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243" name="Oval 3"/>
          <p:cNvSpPr>
            <a:spLocks noChangeArrowheads="1"/>
          </p:cNvSpPr>
          <p:nvPr/>
        </p:nvSpPr>
        <p:spPr bwMode="auto">
          <a:xfrm>
            <a:off x="1843088" y="3067050"/>
            <a:ext cx="157162" cy="4191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1371600" y="2586038"/>
            <a:ext cx="838200" cy="1381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245" name="AutoShape 5"/>
          <p:cNvSpPr>
            <a:spLocks noChangeArrowheads="1"/>
          </p:cNvSpPr>
          <p:nvPr/>
        </p:nvSpPr>
        <p:spPr bwMode="auto">
          <a:xfrm rot="-5400000">
            <a:off x="2468563" y="2711450"/>
            <a:ext cx="158750" cy="1152525"/>
          </a:xfrm>
          <a:prstGeom prst="triangle">
            <a:avLst>
              <a:gd name="adj" fmla="val 50000"/>
            </a:avLst>
          </a:prstGeom>
          <a:solidFill>
            <a:srgbClr val="0000FF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246" name="AutoShape 6"/>
          <p:cNvSpPr>
            <a:spLocks noChangeArrowheads="1"/>
          </p:cNvSpPr>
          <p:nvPr/>
        </p:nvSpPr>
        <p:spPr bwMode="auto">
          <a:xfrm rot="-5400000">
            <a:off x="2186782" y="2362994"/>
            <a:ext cx="255587" cy="1152525"/>
          </a:xfrm>
          <a:prstGeom prst="triangle">
            <a:avLst>
              <a:gd name="adj" fmla="val 50000"/>
            </a:avLst>
          </a:prstGeom>
          <a:solidFill>
            <a:srgbClr val="0000FF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247" name="Line 7"/>
          <p:cNvSpPr>
            <a:spLocks noChangeShapeType="1"/>
          </p:cNvSpPr>
          <p:nvPr/>
        </p:nvSpPr>
        <p:spPr bwMode="auto">
          <a:xfrm>
            <a:off x="533400" y="2676525"/>
            <a:ext cx="0" cy="12192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8" name="Line 8"/>
          <p:cNvSpPr>
            <a:spLocks noChangeShapeType="1"/>
          </p:cNvSpPr>
          <p:nvPr/>
        </p:nvSpPr>
        <p:spPr bwMode="auto">
          <a:xfrm>
            <a:off x="838200" y="2676525"/>
            <a:ext cx="0" cy="12192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9" name="Line 9"/>
          <p:cNvSpPr>
            <a:spLocks noChangeShapeType="1"/>
          </p:cNvSpPr>
          <p:nvPr/>
        </p:nvSpPr>
        <p:spPr bwMode="auto">
          <a:xfrm>
            <a:off x="1143000" y="2676525"/>
            <a:ext cx="0" cy="12192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0" name="Line 10"/>
          <p:cNvSpPr>
            <a:spLocks noChangeShapeType="1"/>
          </p:cNvSpPr>
          <p:nvPr/>
        </p:nvSpPr>
        <p:spPr bwMode="auto">
          <a:xfrm flipV="1">
            <a:off x="3124200" y="2438400"/>
            <a:ext cx="3886200" cy="5334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1" name="Line 11"/>
          <p:cNvSpPr>
            <a:spLocks noChangeShapeType="1"/>
          </p:cNvSpPr>
          <p:nvPr/>
        </p:nvSpPr>
        <p:spPr bwMode="auto">
          <a:xfrm>
            <a:off x="3276600" y="3333750"/>
            <a:ext cx="3657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2" name="Freeform 12"/>
          <p:cNvSpPr>
            <a:spLocks/>
          </p:cNvSpPr>
          <p:nvPr/>
        </p:nvSpPr>
        <p:spPr bwMode="auto">
          <a:xfrm>
            <a:off x="5029200" y="2743200"/>
            <a:ext cx="139700" cy="533400"/>
          </a:xfrm>
          <a:custGeom>
            <a:avLst/>
            <a:gdLst>
              <a:gd name="T0" fmla="*/ 119743 w 280"/>
              <a:gd name="T1" fmla="*/ 533400 h 768"/>
              <a:gd name="T2" fmla="*/ 119743 w 280"/>
              <a:gd name="T3" fmla="*/ 266700 h 768"/>
              <a:gd name="T4" fmla="*/ 0 w 280"/>
              <a:gd name="T5" fmla="*/ 0 h 768"/>
              <a:gd name="T6" fmla="*/ 0 60000 65536"/>
              <a:gd name="T7" fmla="*/ 0 60000 65536"/>
              <a:gd name="T8" fmla="*/ 0 60000 65536"/>
              <a:gd name="T9" fmla="*/ 0 w 280"/>
              <a:gd name="T10" fmla="*/ 0 h 768"/>
              <a:gd name="T11" fmla="*/ 280 w 280"/>
              <a:gd name="T12" fmla="*/ 768 h 76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0" h="768">
                <a:moveTo>
                  <a:pt x="240" y="768"/>
                </a:moveTo>
                <a:cubicBezTo>
                  <a:pt x="260" y="640"/>
                  <a:pt x="280" y="512"/>
                  <a:pt x="240" y="384"/>
                </a:cubicBezTo>
                <a:cubicBezTo>
                  <a:pt x="200" y="256"/>
                  <a:pt x="100" y="128"/>
                  <a:pt x="0" y="0"/>
                </a:cubicBezTo>
              </a:path>
            </a:pathLst>
          </a:custGeom>
          <a:noFill/>
          <a:ln w="19050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4" name="Line 14"/>
          <p:cNvSpPr>
            <a:spLocks noChangeShapeType="1"/>
          </p:cNvSpPr>
          <p:nvPr/>
        </p:nvSpPr>
        <p:spPr bwMode="auto">
          <a:xfrm>
            <a:off x="3124200" y="3690938"/>
            <a:ext cx="3886200" cy="5334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5" name="Oval 15"/>
          <p:cNvSpPr>
            <a:spLocks noChangeArrowheads="1"/>
          </p:cNvSpPr>
          <p:nvPr/>
        </p:nvSpPr>
        <p:spPr bwMode="auto">
          <a:xfrm>
            <a:off x="1857375" y="2576513"/>
            <a:ext cx="157163" cy="3587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256" name="Oval 16"/>
          <p:cNvSpPr>
            <a:spLocks noChangeArrowheads="1"/>
          </p:cNvSpPr>
          <p:nvPr/>
        </p:nvSpPr>
        <p:spPr bwMode="auto">
          <a:xfrm>
            <a:off x="1628775" y="3603625"/>
            <a:ext cx="157163" cy="3587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257" name="Oval 17"/>
          <p:cNvSpPr>
            <a:spLocks noChangeArrowheads="1"/>
          </p:cNvSpPr>
          <p:nvPr/>
        </p:nvSpPr>
        <p:spPr bwMode="auto">
          <a:xfrm>
            <a:off x="1504950" y="3233738"/>
            <a:ext cx="157163" cy="3587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258" name="AutoShape 18"/>
          <p:cNvSpPr>
            <a:spLocks noChangeArrowheads="1"/>
          </p:cNvSpPr>
          <p:nvPr/>
        </p:nvSpPr>
        <p:spPr bwMode="auto">
          <a:xfrm rot="-5400000">
            <a:off x="2434432" y="2185194"/>
            <a:ext cx="255587" cy="1152525"/>
          </a:xfrm>
          <a:prstGeom prst="triangle">
            <a:avLst>
              <a:gd name="adj" fmla="val 50000"/>
            </a:avLst>
          </a:prstGeom>
          <a:solidFill>
            <a:srgbClr val="0000FF">
              <a:alpha val="50195"/>
            </a:srgbClr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259" name="AutoShape 19"/>
          <p:cNvSpPr>
            <a:spLocks noChangeArrowheads="1"/>
          </p:cNvSpPr>
          <p:nvPr/>
        </p:nvSpPr>
        <p:spPr bwMode="auto">
          <a:xfrm rot="-5400000">
            <a:off x="2115344" y="2809081"/>
            <a:ext cx="255588" cy="1152525"/>
          </a:xfrm>
          <a:prstGeom prst="triangle">
            <a:avLst>
              <a:gd name="adj" fmla="val 50000"/>
            </a:avLst>
          </a:prstGeom>
          <a:solidFill>
            <a:srgbClr val="0000FF">
              <a:alpha val="50195"/>
            </a:srgbClr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260" name="AutoShape 20"/>
          <p:cNvSpPr>
            <a:spLocks noChangeArrowheads="1"/>
          </p:cNvSpPr>
          <p:nvPr/>
        </p:nvSpPr>
        <p:spPr bwMode="auto">
          <a:xfrm rot="-5400000">
            <a:off x="2239169" y="3196431"/>
            <a:ext cx="255588" cy="1152525"/>
          </a:xfrm>
          <a:prstGeom prst="triangle">
            <a:avLst>
              <a:gd name="adj" fmla="val 50000"/>
            </a:avLst>
          </a:prstGeom>
          <a:solidFill>
            <a:srgbClr val="0000FF">
              <a:alpha val="50195"/>
            </a:srgbClr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261" name="Rectangle 21"/>
          <p:cNvSpPr>
            <a:spLocks noChangeArrowheads="1"/>
          </p:cNvSpPr>
          <p:nvPr/>
        </p:nvSpPr>
        <p:spPr bwMode="auto">
          <a:xfrm>
            <a:off x="7239000" y="2362200"/>
            <a:ext cx="1447800" cy="198120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2400" b="1"/>
              <a:t>Imaging</a:t>
            </a:r>
          </a:p>
          <a:p>
            <a:pPr algn="ctr" eaLnBrk="1" hangingPunct="1"/>
            <a:r>
              <a:rPr lang="en-US" altLang="en-US" sz="2400" b="1"/>
              <a:t>device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00200" y="228600"/>
            <a:ext cx="502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Resolution</a:t>
            </a:r>
            <a:endParaRPr lang="en-US" sz="3600" dirty="0"/>
          </a:p>
        </p:txBody>
      </p:sp>
      <p:grpSp>
        <p:nvGrpSpPr>
          <p:cNvPr id="3" name="Group 2"/>
          <p:cNvGrpSpPr/>
          <p:nvPr/>
        </p:nvGrpSpPr>
        <p:grpSpPr>
          <a:xfrm>
            <a:off x="4842296" y="2615244"/>
            <a:ext cx="1418326" cy="707886"/>
            <a:chOff x="4842296" y="2667000"/>
            <a:chExt cx="1418326" cy="70788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/>
                <p:cNvSpPr txBox="1"/>
                <p:nvPr/>
              </p:nvSpPr>
              <p:spPr>
                <a:xfrm>
                  <a:off x="4842296" y="2667000"/>
                  <a:ext cx="1295400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4000" i="1" smtClean="0">
                            <a:latin typeface="Cambria Math"/>
                            <a:ea typeface="Cambria Math"/>
                          </a:rPr>
                          <m:t>𝜃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5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42296" y="2667000"/>
                  <a:ext cx="1295400" cy="707886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" name="TextBox 1"/>
            <p:cNvSpPr txBox="1"/>
            <p:nvPr/>
          </p:nvSpPr>
          <p:spPr>
            <a:xfrm>
              <a:off x="5498622" y="2980592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1/2</a:t>
              </a:r>
              <a:endParaRPr lang="en-US" dirty="0"/>
            </a:p>
          </p:txBody>
        </p:sp>
      </p:grpSp>
      <p:sp>
        <p:nvSpPr>
          <p:cNvPr id="33" name="Text Box 24"/>
          <p:cNvSpPr txBox="1">
            <a:spLocks noChangeArrowheads="1"/>
          </p:cNvSpPr>
          <p:nvPr/>
        </p:nvSpPr>
        <p:spPr bwMode="auto">
          <a:xfrm>
            <a:off x="914400" y="1597968"/>
            <a:ext cx="12192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600" dirty="0"/>
              <a:t>A</a:t>
            </a:r>
            <a:r>
              <a:rPr lang="en-US" altLang="en-US" sz="1600" dirty="0" smtClean="0"/>
              <a:t>pparent sizes</a:t>
            </a:r>
            <a:endParaRPr lang="en-US" altLang="en-US" sz="1600" dirty="0"/>
          </a:p>
        </p:txBody>
      </p:sp>
      <p:cxnSp>
        <p:nvCxnSpPr>
          <p:cNvPr id="34" name="Straight Arrow Connector 33"/>
          <p:cNvCxnSpPr>
            <a:stCxn id="33" idx="2"/>
          </p:cNvCxnSpPr>
          <p:nvPr/>
        </p:nvCxnSpPr>
        <p:spPr>
          <a:xfrm>
            <a:off x="1524000" y="2182743"/>
            <a:ext cx="116982" cy="353943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 Box 24"/>
          <p:cNvSpPr txBox="1">
            <a:spLocks noChangeArrowheads="1"/>
          </p:cNvSpPr>
          <p:nvPr/>
        </p:nvSpPr>
        <p:spPr bwMode="auto">
          <a:xfrm>
            <a:off x="381000" y="4800600"/>
            <a:ext cx="299085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dirty="0" smtClean="0"/>
              <a:t>Minimum </a:t>
            </a:r>
            <a:r>
              <a:rPr lang="en-US" altLang="en-US" sz="1600" dirty="0" smtClean="0"/>
              <a:t>apparent</a:t>
            </a:r>
            <a:r>
              <a:rPr lang="en-US" altLang="en-US" dirty="0" smtClean="0"/>
              <a:t> size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altLang="en-US" dirty="0" smtClean="0"/>
              <a:t>(aka. Resolution)</a:t>
            </a:r>
            <a:endParaRPr lang="en-US" altLang="en-US" dirty="0"/>
          </a:p>
        </p:txBody>
      </p:sp>
      <p:sp>
        <p:nvSpPr>
          <p:cNvPr id="36" name="Text Box 24"/>
          <p:cNvSpPr txBox="1">
            <a:spLocks noChangeArrowheads="1"/>
          </p:cNvSpPr>
          <p:nvPr/>
        </p:nvSpPr>
        <p:spPr bwMode="auto">
          <a:xfrm>
            <a:off x="1143000" y="4038600"/>
            <a:ext cx="1219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600" dirty="0" smtClean="0"/>
              <a:t>Sample</a:t>
            </a:r>
            <a:endParaRPr lang="en-US" altLang="en-US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6979128" y="4768454"/>
                <a:ext cx="1402872" cy="7937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= 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𝜆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2 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/>
                              <a:ea typeface="Cambria Math"/>
                            </a:rPr>
                            <m:t>NA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9128" y="4768454"/>
                <a:ext cx="1402872" cy="793743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2651182" y="4768857"/>
                <a:ext cx="2121378" cy="7937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/>
                          <a:ea typeface="Cambria Math"/>
                        </a:rPr>
                        <m:t>𝛿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≅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𝜆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1182" y="4768857"/>
                <a:ext cx="2121378" cy="793743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/>
          <p:cNvGrpSpPr/>
          <p:nvPr/>
        </p:nvGrpSpPr>
        <p:grpSpPr>
          <a:xfrm>
            <a:off x="3936522" y="4768857"/>
            <a:ext cx="1676400" cy="894387"/>
            <a:chOff x="3936522" y="4768857"/>
            <a:chExt cx="1676400" cy="89438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/>
                <p:cNvSpPr txBox="1"/>
                <p:nvPr/>
              </p:nvSpPr>
              <p:spPr>
                <a:xfrm>
                  <a:off x="3936522" y="4768857"/>
                  <a:ext cx="1676400" cy="79374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= </m:t>
                        </m:r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𝜆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𝑛</m:t>
                            </m:r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𝜃</m:t>
                            </m:r>
                          </m:den>
                        </m:f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7" name="TextBox 3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36522" y="4768857"/>
                  <a:ext cx="1676400" cy="793743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" name="Rectangle 3"/>
            <p:cNvSpPr/>
            <p:nvPr/>
          </p:nvSpPr>
          <p:spPr>
            <a:xfrm>
              <a:off x="5091740" y="5355467"/>
              <a:ext cx="436338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dirty="0"/>
                <a:t>1/2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5063704" y="4768857"/>
            <a:ext cx="2251496" cy="890172"/>
            <a:chOff x="5037826" y="4768857"/>
            <a:chExt cx="2251496" cy="89017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TextBox 37"/>
                <p:cNvSpPr txBox="1"/>
                <p:nvPr/>
              </p:nvSpPr>
              <p:spPr>
                <a:xfrm>
                  <a:off x="5037826" y="4768857"/>
                  <a:ext cx="2251496" cy="79374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→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 </m:t>
                        </m:r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𝜆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𝑛</m:t>
                            </m:r>
                            <m:func>
                              <m:funcPr>
                                <m:ctrlPr>
                                  <a:rPr lang="en-US" sz="2400" i="1" smtClean="0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2400" i="0" smtClean="0">
                                    <a:latin typeface="Cambria Math"/>
                                    <a:ea typeface="Cambria Math"/>
                                  </a:rPr>
                                  <m:t>sin</m:t>
                                </m:r>
                              </m:fName>
                              <m:e>
                                <m:r>
                                  <a:rPr lang="en-US" sz="2400" i="1">
                                    <a:latin typeface="Cambria Math"/>
                                    <a:ea typeface="Cambria Math"/>
                                  </a:rPr>
                                  <m:t>𝜃</m:t>
                                </m:r>
                              </m:e>
                            </m:func>
                          </m:den>
                        </m:f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8" name="TextBox 3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37826" y="4768857"/>
                  <a:ext cx="2251496" cy="793743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2" name="Rectangle 41"/>
            <p:cNvSpPr/>
            <p:nvPr/>
          </p:nvSpPr>
          <p:spPr>
            <a:xfrm>
              <a:off x="6735088" y="5351252"/>
              <a:ext cx="436338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dirty="0"/>
                <a:t>1/2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2559528" y="5927902"/>
            <a:ext cx="6305550" cy="549098"/>
            <a:chOff x="2559528" y="5927902"/>
            <a:chExt cx="6305550" cy="54909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4712178" y="5927902"/>
                  <a:ext cx="415290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/>
                          </a:rPr>
                          <m:t>NA</m:t>
                        </m:r>
                        <m:r>
                          <a:rPr lang="en-US" sz="2800" b="0" i="1" smtClean="0">
                            <a:latin typeface="Cambria Math"/>
                          </a:rPr>
                          <m:t>=</m:t>
                        </m:r>
                        <m:r>
                          <a:rPr lang="en-US" sz="2800" b="0" i="1" smtClean="0">
                            <a:latin typeface="Cambria Math"/>
                          </a:rPr>
                          <m:t>𝑛</m:t>
                        </m:r>
                        <m:func>
                          <m:func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800" b="0" i="0" smtClean="0">
                                <a:latin typeface="Cambria Math"/>
                              </a:rPr>
                              <m:t>sin</m:t>
                            </m:r>
                          </m:fName>
                          <m:e>
                            <m:r>
                              <a:rPr lang="en-US" sz="2800" i="1">
                                <a:latin typeface="Cambria Math"/>
                                <a:ea typeface="Cambria Math"/>
                              </a:rPr>
                              <m:t>𝜃</m:t>
                            </m:r>
                          </m:e>
                        </m:func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12178" y="5927902"/>
                  <a:ext cx="4152900" cy="523220"/>
                </a:xfrm>
                <a:prstGeom prst="rect">
                  <a:avLst/>
                </a:prstGeom>
                <a:blipFill rotWithShape="1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1" name="TextBox 30"/>
            <p:cNvSpPr txBox="1"/>
            <p:nvPr/>
          </p:nvSpPr>
          <p:spPr>
            <a:xfrm>
              <a:off x="2559528" y="5952226"/>
              <a:ext cx="31432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Numerical aperture </a:t>
              </a:r>
              <a:r>
                <a:rPr lang="en-US" sz="2400" dirty="0" smtClean="0">
                  <a:sym typeface="Symbol"/>
                </a:rPr>
                <a:t></a:t>
              </a:r>
              <a:endParaRPr lang="en-US" sz="2400" dirty="0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7604182" y="6169223"/>
              <a:ext cx="436338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dirty="0"/>
                <a:t>1/2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5783391" y="981670"/>
                <a:ext cx="1989009" cy="92333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b="0" dirty="0" smtClean="0"/>
                  <a:t>Air: 	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𝑛</m:t>
                    </m:r>
                    <m:r>
                      <a:rPr lang="en-US" b="0" i="1" smtClean="0">
                        <a:latin typeface="Cambria Math"/>
                      </a:rPr>
                      <m:t>=1</m:t>
                    </m:r>
                  </m:oMath>
                </a14:m>
                <a:endParaRPr lang="en-US" b="0" dirty="0" smtClean="0"/>
              </a:p>
              <a:p>
                <a:r>
                  <a:rPr lang="en-US" dirty="0" smtClean="0"/>
                  <a:t>Water: 	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𝑛</m:t>
                    </m:r>
                    <m:r>
                      <a:rPr lang="en-US" i="1">
                        <a:latin typeface="Cambria Math"/>
                      </a:rPr>
                      <m:t>=1.33</m:t>
                    </m:r>
                  </m:oMath>
                </a14:m>
                <a:endParaRPr lang="en-US" dirty="0"/>
              </a:p>
              <a:p>
                <a:r>
                  <a:rPr lang="en-US" dirty="0" smtClean="0"/>
                  <a:t>Glass:	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𝑛</m:t>
                    </m:r>
                    <m:r>
                      <a:rPr lang="en-US" i="1">
                        <a:latin typeface="Cambria Math"/>
                      </a:rPr>
                      <m:t>=1.5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3391" y="981670"/>
                <a:ext cx="1989009" cy="923330"/>
              </a:xfrm>
              <a:prstGeom prst="rect">
                <a:avLst/>
              </a:prstGeom>
              <a:blipFill rotWithShape="0">
                <a:blip r:embed="rId9"/>
                <a:stretch>
                  <a:fillRect l="-2439" t="-2597" b="-8442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45071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5"/>
          <p:cNvSpPr>
            <a:spLocks noChangeArrowheads="1"/>
          </p:cNvSpPr>
          <p:nvPr/>
        </p:nvSpPr>
        <p:spPr bwMode="auto">
          <a:xfrm>
            <a:off x="3429000" y="4038600"/>
            <a:ext cx="838200" cy="20574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4099" name="Oval 7"/>
          <p:cNvSpPr>
            <a:spLocks noChangeArrowheads="1"/>
          </p:cNvSpPr>
          <p:nvPr/>
        </p:nvSpPr>
        <p:spPr bwMode="auto">
          <a:xfrm>
            <a:off x="3733800" y="4953000"/>
            <a:ext cx="228600" cy="3048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4100" name="Line 8"/>
          <p:cNvSpPr>
            <a:spLocks noChangeShapeType="1"/>
          </p:cNvSpPr>
          <p:nvPr/>
        </p:nvSpPr>
        <p:spPr bwMode="auto">
          <a:xfrm>
            <a:off x="1447800" y="1724025"/>
            <a:ext cx="0" cy="1524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1" name="Line 10"/>
          <p:cNvSpPr>
            <a:spLocks noChangeShapeType="1"/>
          </p:cNvSpPr>
          <p:nvPr/>
        </p:nvSpPr>
        <p:spPr bwMode="auto">
          <a:xfrm>
            <a:off x="1905000" y="1724025"/>
            <a:ext cx="0" cy="1524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2" name="Line 12"/>
          <p:cNvSpPr>
            <a:spLocks noChangeShapeType="1"/>
          </p:cNvSpPr>
          <p:nvPr/>
        </p:nvSpPr>
        <p:spPr bwMode="auto">
          <a:xfrm>
            <a:off x="2362200" y="1724025"/>
            <a:ext cx="0" cy="1524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3" name="Line 14"/>
          <p:cNvSpPr>
            <a:spLocks noChangeShapeType="1"/>
          </p:cNvSpPr>
          <p:nvPr/>
        </p:nvSpPr>
        <p:spPr bwMode="auto">
          <a:xfrm>
            <a:off x="2819400" y="1724025"/>
            <a:ext cx="0" cy="1524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4" name="Line 16"/>
          <p:cNvSpPr>
            <a:spLocks noChangeShapeType="1"/>
          </p:cNvSpPr>
          <p:nvPr/>
        </p:nvSpPr>
        <p:spPr bwMode="auto">
          <a:xfrm>
            <a:off x="3276600" y="1724025"/>
            <a:ext cx="0" cy="1524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5" name="Line 18"/>
          <p:cNvSpPr>
            <a:spLocks noChangeShapeType="1"/>
          </p:cNvSpPr>
          <p:nvPr/>
        </p:nvSpPr>
        <p:spPr bwMode="auto">
          <a:xfrm>
            <a:off x="3733800" y="1724025"/>
            <a:ext cx="0" cy="1524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6" name="Line 20"/>
          <p:cNvSpPr>
            <a:spLocks noChangeShapeType="1"/>
          </p:cNvSpPr>
          <p:nvPr/>
        </p:nvSpPr>
        <p:spPr bwMode="auto">
          <a:xfrm>
            <a:off x="4191000" y="1724025"/>
            <a:ext cx="0" cy="1524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7" name="Line 22"/>
          <p:cNvSpPr>
            <a:spLocks noChangeShapeType="1"/>
          </p:cNvSpPr>
          <p:nvPr/>
        </p:nvSpPr>
        <p:spPr bwMode="auto">
          <a:xfrm>
            <a:off x="4648200" y="1724025"/>
            <a:ext cx="0" cy="1524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8" name="Line 24"/>
          <p:cNvSpPr>
            <a:spLocks noChangeShapeType="1"/>
          </p:cNvSpPr>
          <p:nvPr/>
        </p:nvSpPr>
        <p:spPr bwMode="auto">
          <a:xfrm>
            <a:off x="5105400" y="1724025"/>
            <a:ext cx="0" cy="1524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9" name="Line 26"/>
          <p:cNvSpPr>
            <a:spLocks noChangeShapeType="1"/>
          </p:cNvSpPr>
          <p:nvPr/>
        </p:nvSpPr>
        <p:spPr bwMode="auto">
          <a:xfrm>
            <a:off x="5562600" y="1724025"/>
            <a:ext cx="0" cy="1524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10" name="AutoShape 33"/>
          <p:cNvSpPr>
            <a:spLocks noChangeArrowheads="1"/>
          </p:cNvSpPr>
          <p:nvPr/>
        </p:nvSpPr>
        <p:spPr bwMode="auto">
          <a:xfrm rot="16200000">
            <a:off x="4953000" y="1143000"/>
            <a:ext cx="304800" cy="2590800"/>
          </a:xfrm>
          <a:custGeom>
            <a:avLst/>
            <a:gdLst>
              <a:gd name="T0" fmla="*/ 749387983 w 21600"/>
              <a:gd name="T1" fmla="*/ 2147483646 h 21600"/>
              <a:gd name="T2" fmla="*/ 428221563 w 21600"/>
              <a:gd name="T3" fmla="*/ 2147483646 h 21600"/>
              <a:gd name="T4" fmla="*/ 107055341 w 21600"/>
              <a:gd name="T5" fmla="*/ 2147483646 h 21600"/>
              <a:gd name="T6" fmla="*/ 428221563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11" name="Oval 6"/>
          <p:cNvSpPr>
            <a:spLocks noChangeArrowheads="1"/>
          </p:cNvSpPr>
          <p:nvPr/>
        </p:nvSpPr>
        <p:spPr bwMode="auto">
          <a:xfrm>
            <a:off x="3733800" y="2286000"/>
            <a:ext cx="228600" cy="3048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4112" name="Rectangle 4"/>
          <p:cNvSpPr>
            <a:spLocks noChangeArrowheads="1"/>
          </p:cNvSpPr>
          <p:nvPr/>
        </p:nvSpPr>
        <p:spPr bwMode="auto">
          <a:xfrm>
            <a:off x="3429000" y="1447800"/>
            <a:ext cx="838200" cy="20574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4113" name="Line 34"/>
          <p:cNvSpPr>
            <a:spLocks noChangeShapeType="1"/>
          </p:cNvSpPr>
          <p:nvPr/>
        </p:nvSpPr>
        <p:spPr bwMode="auto">
          <a:xfrm>
            <a:off x="1447800" y="4295775"/>
            <a:ext cx="0" cy="1524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14" name="Line 36"/>
          <p:cNvSpPr>
            <a:spLocks noChangeShapeType="1"/>
          </p:cNvSpPr>
          <p:nvPr/>
        </p:nvSpPr>
        <p:spPr bwMode="auto">
          <a:xfrm>
            <a:off x="1905000" y="4295775"/>
            <a:ext cx="0" cy="1524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15" name="Line 38"/>
          <p:cNvSpPr>
            <a:spLocks noChangeShapeType="1"/>
          </p:cNvSpPr>
          <p:nvPr/>
        </p:nvSpPr>
        <p:spPr bwMode="auto">
          <a:xfrm>
            <a:off x="2362200" y="4295775"/>
            <a:ext cx="0" cy="1524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16" name="Line 40"/>
          <p:cNvSpPr>
            <a:spLocks noChangeShapeType="1"/>
          </p:cNvSpPr>
          <p:nvPr/>
        </p:nvSpPr>
        <p:spPr bwMode="auto">
          <a:xfrm>
            <a:off x="2819400" y="4295775"/>
            <a:ext cx="0" cy="1524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17" name="Line 42"/>
          <p:cNvSpPr>
            <a:spLocks noChangeShapeType="1"/>
          </p:cNvSpPr>
          <p:nvPr/>
        </p:nvSpPr>
        <p:spPr bwMode="auto">
          <a:xfrm>
            <a:off x="3276600" y="4295775"/>
            <a:ext cx="0" cy="1524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18" name="Line 44"/>
          <p:cNvSpPr>
            <a:spLocks noChangeShapeType="1"/>
          </p:cNvSpPr>
          <p:nvPr/>
        </p:nvSpPr>
        <p:spPr bwMode="auto">
          <a:xfrm>
            <a:off x="3733800" y="4295775"/>
            <a:ext cx="0" cy="1524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19" name="Line 46"/>
          <p:cNvSpPr>
            <a:spLocks noChangeShapeType="1"/>
          </p:cNvSpPr>
          <p:nvPr/>
        </p:nvSpPr>
        <p:spPr bwMode="auto">
          <a:xfrm>
            <a:off x="4191000" y="4295775"/>
            <a:ext cx="0" cy="1524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20" name="Line 48"/>
          <p:cNvSpPr>
            <a:spLocks noChangeShapeType="1"/>
          </p:cNvSpPr>
          <p:nvPr/>
        </p:nvSpPr>
        <p:spPr bwMode="auto">
          <a:xfrm>
            <a:off x="4648200" y="4295775"/>
            <a:ext cx="0" cy="1524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21" name="Line 50"/>
          <p:cNvSpPr>
            <a:spLocks noChangeShapeType="1"/>
          </p:cNvSpPr>
          <p:nvPr/>
        </p:nvSpPr>
        <p:spPr bwMode="auto">
          <a:xfrm>
            <a:off x="5105400" y="4295775"/>
            <a:ext cx="0" cy="1524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22" name="Line 52"/>
          <p:cNvSpPr>
            <a:spLocks noChangeShapeType="1"/>
          </p:cNvSpPr>
          <p:nvPr/>
        </p:nvSpPr>
        <p:spPr bwMode="auto">
          <a:xfrm>
            <a:off x="5562600" y="4295775"/>
            <a:ext cx="0" cy="1524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23" name="AutoShape 55"/>
          <p:cNvSpPr>
            <a:spLocks noChangeArrowheads="1"/>
          </p:cNvSpPr>
          <p:nvPr/>
        </p:nvSpPr>
        <p:spPr bwMode="auto">
          <a:xfrm rot="5400000">
            <a:off x="3571875" y="4638675"/>
            <a:ext cx="838200" cy="914400"/>
          </a:xfrm>
          <a:custGeom>
            <a:avLst/>
            <a:gdLst>
              <a:gd name="T0" fmla="*/ 2147483646 w 21600"/>
              <a:gd name="T1" fmla="*/ 0 h 21600"/>
              <a:gd name="T2" fmla="*/ 1412752572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56 w 21600"/>
              <a:gd name="T13" fmla="*/ 0 h 21600"/>
              <a:gd name="T14" fmla="*/ 21544 w 21600"/>
              <a:gd name="T15" fmla="*/ 11804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8" y="9113"/>
                </a:moveTo>
                <a:cubicBezTo>
                  <a:pt x="1908" y="4390"/>
                  <a:pt x="6006" y="942"/>
                  <a:pt x="10800" y="943"/>
                </a:cubicBezTo>
                <a:cubicBezTo>
                  <a:pt x="15593" y="943"/>
                  <a:pt x="19691" y="4390"/>
                  <a:pt x="20511" y="9113"/>
                </a:cubicBezTo>
                <a:lnTo>
                  <a:pt x="21440" y="8951"/>
                </a:lnTo>
                <a:cubicBezTo>
                  <a:pt x="20541" y="3777"/>
                  <a:pt x="16051" y="-1"/>
                  <a:pt x="10799" y="0"/>
                </a:cubicBezTo>
                <a:cubicBezTo>
                  <a:pt x="5548" y="0"/>
                  <a:pt x="1058" y="3777"/>
                  <a:pt x="159" y="8951"/>
                </a:cubicBezTo>
                <a:lnTo>
                  <a:pt x="1088" y="911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24" name="AutoShape 56"/>
          <p:cNvSpPr>
            <a:spLocks noChangeArrowheads="1"/>
          </p:cNvSpPr>
          <p:nvPr/>
        </p:nvSpPr>
        <p:spPr bwMode="auto">
          <a:xfrm rot="5400000">
            <a:off x="3713163" y="4468812"/>
            <a:ext cx="1136650" cy="1190625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56 w 21600"/>
              <a:gd name="T13" fmla="*/ 0 h 21600"/>
              <a:gd name="T14" fmla="*/ 21544 w 21600"/>
              <a:gd name="T15" fmla="*/ 11804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8" y="9113"/>
                </a:moveTo>
                <a:cubicBezTo>
                  <a:pt x="1908" y="4390"/>
                  <a:pt x="6006" y="942"/>
                  <a:pt x="10800" y="943"/>
                </a:cubicBezTo>
                <a:cubicBezTo>
                  <a:pt x="15593" y="943"/>
                  <a:pt x="19691" y="4390"/>
                  <a:pt x="20511" y="9113"/>
                </a:cubicBezTo>
                <a:lnTo>
                  <a:pt x="21440" y="8951"/>
                </a:lnTo>
                <a:cubicBezTo>
                  <a:pt x="20541" y="3777"/>
                  <a:pt x="16051" y="-1"/>
                  <a:pt x="10799" y="0"/>
                </a:cubicBezTo>
                <a:cubicBezTo>
                  <a:pt x="5548" y="0"/>
                  <a:pt x="1058" y="3777"/>
                  <a:pt x="159" y="8951"/>
                </a:cubicBezTo>
                <a:lnTo>
                  <a:pt x="1088" y="911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25" name="AutoShape 57"/>
          <p:cNvSpPr>
            <a:spLocks noChangeArrowheads="1"/>
          </p:cNvSpPr>
          <p:nvPr/>
        </p:nvSpPr>
        <p:spPr bwMode="auto">
          <a:xfrm rot="5400000">
            <a:off x="4022725" y="4464050"/>
            <a:ext cx="1431925" cy="1190625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38 w 21600"/>
              <a:gd name="T13" fmla="*/ 0 h 21600"/>
              <a:gd name="T14" fmla="*/ 21562 w 21600"/>
              <a:gd name="T15" fmla="*/ 11643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862" y="8899"/>
                </a:moveTo>
                <a:cubicBezTo>
                  <a:pt x="1774" y="4130"/>
                  <a:pt x="5944" y="681"/>
                  <a:pt x="10800" y="682"/>
                </a:cubicBezTo>
                <a:cubicBezTo>
                  <a:pt x="15655" y="682"/>
                  <a:pt x="19825" y="4130"/>
                  <a:pt x="20737" y="8899"/>
                </a:cubicBezTo>
                <a:lnTo>
                  <a:pt x="21407" y="8770"/>
                </a:lnTo>
                <a:cubicBezTo>
                  <a:pt x="20434" y="3680"/>
                  <a:pt x="15982" y="-1"/>
                  <a:pt x="10799" y="0"/>
                </a:cubicBezTo>
                <a:cubicBezTo>
                  <a:pt x="5617" y="0"/>
                  <a:pt x="1165" y="3680"/>
                  <a:pt x="192" y="8770"/>
                </a:cubicBezTo>
                <a:lnTo>
                  <a:pt x="862" y="889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26" name="AutoShape 58"/>
          <p:cNvSpPr>
            <a:spLocks noChangeArrowheads="1"/>
          </p:cNvSpPr>
          <p:nvPr/>
        </p:nvSpPr>
        <p:spPr bwMode="auto">
          <a:xfrm rot="5400000">
            <a:off x="4251325" y="4464050"/>
            <a:ext cx="1889125" cy="1190625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34 w 21600"/>
              <a:gd name="T13" fmla="*/ 0 h 21600"/>
              <a:gd name="T14" fmla="*/ 21566 w 21600"/>
              <a:gd name="T15" fmla="*/ 1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907" y="8870"/>
                </a:moveTo>
                <a:cubicBezTo>
                  <a:pt x="1830" y="4136"/>
                  <a:pt x="5977" y="720"/>
                  <a:pt x="10800" y="721"/>
                </a:cubicBezTo>
                <a:cubicBezTo>
                  <a:pt x="15622" y="721"/>
                  <a:pt x="19769" y="4136"/>
                  <a:pt x="20692" y="8870"/>
                </a:cubicBezTo>
                <a:lnTo>
                  <a:pt x="21400" y="8732"/>
                </a:lnTo>
                <a:cubicBezTo>
                  <a:pt x="20410" y="3660"/>
                  <a:pt x="15967" y="-1"/>
                  <a:pt x="10799" y="0"/>
                </a:cubicBezTo>
                <a:cubicBezTo>
                  <a:pt x="5632" y="0"/>
                  <a:pt x="1189" y="3660"/>
                  <a:pt x="199" y="8732"/>
                </a:cubicBezTo>
                <a:lnTo>
                  <a:pt x="907" y="887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27" name="AutoShape 59"/>
          <p:cNvSpPr>
            <a:spLocks noChangeArrowheads="1"/>
          </p:cNvSpPr>
          <p:nvPr/>
        </p:nvSpPr>
        <p:spPr bwMode="auto">
          <a:xfrm>
            <a:off x="1219200" y="2295525"/>
            <a:ext cx="838200" cy="381000"/>
          </a:xfrm>
          <a:prstGeom prst="rightArrow">
            <a:avLst>
              <a:gd name="adj1" fmla="val 50000"/>
              <a:gd name="adj2" fmla="val 5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4128" name="AutoShape 60"/>
          <p:cNvSpPr>
            <a:spLocks noChangeArrowheads="1"/>
          </p:cNvSpPr>
          <p:nvPr/>
        </p:nvSpPr>
        <p:spPr bwMode="auto">
          <a:xfrm>
            <a:off x="1219200" y="4905375"/>
            <a:ext cx="838200" cy="381000"/>
          </a:xfrm>
          <a:prstGeom prst="rightArrow">
            <a:avLst>
              <a:gd name="adj1" fmla="val 50000"/>
              <a:gd name="adj2" fmla="val 5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4129" name="Text Box 61"/>
          <p:cNvSpPr txBox="1">
            <a:spLocks noChangeArrowheads="1"/>
          </p:cNvSpPr>
          <p:nvPr/>
        </p:nvSpPr>
        <p:spPr bwMode="auto">
          <a:xfrm>
            <a:off x="6400800" y="2224088"/>
            <a:ext cx="1676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Absorption</a:t>
            </a:r>
          </a:p>
        </p:txBody>
      </p:sp>
      <p:sp>
        <p:nvSpPr>
          <p:cNvPr id="4130" name="Text Box 62"/>
          <p:cNvSpPr txBox="1">
            <a:spLocks noChangeArrowheads="1"/>
          </p:cNvSpPr>
          <p:nvPr/>
        </p:nvSpPr>
        <p:spPr bwMode="auto">
          <a:xfrm>
            <a:off x="6400800" y="4800600"/>
            <a:ext cx="1676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Scattering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676400" y="152400"/>
            <a:ext cx="586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Back to phase….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059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833" y="2246055"/>
            <a:ext cx="8153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Zernike phase contrast</a:t>
            </a:r>
          </a:p>
          <a:p>
            <a:pPr algn="ctr"/>
            <a:endParaRPr lang="en-US" sz="3200" dirty="0" smtClean="0"/>
          </a:p>
          <a:p>
            <a:pPr algn="ctr"/>
            <a:r>
              <a:rPr lang="en-US" sz="3200" dirty="0" err="1" smtClean="0"/>
              <a:t>Nomarski</a:t>
            </a:r>
            <a:r>
              <a:rPr lang="en-US" sz="3200" dirty="0" smtClean="0"/>
              <a:t> differential interference contrast (DIC)</a:t>
            </a:r>
          </a:p>
          <a:p>
            <a:pPr algn="ctr"/>
            <a:endParaRPr lang="en-US" sz="3200" dirty="0" smtClean="0"/>
          </a:p>
          <a:p>
            <a:pPr algn="ctr"/>
            <a:r>
              <a:rPr lang="en-US" sz="3200" dirty="0" smtClean="0"/>
              <a:t>Oblique field microscopy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914400" y="381000"/>
            <a:ext cx="723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Tricks to convert phase to intensity</a:t>
            </a:r>
            <a:endParaRPr lang="en-US" sz="3600" dirty="0"/>
          </a:p>
        </p:txBody>
      </p:sp>
      <p:sp>
        <p:nvSpPr>
          <p:cNvPr id="4" name="Rectangle 3"/>
          <p:cNvSpPr/>
          <p:nvPr/>
        </p:nvSpPr>
        <p:spPr>
          <a:xfrm>
            <a:off x="1981200" y="2133600"/>
            <a:ext cx="5105400" cy="8382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918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5"/>
          <p:cNvSpPr>
            <a:spLocks noChangeArrowheads="1"/>
          </p:cNvSpPr>
          <p:nvPr/>
        </p:nvSpPr>
        <p:spPr bwMode="auto">
          <a:xfrm>
            <a:off x="3871913" y="1676400"/>
            <a:ext cx="1600200" cy="38100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6147" name="Line 36"/>
          <p:cNvSpPr>
            <a:spLocks noChangeShapeType="1"/>
          </p:cNvSpPr>
          <p:nvPr/>
        </p:nvSpPr>
        <p:spPr bwMode="auto">
          <a:xfrm>
            <a:off x="1600200" y="1871663"/>
            <a:ext cx="0" cy="3429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8" name="Line 37"/>
          <p:cNvSpPr>
            <a:spLocks noChangeShapeType="1"/>
          </p:cNvSpPr>
          <p:nvPr/>
        </p:nvSpPr>
        <p:spPr bwMode="auto">
          <a:xfrm>
            <a:off x="2133600" y="1871663"/>
            <a:ext cx="0" cy="3429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9" name="Line 38"/>
          <p:cNvSpPr>
            <a:spLocks noChangeShapeType="1"/>
          </p:cNvSpPr>
          <p:nvPr/>
        </p:nvSpPr>
        <p:spPr bwMode="auto">
          <a:xfrm>
            <a:off x="2667000" y="1871663"/>
            <a:ext cx="0" cy="3429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0" name="Line 39"/>
          <p:cNvSpPr>
            <a:spLocks noChangeShapeType="1"/>
          </p:cNvSpPr>
          <p:nvPr/>
        </p:nvSpPr>
        <p:spPr bwMode="auto">
          <a:xfrm>
            <a:off x="3200400" y="1871663"/>
            <a:ext cx="0" cy="3429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1" name="Line 40"/>
          <p:cNvSpPr>
            <a:spLocks noChangeShapeType="1"/>
          </p:cNvSpPr>
          <p:nvPr/>
        </p:nvSpPr>
        <p:spPr bwMode="auto">
          <a:xfrm>
            <a:off x="3733800" y="1871663"/>
            <a:ext cx="0" cy="3429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2" name="Line 53"/>
          <p:cNvSpPr>
            <a:spLocks noChangeShapeType="1"/>
          </p:cNvSpPr>
          <p:nvPr/>
        </p:nvSpPr>
        <p:spPr bwMode="auto">
          <a:xfrm>
            <a:off x="4114800" y="1876425"/>
            <a:ext cx="0" cy="3429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3" name="Line 54"/>
          <p:cNvSpPr>
            <a:spLocks noChangeShapeType="1"/>
          </p:cNvSpPr>
          <p:nvPr/>
        </p:nvSpPr>
        <p:spPr bwMode="auto">
          <a:xfrm>
            <a:off x="4495800" y="1881188"/>
            <a:ext cx="0" cy="3429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4" name="Line 55"/>
          <p:cNvSpPr>
            <a:spLocks noChangeShapeType="1"/>
          </p:cNvSpPr>
          <p:nvPr/>
        </p:nvSpPr>
        <p:spPr bwMode="auto">
          <a:xfrm>
            <a:off x="4876800" y="1885950"/>
            <a:ext cx="0" cy="3429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5" name="Line 56"/>
          <p:cNvSpPr>
            <a:spLocks noChangeShapeType="1"/>
          </p:cNvSpPr>
          <p:nvPr/>
        </p:nvSpPr>
        <p:spPr bwMode="auto">
          <a:xfrm>
            <a:off x="5257800" y="1890713"/>
            <a:ext cx="0" cy="3429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6" name="AutoShape 57"/>
          <p:cNvSpPr>
            <a:spLocks/>
          </p:cNvSpPr>
          <p:nvPr/>
        </p:nvSpPr>
        <p:spPr bwMode="auto">
          <a:xfrm rot="5400000">
            <a:off x="2338387" y="1247776"/>
            <a:ext cx="142875" cy="552450"/>
          </a:xfrm>
          <a:prstGeom prst="leftBrace">
            <a:avLst>
              <a:gd name="adj1" fmla="val 32222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6157" name="AutoShape 58"/>
          <p:cNvSpPr>
            <a:spLocks/>
          </p:cNvSpPr>
          <p:nvPr/>
        </p:nvSpPr>
        <p:spPr bwMode="auto">
          <a:xfrm rot="5400000">
            <a:off x="4605337" y="1319213"/>
            <a:ext cx="142875" cy="400050"/>
          </a:xfrm>
          <a:prstGeom prst="leftBrace">
            <a:avLst>
              <a:gd name="adj1" fmla="val 23333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graphicFrame>
        <p:nvGraphicFramePr>
          <p:cNvPr id="6158" name="Object 59"/>
          <p:cNvGraphicFramePr>
            <a:graphicFrameLocks noChangeAspect="1"/>
          </p:cNvGraphicFramePr>
          <p:nvPr/>
        </p:nvGraphicFramePr>
        <p:xfrm>
          <a:off x="2257425" y="966788"/>
          <a:ext cx="361950" cy="461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0" name="Equation" r:id="rId4" imgW="139579" imgH="177646" progId="Equation.DSMT4">
                  <p:embed/>
                </p:oleObj>
              </mc:Choice>
              <mc:Fallback>
                <p:oleObj name="Equation" r:id="rId4" imgW="139579" imgH="177646" progId="Equation.DSMT4">
                  <p:embed/>
                  <p:pic>
                    <p:nvPicPr>
                      <p:cNvPr id="6158" name="Object 5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7425" y="966788"/>
                        <a:ext cx="361950" cy="461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9" name="Object 61"/>
          <p:cNvGraphicFramePr>
            <a:graphicFrameLocks noChangeAspect="1"/>
          </p:cNvGraphicFramePr>
          <p:nvPr/>
        </p:nvGraphicFramePr>
        <p:xfrm>
          <a:off x="4286250" y="938213"/>
          <a:ext cx="790575" cy="461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1" name="Equation" r:id="rId6" imgW="304404" imgH="177569" progId="Equation.DSMT4">
                  <p:embed/>
                </p:oleObj>
              </mc:Choice>
              <mc:Fallback>
                <p:oleObj name="Equation" r:id="rId6" imgW="304404" imgH="177569" progId="Equation.DSMT4">
                  <p:embed/>
                  <p:pic>
                    <p:nvPicPr>
                      <p:cNvPr id="6159" name="Object 6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6250" y="938213"/>
                        <a:ext cx="790575" cy="461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160" name="Group 24"/>
          <p:cNvGrpSpPr>
            <a:grpSpLocks/>
          </p:cNvGrpSpPr>
          <p:nvPr/>
        </p:nvGrpSpPr>
        <p:grpSpPr bwMode="auto">
          <a:xfrm>
            <a:off x="5791200" y="976313"/>
            <a:ext cx="1600200" cy="4324350"/>
            <a:chOff x="5715000" y="976313"/>
            <a:chExt cx="1600200" cy="4324350"/>
          </a:xfrm>
        </p:grpSpPr>
        <p:sp>
          <p:nvSpPr>
            <p:cNvPr id="6165" name="Line 44"/>
            <p:cNvSpPr>
              <a:spLocks noChangeShapeType="1"/>
            </p:cNvSpPr>
            <p:nvPr/>
          </p:nvSpPr>
          <p:spPr bwMode="auto">
            <a:xfrm>
              <a:off x="5715000" y="1871663"/>
              <a:ext cx="0" cy="342900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66" name="Line 45"/>
            <p:cNvSpPr>
              <a:spLocks noChangeShapeType="1"/>
            </p:cNvSpPr>
            <p:nvPr/>
          </p:nvSpPr>
          <p:spPr bwMode="auto">
            <a:xfrm>
              <a:off x="6248400" y="1871663"/>
              <a:ext cx="0" cy="342900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67" name="Line 46"/>
            <p:cNvSpPr>
              <a:spLocks noChangeShapeType="1"/>
            </p:cNvSpPr>
            <p:nvPr/>
          </p:nvSpPr>
          <p:spPr bwMode="auto">
            <a:xfrm>
              <a:off x="6781800" y="1871663"/>
              <a:ext cx="0" cy="342900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68" name="Line 47"/>
            <p:cNvSpPr>
              <a:spLocks noChangeShapeType="1"/>
            </p:cNvSpPr>
            <p:nvPr/>
          </p:nvSpPr>
          <p:spPr bwMode="auto">
            <a:xfrm>
              <a:off x="7315200" y="1871663"/>
              <a:ext cx="0" cy="342900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69" name="AutoShape 62"/>
            <p:cNvSpPr>
              <a:spLocks/>
            </p:cNvSpPr>
            <p:nvPr/>
          </p:nvSpPr>
          <p:spPr bwMode="auto">
            <a:xfrm rot="5400000">
              <a:off x="6462712" y="1257301"/>
              <a:ext cx="142875" cy="552450"/>
            </a:xfrm>
            <a:prstGeom prst="leftBrace">
              <a:avLst>
                <a:gd name="adj1" fmla="val 32222"/>
                <a:gd name="adj2" fmla="val 50000"/>
              </a:avLst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graphicFrame>
          <p:nvGraphicFramePr>
            <p:cNvPr id="6170" name="Object 63"/>
            <p:cNvGraphicFramePr>
              <a:graphicFrameLocks noChangeAspect="1"/>
            </p:cNvGraphicFramePr>
            <p:nvPr/>
          </p:nvGraphicFramePr>
          <p:xfrm>
            <a:off x="6381750" y="976313"/>
            <a:ext cx="361950" cy="4619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72" name="Equation" r:id="rId8" imgW="139579" imgH="177646" progId="Equation.DSMT4">
                    <p:embed/>
                  </p:oleObj>
                </mc:Choice>
                <mc:Fallback>
                  <p:oleObj name="Equation" r:id="rId8" imgW="139579" imgH="177646" progId="Equation.DSMT4">
                    <p:embed/>
                    <p:pic>
                      <p:nvPicPr>
                        <p:cNvPr id="6170" name="Object 6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381750" y="976313"/>
                          <a:ext cx="361950" cy="4619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161" name="Text Box 64"/>
          <p:cNvSpPr txBox="1">
            <a:spLocks noChangeArrowheads="1"/>
          </p:cNvSpPr>
          <p:nvPr/>
        </p:nvSpPr>
        <p:spPr bwMode="auto">
          <a:xfrm>
            <a:off x="3581400" y="5562600"/>
            <a:ext cx="2819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</a:rPr>
              <a:t>n</a:t>
            </a:r>
            <a:r>
              <a:rPr lang="en-US" altLang="en-US" sz="1800"/>
              <a:t> = index of refraction</a:t>
            </a:r>
          </a:p>
        </p:txBody>
      </p:sp>
      <p:graphicFrame>
        <p:nvGraphicFramePr>
          <p:cNvPr id="6162" name="Object 494"/>
          <p:cNvGraphicFramePr>
            <a:graphicFrameLocks noChangeAspect="1"/>
          </p:cNvGraphicFramePr>
          <p:nvPr/>
        </p:nvGraphicFramePr>
        <p:xfrm>
          <a:off x="7620000" y="528638"/>
          <a:ext cx="838200" cy="682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3" name="Equation" r:id="rId9" imgW="482391" imgH="393529" progId="Equation.DSMT4">
                  <p:embed/>
                </p:oleObj>
              </mc:Choice>
              <mc:Fallback>
                <p:oleObj name="Equation" r:id="rId9" imgW="482391" imgH="393529" progId="Equation.DSMT4">
                  <p:embed/>
                  <p:pic>
                    <p:nvPicPr>
                      <p:cNvPr id="6162" name="Object 4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0" y="528638"/>
                        <a:ext cx="838200" cy="682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63" name="TextBox 47"/>
          <p:cNvSpPr txBox="1">
            <a:spLocks noChangeArrowheads="1"/>
          </p:cNvSpPr>
          <p:nvPr/>
        </p:nvSpPr>
        <p:spPr bwMode="auto">
          <a:xfrm>
            <a:off x="7315200" y="304800"/>
            <a:ext cx="1447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wave-number</a:t>
            </a:r>
          </a:p>
        </p:txBody>
      </p:sp>
      <p:sp>
        <p:nvSpPr>
          <p:cNvPr id="2" name="Right Arrow 1"/>
          <p:cNvSpPr/>
          <p:nvPr/>
        </p:nvSpPr>
        <p:spPr>
          <a:xfrm>
            <a:off x="1371600" y="3298825"/>
            <a:ext cx="609600" cy="381000"/>
          </a:xfrm>
          <a:prstGeom prst="rightArrow">
            <a:avLst/>
          </a:prstGeom>
          <a:noFill/>
          <a:ln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65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3871913" y="1676400"/>
            <a:ext cx="1600200" cy="38100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8195" name="Line 3"/>
          <p:cNvSpPr>
            <a:spLocks noChangeShapeType="1"/>
          </p:cNvSpPr>
          <p:nvPr/>
        </p:nvSpPr>
        <p:spPr bwMode="auto">
          <a:xfrm>
            <a:off x="1600200" y="1871663"/>
            <a:ext cx="0" cy="3429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196" name="Line 4"/>
          <p:cNvSpPr>
            <a:spLocks noChangeShapeType="1"/>
          </p:cNvSpPr>
          <p:nvPr/>
        </p:nvSpPr>
        <p:spPr bwMode="auto">
          <a:xfrm>
            <a:off x="2133600" y="1871663"/>
            <a:ext cx="0" cy="3429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197" name="Line 5"/>
          <p:cNvSpPr>
            <a:spLocks noChangeShapeType="1"/>
          </p:cNvSpPr>
          <p:nvPr/>
        </p:nvSpPr>
        <p:spPr bwMode="auto">
          <a:xfrm>
            <a:off x="2667000" y="1871663"/>
            <a:ext cx="0" cy="3429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198" name="Line 6"/>
          <p:cNvSpPr>
            <a:spLocks noChangeShapeType="1"/>
          </p:cNvSpPr>
          <p:nvPr/>
        </p:nvSpPr>
        <p:spPr bwMode="auto">
          <a:xfrm>
            <a:off x="3200400" y="1871663"/>
            <a:ext cx="0" cy="3429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199" name="Line 7"/>
          <p:cNvSpPr>
            <a:spLocks noChangeShapeType="1"/>
          </p:cNvSpPr>
          <p:nvPr/>
        </p:nvSpPr>
        <p:spPr bwMode="auto">
          <a:xfrm>
            <a:off x="3733800" y="1871663"/>
            <a:ext cx="0" cy="3429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00" name="Line 12"/>
          <p:cNvSpPr>
            <a:spLocks noChangeShapeType="1"/>
          </p:cNvSpPr>
          <p:nvPr/>
        </p:nvSpPr>
        <p:spPr bwMode="auto">
          <a:xfrm>
            <a:off x="4114800" y="1876425"/>
            <a:ext cx="0" cy="3429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01" name="Line 13"/>
          <p:cNvSpPr>
            <a:spLocks noChangeShapeType="1"/>
          </p:cNvSpPr>
          <p:nvPr/>
        </p:nvSpPr>
        <p:spPr bwMode="auto">
          <a:xfrm>
            <a:off x="4495800" y="1881188"/>
            <a:ext cx="0" cy="3429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02" name="Line 14"/>
          <p:cNvSpPr>
            <a:spLocks noChangeShapeType="1"/>
          </p:cNvSpPr>
          <p:nvPr/>
        </p:nvSpPr>
        <p:spPr bwMode="auto">
          <a:xfrm>
            <a:off x="4876800" y="1885950"/>
            <a:ext cx="0" cy="3429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03" name="Line 15"/>
          <p:cNvSpPr>
            <a:spLocks noChangeShapeType="1"/>
          </p:cNvSpPr>
          <p:nvPr/>
        </p:nvSpPr>
        <p:spPr bwMode="auto">
          <a:xfrm>
            <a:off x="5257800" y="1890713"/>
            <a:ext cx="0" cy="3429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04" name="AutoShape 16"/>
          <p:cNvSpPr>
            <a:spLocks/>
          </p:cNvSpPr>
          <p:nvPr/>
        </p:nvSpPr>
        <p:spPr bwMode="auto">
          <a:xfrm rot="5400000">
            <a:off x="2338387" y="1247776"/>
            <a:ext cx="142875" cy="552450"/>
          </a:xfrm>
          <a:prstGeom prst="leftBrace">
            <a:avLst>
              <a:gd name="adj1" fmla="val 32222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8205" name="AutoShape 17"/>
          <p:cNvSpPr>
            <a:spLocks/>
          </p:cNvSpPr>
          <p:nvPr/>
        </p:nvSpPr>
        <p:spPr bwMode="auto">
          <a:xfrm rot="5400000">
            <a:off x="4605337" y="1319213"/>
            <a:ext cx="142875" cy="400050"/>
          </a:xfrm>
          <a:prstGeom prst="leftBrace">
            <a:avLst>
              <a:gd name="adj1" fmla="val 23333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graphicFrame>
        <p:nvGraphicFramePr>
          <p:cNvPr id="8206" name="Object 18"/>
          <p:cNvGraphicFramePr>
            <a:graphicFrameLocks noChangeAspect="1"/>
          </p:cNvGraphicFramePr>
          <p:nvPr/>
        </p:nvGraphicFramePr>
        <p:xfrm>
          <a:off x="2257425" y="966788"/>
          <a:ext cx="361950" cy="461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4" name="Equation" r:id="rId4" imgW="139579" imgH="177646" progId="Equation.DSMT4">
                  <p:embed/>
                </p:oleObj>
              </mc:Choice>
              <mc:Fallback>
                <p:oleObj name="Equation" r:id="rId4" imgW="139579" imgH="177646" progId="Equation.DSMT4">
                  <p:embed/>
                  <p:pic>
                    <p:nvPicPr>
                      <p:cNvPr id="8206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7425" y="966788"/>
                        <a:ext cx="361950" cy="461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07" name="Object 19"/>
          <p:cNvGraphicFramePr>
            <a:graphicFrameLocks noChangeAspect="1"/>
          </p:cNvGraphicFramePr>
          <p:nvPr/>
        </p:nvGraphicFramePr>
        <p:xfrm>
          <a:off x="4286250" y="938213"/>
          <a:ext cx="790575" cy="461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5" name="Equation" r:id="rId6" imgW="304404" imgH="177569" progId="Equation.DSMT4">
                  <p:embed/>
                </p:oleObj>
              </mc:Choice>
              <mc:Fallback>
                <p:oleObj name="Equation" r:id="rId6" imgW="304404" imgH="177569" progId="Equation.DSMT4">
                  <p:embed/>
                  <p:pic>
                    <p:nvPicPr>
                      <p:cNvPr id="8207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6250" y="938213"/>
                        <a:ext cx="790575" cy="461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8" name="AutoShape 20"/>
          <p:cNvSpPr>
            <a:spLocks/>
          </p:cNvSpPr>
          <p:nvPr/>
        </p:nvSpPr>
        <p:spPr bwMode="auto">
          <a:xfrm rot="5400000">
            <a:off x="6526212" y="1257301"/>
            <a:ext cx="142875" cy="552450"/>
          </a:xfrm>
          <a:prstGeom prst="leftBrace">
            <a:avLst>
              <a:gd name="adj1" fmla="val 32222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graphicFrame>
        <p:nvGraphicFramePr>
          <p:cNvPr id="8209" name="Object 21"/>
          <p:cNvGraphicFramePr>
            <a:graphicFrameLocks noChangeAspect="1"/>
          </p:cNvGraphicFramePr>
          <p:nvPr/>
        </p:nvGraphicFramePr>
        <p:xfrm>
          <a:off x="6445250" y="976313"/>
          <a:ext cx="361950" cy="461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6" name="Equation" r:id="rId8" imgW="139579" imgH="177646" progId="Equation.DSMT4">
                  <p:embed/>
                </p:oleObj>
              </mc:Choice>
              <mc:Fallback>
                <p:oleObj name="Equation" r:id="rId8" imgW="139579" imgH="177646" progId="Equation.DSMT4">
                  <p:embed/>
                  <p:pic>
                    <p:nvPicPr>
                      <p:cNvPr id="8209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45250" y="976313"/>
                        <a:ext cx="361950" cy="461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10" name="Text Box 22"/>
          <p:cNvSpPr txBox="1">
            <a:spLocks noChangeArrowheads="1"/>
          </p:cNvSpPr>
          <p:nvPr/>
        </p:nvSpPr>
        <p:spPr bwMode="auto">
          <a:xfrm>
            <a:off x="3581400" y="5562600"/>
            <a:ext cx="2819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i="1">
                <a:latin typeface="Times New Roman" panose="02020603050405020304" pitchFamily="18" charset="0"/>
              </a:rPr>
              <a:t>n</a:t>
            </a:r>
            <a:r>
              <a:rPr lang="en-US" altLang="en-US" sz="1800"/>
              <a:t> = index of refraction</a:t>
            </a:r>
          </a:p>
        </p:txBody>
      </p:sp>
      <p:sp>
        <p:nvSpPr>
          <p:cNvPr id="8211" name="Rectangle 23"/>
          <p:cNvSpPr>
            <a:spLocks noChangeArrowheads="1"/>
          </p:cNvSpPr>
          <p:nvPr/>
        </p:nvSpPr>
        <p:spPr bwMode="auto">
          <a:xfrm>
            <a:off x="5472113" y="2971800"/>
            <a:ext cx="152400" cy="11430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8212" name="Rectangle 24"/>
          <p:cNvSpPr>
            <a:spLocks noChangeArrowheads="1"/>
          </p:cNvSpPr>
          <p:nvPr/>
        </p:nvSpPr>
        <p:spPr bwMode="auto">
          <a:xfrm>
            <a:off x="5410200" y="3000375"/>
            <a:ext cx="152400" cy="10953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grpSp>
        <p:nvGrpSpPr>
          <p:cNvPr id="8213" name="Group 30"/>
          <p:cNvGrpSpPr>
            <a:grpSpLocks/>
          </p:cNvGrpSpPr>
          <p:nvPr/>
        </p:nvGrpSpPr>
        <p:grpSpPr bwMode="auto">
          <a:xfrm flipH="1">
            <a:off x="5740400" y="1871663"/>
            <a:ext cx="152400" cy="3429000"/>
            <a:chOff x="3888" y="1179"/>
            <a:chExt cx="96" cy="2160"/>
          </a:xfrm>
        </p:grpSpPr>
        <p:sp>
          <p:nvSpPr>
            <p:cNvPr id="8229" name="Line 9"/>
            <p:cNvSpPr>
              <a:spLocks noChangeShapeType="1"/>
            </p:cNvSpPr>
            <p:nvPr/>
          </p:nvSpPr>
          <p:spPr bwMode="auto">
            <a:xfrm>
              <a:off x="3936" y="1179"/>
              <a:ext cx="0" cy="216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30" name="Rectangle 28"/>
            <p:cNvSpPr>
              <a:spLocks noChangeArrowheads="1"/>
            </p:cNvSpPr>
            <p:nvPr/>
          </p:nvSpPr>
          <p:spPr bwMode="auto">
            <a:xfrm>
              <a:off x="3888" y="1872"/>
              <a:ext cx="48" cy="72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8231" name="Rectangle 29"/>
            <p:cNvSpPr>
              <a:spLocks noChangeArrowheads="1"/>
            </p:cNvSpPr>
            <p:nvPr/>
          </p:nvSpPr>
          <p:spPr bwMode="auto">
            <a:xfrm>
              <a:off x="3906" y="1887"/>
              <a:ext cx="78" cy="6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grpSp>
        <p:nvGrpSpPr>
          <p:cNvPr id="8214" name="Group 31"/>
          <p:cNvGrpSpPr>
            <a:grpSpLocks/>
          </p:cNvGrpSpPr>
          <p:nvPr/>
        </p:nvGrpSpPr>
        <p:grpSpPr bwMode="auto">
          <a:xfrm flipH="1">
            <a:off x="6273800" y="1866900"/>
            <a:ext cx="152400" cy="3429000"/>
            <a:chOff x="3888" y="1179"/>
            <a:chExt cx="96" cy="2160"/>
          </a:xfrm>
        </p:grpSpPr>
        <p:sp>
          <p:nvSpPr>
            <p:cNvPr id="8226" name="Line 32"/>
            <p:cNvSpPr>
              <a:spLocks noChangeShapeType="1"/>
            </p:cNvSpPr>
            <p:nvPr/>
          </p:nvSpPr>
          <p:spPr bwMode="auto">
            <a:xfrm>
              <a:off x="3936" y="1179"/>
              <a:ext cx="0" cy="216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27" name="Rectangle 33"/>
            <p:cNvSpPr>
              <a:spLocks noChangeArrowheads="1"/>
            </p:cNvSpPr>
            <p:nvPr/>
          </p:nvSpPr>
          <p:spPr bwMode="auto">
            <a:xfrm>
              <a:off x="3888" y="1872"/>
              <a:ext cx="48" cy="72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8228" name="Rectangle 34"/>
            <p:cNvSpPr>
              <a:spLocks noChangeArrowheads="1"/>
            </p:cNvSpPr>
            <p:nvPr/>
          </p:nvSpPr>
          <p:spPr bwMode="auto">
            <a:xfrm>
              <a:off x="3906" y="1887"/>
              <a:ext cx="78" cy="6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grpSp>
        <p:nvGrpSpPr>
          <p:cNvPr id="8215" name="Group 35"/>
          <p:cNvGrpSpPr>
            <a:grpSpLocks/>
          </p:cNvGrpSpPr>
          <p:nvPr/>
        </p:nvGrpSpPr>
        <p:grpSpPr bwMode="auto">
          <a:xfrm flipH="1">
            <a:off x="6781800" y="1862138"/>
            <a:ext cx="152400" cy="3429000"/>
            <a:chOff x="3888" y="1179"/>
            <a:chExt cx="96" cy="2160"/>
          </a:xfrm>
        </p:grpSpPr>
        <p:sp>
          <p:nvSpPr>
            <p:cNvPr id="8223" name="Line 36"/>
            <p:cNvSpPr>
              <a:spLocks noChangeShapeType="1"/>
            </p:cNvSpPr>
            <p:nvPr/>
          </p:nvSpPr>
          <p:spPr bwMode="auto">
            <a:xfrm>
              <a:off x="3936" y="1179"/>
              <a:ext cx="0" cy="216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24" name="Rectangle 37"/>
            <p:cNvSpPr>
              <a:spLocks noChangeArrowheads="1"/>
            </p:cNvSpPr>
            <p:nvPr/>
          </p:nvSpPr>
          <p:spPr bwMode="auto">
            <a:xfrm>
              <a:off x="3888" y="1872"/>
              <a:ext cx="48" cy="72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8225" name="Rectangle 38"/>
            <p:cNvSpPr>
              <a:spLocks noChangeArrowheads="1"/>
            </p:cNvSpPr>
            <p:nvPr/>
          </p:nvSpPr>
          <p:spPr bwMode="auto">
            <a:xfrm>
              <a:off x="3906" y="1887"/>
              <a:ext cx="78" cy="6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grpSp>
        <p:nvGrpSpPr>
          <p:cNvPr id="8216" name="Group 39"/>
          <p:cNvGrpSpPr>
            <a:grpSpLocks/>
          </p:cNvGrpSpPr>
          <p:nvPr/>
        </p:nvGrpSpPr>
        <p:grpSpPr bwMode="auto">
          <a:xfrm flipH="1">
            <a:off x="7302500" y="1857375"/>
            <a:ext cx="152400" cy="3429000"/>
            <a:chOff x="3888" y="1179"/>
            <a:chExt cx="96" cy="2160"/>
          </a:xfrm>
        </p:grpSpPr>
        <p:sp>
          <p:nvSpPr>
            <p:cNvPr id="8220" name="Line 40"/>
            <p:cNvSpPr>
              <a:spLocks noChangeShapeType="1"/>
            </p:cNvSpPr>
            <p:nvPr/>
          </p:nvSpPr>
          <p:spPr bwMode="auto">
            <a:xfrm>
              <a:off x="3936" y="1179"/>
              <a:ext cx="0" cy="216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21" name="Rectangle 41"/>
            <p:cNvSpPr>
              <a:spLocks noChangeArrowheads="1"/>
            </p:cNvSpPr>
            <p:nvPr/>
          </p:nvSpPr>
          <p:spPr bwMode="auto">
            <a:xfrm>
              <a:off x="3888" y="1872"/>
              <a:ext cx="48" cy="72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8222" name="Rectangle 42"/>
            <p:cNvSpPr>
              <a:spLocks noChangeArrowheads="1"/>
            </p:cNvSpPr>
            <p:nvPr/>
          </p:nvSpPr>
          <p:spPr bwMode="auto">
            <a:xfrm>
              <a:off x="3906" y="1887"/>
              <a:ext cx="78" cy="6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graphicFrame>
        <p:nvGraphicFramePr>
          <p:cNvPr id="8217" name="Object 494"/>
          <p:cNvGraphicFramePr>
            <a:graphicFrameLocks noChangeAspect="1"/>
          </p:cNvGraphicFramePr>
          <p:nvPr/>
        </p:nvGraphicFramePr>
        <p:xfrm>
          <a:off x="7620000" y="528638"/>
          <a:ext cx="838200" cy="682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7" name="Equation" r:id="rId9" imgW="482391" imgH="393529" progId="Equation.DSMT4">
                  <p:embed/>
                </p:oleObj>
              </mc:Choice>
              <mc:Fallback>
                <p:oleObj name="Equation" r:id="rId9" imgW="482391" imgH="393529" progId="Equation.DSMT4">
                  <p:embed/>
                  <p:pic>
                    <p:nvPicPr>
                      <p:cNvPr id="8217" name="Object 4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0" y="528638"/>
                        <a:ext cx="838200" cy="682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18" name="TextBox 47"/>
          <p:cNvSpPr txBox="1">
            <a:spLocks noChangeArrowheads="1"/>
          </p:cNvSpPr>
          <p:nvPr/>
        </p:nvSpPr>
        <p:spPr bwMode="auto">
          <a:xfrm>
            <a:off x="7315200" y="304800"/>
            <a:ext cx="1447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wave-number</a:t>
            </a:r>
          </a:p>
        </p:txBody>
      </p:sp>
      <p:sp>
        <p:nvSpPr>
          <p:cNvPr id="39" name="Right Arrow 38"/>
          <p:cNvSpPr/>
          <p:nvPr/>
        </p:nvSpPr>
        <p:spPr>
          <a:xfrm>
            <a:off x="1371600" y="3298825"/>
            <a:ext cx="609600" cy="381000"/>
          </a:xfrm>
          <a:prstGeom prst="rightArrow">
            <a:avLst/>
          </a:prstGeom>
          <a:noFill/>
          <a:ln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392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3871913" y="1676400"/>
            <a:ext cx="1600200" cy="38100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0243" name="Line 3"/>
          <p:cNvSpPr>
            <a:spLocks noChangeShapeType="1"/>
          </p:cNvSpPr>
          <p:nvPr/>
        </p:nvSpPr>
        <p:spPr bwMode="auto">
          <a:xfrm>
            <a:off x="1600200" y="1871663"/>
            <a:ext cx="0" cy="3429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4" name="Line 4"/>
          <p:cNvSpPr>
            <a:spLocks noChangeShapeType="1"/>
          </p:cNvSpPr>
          <p:nvPr/>
        </p:nvSpPr>
        <p:spPr bwMode="auto">
          <a:xfrm>
            <a:off x="2133600" y="1871663"/>
            <a:ext cx="0" cy="3429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5" name="Line 5"/>
          <p:cNvSpPr>
            <a:spLocks noChangeShapeType="1"/>
          </p:cNvSpPr>
          <p:nvPr/>
        </p:nvSpPr>
        <p:spPr bwMode="auto">
          <a:xfrm>
            <a:off x="2667000" y="1871663"/>
            <a:ext cx="0" cy="3429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6" name="Line 6"/>
          <p:cNvSpPr>
            <a:spLocks noChangeShapeType="1"/>
          </p:cNvSpPr>
          <p:nvPr/>
        </p:nvSpPr>
        <p:spPr bwMode="auto">
          <a:xfrm>
            <a:off x="3200400" y="1871663"/>
            <a:ext cx="0" cy="3429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7" name="Line 7"/>
          <p:cNvSpPr>
            <a:spLocks noChangeShapeType="1"/>
          </p:cNvSpPr>
          <p:nvPr/>
        </p:nvSpPr>
        <p:spPr bwMode="auto">
          <a:xfrm>
            <a:off x="3733800" y="1871663"/>
            <a:ext cx="0" cy="3429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8" name="Line 8"/>
          <p:cNvSpPr>
            <a:spLocks noChangeShapeType="1"/>
          </p:cNvSpPr>
          <p:nvPr/>
        </p:nvSpPr>
        <p:spPr bwMode="auto">
          <a:xfrm>
            <a:off x="4114800" y="1876425"/>
            <a:ext cx="0" cy="3429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9" name="Line 9"/>
          <p:cNvSpPr>
            <a:spLocks noChangeShapeType="1"/>
          </p:cNvSpPr>
          <p:nvPr/>
        </p:nvSpPr>
        <p:spPr bwMode="auto">
          <a:xfrm>
            <a:off x="4495800" y="1881188"/>
            <a:ext cx="0" cy="3429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0" name="Line 10"/>
          <p:cNvSpPr>
            <a:spLocks noChangeShapeType="1"/>
          </p:cNvSpPr>
          <p:nvPr/>
        </p:nvSpPr>
        <p:spPr bwMode="auto">
          <a:xfrm>
            <a:off x="4876800" y="1885950"/>
            <a:ext cx="0" cy="3429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1" name="Line 11"/>
          <p:cNvSpPr>
            <a:spLocks noChangeShapeType="1"/>
          </p:cNvSpPr>
          <p:nvPr/>
        </p:nvSpPr>
        <p:spPr bwMode="auto">
          <a:xfrm>
            <a:off x="5257800" y="1890713"/>
            <a:ext cx="0" cy="3429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2" name="AutoShape 12"/>
          <p:cNvSpPr>
            <a:spLocks/>
          </p:cNvSpPr>
          <p:nvPr/>
        </p:nvSpPr>
        <p:spPr bwMode="auto">
          <a:xfrm rot="5400000">
            <a:off x="2338387" y="1247776"/>
            <a:ext cx="142875" cy="552450"/>
          </a:xfrm>
          <a:prstGeom prst="leftBrace">
            <a:avLst>
              <a:gd name="adj1" fmla="val 32222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0253" name="AutoShape 13"/>
          <p:cNvSpPr>
            <a:spLocks/>
          </p:cNvSpPr>
          <p:nvPr/>
        </p:nvSpPr>
        <p:spPr bwMode="auto">
          <a:xfrm rot="5400000">
            <a:off x="4605337" y="1319213"/>
            <a:ext cx="142875" cy="400050"/>
          </a:xfrm>
          <a:prstGeom prst="leftBrace">
            <a:avLst>
              <a:gd name="adj1" fmla="val 23333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graphicFrame>
        <p:nvGraphicFramePr>
          <p:cNvPr id="10254" name="Object 14"/>
          <p:cNvGraphicFramePr>
            <a:graphicFrameLocks noChangeAspect="1"/>
          </p:cNvGraphicFramePr>
          <p:nvPr/>
        </p:nvGraphicFramePr>
        <p:xfrm>
          <a:off x="2257425" y="966788"/>
          <a:ext cx="361950" cy="461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5" name="Equation" r:id="rId4" imgW="139579" imgH="177646" progId="Equation.DSMT4">
                  <p:embed/>
                </p:oleObj>
              </mc:Choice>
              <mc:Fallback>
                <p:oleObj name="Equation" r:id="rId4" imgW="139579" imgH="177646" progId="Equation.DSMT4">
                  <p:embed/>
                  <p:pic>
                    <p:nvPicPr>
                      <p:cNvPr id="10254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7425" y="966788"/>
                        <a:ext cx="361950" cy="461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5" name="Object 15"/>
          <p:cNvGraphicFramePr>
            <a:graphicFrameLocks noChangeAspect="1"/>
          </p:cNvGraphicFramePr>
          <p:nvPr/>
        </p:nvGraphicFramePr>
        <p:xfrm>
          <a:off x="4286250" y="938213"/>
          <a:ext cx="790575" cy="461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6" name="Equation" r:id="rId6" imgW="304404" imgH="177569" progId="Equation.DSMT4">
                  <p:embed/>
                </p:oleObj>
              </mc:Choice>
              <mc:Fallback>
                <p:oleObj name="Equation" r:id="rId6" imgW="304404" imgH="177569" progId="Equation.DSMT4">
                  <p:embed/>
                  <p:pic>
                    <p:nvPicPr>
                      <p:cNvPr id="10255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6250" y="938213"/>
                        <a:ext cx="790575" cy="461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56" name="AutoShape 16"/>
          <p:cNvSpPr>
            <a:spLocks/>
          </p:cNvSpPr>
          <p:nvPr/>
        </p:nvSpPr>
        <p:spPr bwMode="auto">
          <a:xfrm rot="5400000">
            <a:off x="6526212" y="1257301"/>
            <a:ext cx="142875" cy="552450"/>
          </a:xfrm>
          <a:prstGeom prst="leftBrace">
            <a:avLst>
              <a:gd name="adj1" fmla="val 32222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graphicFrame>
        <p:nvGraphicFramePr>
          <p:cNvPr id="10257" name="Object 17"/>
          <p:cNvGraphicFramePr>
            <a:graphicFrameLocks noChangeAspect="1"/>
          </p:cNvGraphicFramePr>
          <p:nvPr/>
        </p:nvGraphicFramePr>
        <p:xfrm>
          <a:off x="6445250" y="976313"/>
          <a:ext cx="361950" cy="461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7" name="Equation" r:id="rId8" imgW="139579" imgH="177646" progId="Equation.DSMT4">
                  <p:embed/>
                </p:oleObj>
              </mc:Choice>
              <mc:Fallback>
                <p:oleObj name="Equation" r:id="rId8" imgW="139579" imgH="177646" progId="Equation.DSMT4">
                  <p:embed/>
                  <p:pic>
                    <p:nvPicPr>
                      <p:cNvPr id="10257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45250" y="976313"/>
                        <a:ext cx="361950" cy="461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58" name="Rectangle 19"/>
          <p:cNvSpPr>
            <a:spLocks noChangeArrowheads="1"/>
          </p:cNvSpPr>
          <p:nvPr/>
        </p:nvSpPr>
        <p:spPr bwMode="auto">
          <a:xfrm>
            <a:off x="5472113" y="2971800"/>
            <a:ext cx="152400" cy="11430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0259" name="Rectangle 20"/>
          <p:cNvSpPr>
            <a:spLocks noChangeArrowheads="1"/>
          </p:cNvSpPr>
          <p:nvPr/>
        </p:nvSpPr>
        <p:spPr bwMode="auto">
          <a:xfrm>
            <a:off x="5410200" y="3000375"/>
            <a:ext cx="152400" cy="10953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grpSp>
        <p:nvGrpSpPr>
          <p:cNvPr id="10260" name="Group 21"/>
          <p:cNvGrpSpPr>
            <a:grpSpLocks/>
          </p:cNvGrpSpPr>
          <p:nvPr/>
        </p:nvGrpSpPr>
        <p:grpSpPr bwMode="auto">
          <a:xfrm flipH="1">
            <a:off x="5740400" y="1871663"/>
            <a:ext cx="152400" cy="3429000"/>
            <a:chOff x="3888" y="1179"/>
            <a:chExt cx="96" cy="2160"/>
          </a:xfrm>
        </p:grpSpPr>
        <p:sp>
          <p:nvSpPr>
            <p:cNvPr id="10285" name="Line 22"/>
            <p:cNvSpPr>
              <a:spLocks noChangeShapeType="1"/>
            </p:cNvSpPr>
            <p:nvPr/>
          </p:nvSpPr>
          <p:spPr bwMode="auto">
            <a:xfrm>
              <a:off x="3936" y="1179"/>
              <a:ext cx="0" cy="216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86" name="Rectangle 23"/>
            <p:cNvSpPr>
              <a:spLocks noChangeArrowheads="1"/>
            </p:cNvSpPr>
            <p:nvPr/>
          </p:nvSpPr>
          <p:spPr bwMode="auto">
            <a:xfrm>
              <a:off x="3888" y="1872"/>
              <a:ext cx="48" cy="72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10287" name="Rectangle 24"/>
            <p:cNvSpPr>
              <a:spLocks noChangeArrowheads="1"/>
            </p:cNvSpPr>
            <p:nvPr/>
          </p:nvSpPr>
          <p:spPr bwMode="auto">
            <a:xfrm>
              <a:off x="3906" y="1887"/>
              <a:ext cx="78" cy="6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grpSp>
        <p:nvGrpSpPr>
          <p:cNvPr id="10261" name="Group 25"/>
          <p:cNvGrpSpPr>
            <a:grpSpLocks/>
          </p:cNvGrpSpPr>
          <p:nvPr/>
        </p:nvGrpSpPr>
        <p:grpSpPr bwMode="auto">
          <a:xfrm flipH="1">
            <a:off x="6273800" y="1866900"/>
            <a:ext cx="152400" cy="3429000"/>
            <a:chOff x="3888" y="1179"/>
            <a:chExt cx="96" cy="2160"/>
          </a:xfrm>
        </p:grpSpPr>
        <p:sp>
          <p:nvSpPr>
            <p:cNvPr id="10282" name="Line 26"/>
            <p:cNvSpPr>
              <a:spLocks noChangeShapeType="1"/>
            </p:cNvSpPr>
            <p:nvPr/>
          </p:nvSpPr>
          <p:spPr bwMode="auto">
            <a:xfrm>
              <a:off x="3936" y="1179"/>
              <a:ext cx="0" cy="216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83" name="Rectangle 27"/>
            <p:cNvSpPr>
              <a:spLocks noChangeArrowheads="1"/>
            </p:cNvSpPr>
            <p:nvPr/>
          </p:nvSpPr>
          <p:spPr bwMode="auto">
            <a:xfrm>
              <a:off x="3888" y="1872"/>
              <a:ext cx="48" cy="72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10284" name="Rectangle 28"/>
            <p:cNvSpPr>
              <a:spLocks noChangeArrowheads="1"/>
            </p:cNvSpPr>
            <p:nvPr/>
          </p:nvSpPr>
          <p:spPr bwMode="auto">
            <a:xfrm>
              <a:off x="3906" y="1887"/>
              <a:ext cx="78" cy="6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grpSp>
        <p:nvGrpSpPr>
          <p:cNvPr id="10262" name="Group 29"/>
          <p:cNvGrpSpPr>
            <a:grpSpLocks/>
          </p:cNvGrpSpPr>
          <p:nvPr/>
        </p:nvGrpSpPr>
        <p:grpSpPr bwMode="auto">
          <a:xfrm flipH="1">
            <a:off x="6781800" y="1862138"/>
            <a:ext cx="152400" cy="3429000"/>
            <a:chOff x="3888" y="1179"/>
            <a:chExt cx="96" cy="2160"/>
          </a:xfrm>
        </p:grpSpPr>
        <p:sp>
          <p:nvSpPr>
            <p:cNvPr id="10279" name="Line 30"/>
            <p:cNvSpPr>
              <a:spLocks noChangeShapeType="1"/>
            </p:cNvSpPr>
            <p:nvPr/>
          </p:nvSpPr>
          <p:spPr bwMode="auto">
            <a:xfrm>
              <a:off x="3936" y="1179"/>
              <a:ext cx="0" cy="216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80" name="Rectangle 31"/>
            <p:cNvSpPr>
              <a:spLocks noChangeArrowheads="1"/>
            </p:cNvSpPr>
            <p:nvPr/>
          </p:nvSpPr>
          <p:spPr bwMode="auto">
            <a:xfrm>
              <a:off x="3888" y="1872"/>
              <a:ext cx="48" cy="72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10281" name="Rectangle 32"/>
            <p:cNvSpPr>
              <a:spLocks noChangeArrowheads="1"/>
            </p:cNvSpPr>
            <p:nvPr/>
          </p:nvSpPr>
          <p:spPr bwMode="auto">
            <a:xfrm>
              <a:off x="3906" y="1887"/>
              <a:ext cx="78" cy="6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grpSp>
        <p:nvGrpSpPr>
          <p:cNvPr id="10263" name="Group 33"/>
          <p:cNvGrpSpPr>
            <a:grpSpLocks/>
          </p:cNvGrpSpPr>
          <p:nvPr/>
        </p:nvGrpSpPr>
        <p:grpSpPr bwMode="auto">
          <a:xfrm flipH="1">
            <a:off x="7302500" y="1857375"/>
            <a:ext cx="152400" cy="3429000"/>
            <a:chOff x="3888" y="1179"/>
            <a:chExt cx="96" cy="2160"/>
          </a:xfrm>
        </p:grpSpPr>
        <p:sp>
          <p:nvSpPr>
            <p:cNvPr id="10276" name="Line 34"/>
            <p:cNvSpPr>
              <a:spLocks noChangeShapeType="1"/>
            </p:cNvSpPr>
            <p:nvPr/>
          </p:nvSpPr>
          <p:spPr bwMode="auto">
            <a:xfrm>
              <a:off x="3936" y="1179"/>
              <a:ext cx="0" cy="216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77" name="Rectangle 35"/>
            <p:cNvSpPr>
              <a:spLocks noChangeArrowheads="1"/>
            </p:cNvSpPr>
            <p:nvPr/>
          </p:nvSpPr>
          <p:spPr bwMode="auto">
            <a:xfrm>
              <a:off x="3888" y="1872"/>
              <a:ext cx="48" cy="72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10278" name="Rectangle 36"/>
            <p:cNvSpPr>
              <a:spLocks noChangeArrowheads="1"/>
            </p:cNvSpPr>
            <p:nvPr/>
          </p:nvSpPr>
          <p:spPr bwMode="auto">
            <a:xfrm>
              <a:off x="3906" y="1887"/>
              <a:ext cx="78" cy="6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graphicFrame>
        <p:nvGraphicFramePr>
          <p:cNvPr id="10264" name="Object 3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4574863"/>
              </p:ext>
            </p:extLst>
          </p:nvPr>
        </p:nvGraphicFramePr>
        <p:xfrm>
          <a:off x="7635875" y="3200400"/>
          <a:ext cx="822325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8" name="Equation" r:id="rId9" imgW="291960" imgH="203040" progId="Equation.DSMT4">
                  <p:embed/>
                </p:oleObj>
              </mc:Choice>
              <mc:Fallback>
                <p:oleObj name="Equation" r:id="rId9" imgW="291960" imgH="203040" progId="Equation.DSMT4">
                  <p:embed/>
                  <p:pic>
                    <p:nvPicPr>
                      <p:cNvPr id="10264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35875" y="3200400"/>
                        <a:ext cx="822325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65" name="Object 40"/>
          <p:cNvGraphicFramePr>
            <a:graphicFrameLocks noChangeAspect="1"/>
          </p:cNvGraphicFramePr>
          <p:nvPr/>
        </p:nvGraphicFramePr>
        <p:xfrm>
          <a:off x="7931150" y="4359275"/>
          <a:ext cx="249238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9" name="Equation" r:id="rId11" imgW="88707" imgH="164742" progId="Equation.DSMT4">
                  <p:embed/>
                </p:oleObj>
              </mc:Choice>
              <mc:Fallback>
                <p:oleObj name="Equation" r:id="rId11" imgW="88707" imgH="164742" progId="Equation.DSMT4">
                  <p:embed/>
                  <p:pic>
                    <p:nvPicPr>
                      <p:cNvPr id="10265" name="Object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31150" y="4359275"/>
                        <a:ext cx="249238" cy="463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66" name="Object 41"/>
          <p:cNvGraphicFramePr>
            <a:graphicFrameLocks noChangeAspect="1"/>
          </p:cNvGraphicFramePr>
          <p:nvPr/>
        </p:nvGraphicFramePr>
        <p:xfrm>
          <a:off x="7924800" y="2127250"/>
          <a:ext cx="249238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0" name="Equation" r:id="rId13" imgW="88707" imgH="164742" progId="Equation.DSMT4">
                  <p:embed/>
                </p:oleObj>
              </mc:Choice>
              <mc:Fallback>
                <p:oleObj name="Equation" r:id="rId13" imgW="88707" imgH="164742" progId="Equation.DSMT4">
                  <p:embed/>
                  <p:pic>
                    <p:nvPicPr>
                      <p:cNvPr id="10266" name="Object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24800" y="2127250"/>
                        <a:ext cx="249238" cy="463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67" name="Object 44"/>
          <p:cNvGraphicFramePr>
            <a:graphicFrameLocks noChangeAspect="1"/>
          </p:cNvGraphicFramePr>
          <p:nvPr/>
        </p:nvGraphicFramePr>
        <p:xfrm>
          <a:off x="5232400" y="3352800"/>
          <a:ext cx="414338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1" name="Equation" r:id="rId15" imgW="202936" imgH="177569" progId="Equation.DSMT4">
                  <p:embed/>
                </p:oleObj>
              </mc:Choice>
              <mc:Fallback>
                <p:oleObj name="Equation" r:id="rId15" imgW="202936" imgH="177569" progId="Equation.DSMT4">
                  <p:embed/>
                  <p:pic>
                    <p:nvPicPr>
                      <p:cNvPr id="10267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32400" y="3352800"/>
                        <a:ext cx="414338" cy="361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68" name="Object 37"/>
          <p:cNvGraphicFramePr>
            <a:graphicFrameLocks noChangeAspect="1"/>
          </p:cNvGraphicFramePr>
          <p:nvPr/>
        </p:nvGraphicFramePr>
        <p:xfrm>
          <a:off x="1981200" y="5638800"/>
          <a:ext cx="12065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2" name="Equation" r:id="rId17" imgW="482391" imgH="203112" progId="Equation.DSMT4">
                  <p:embed/>
                </p:oleObj>
              </mc:Choice>
              <mc:Fallback>
                <p:oleObj name="Equation" r:id="rId17" imgW="482391" imgH="203112" progId="Equation.DSMT4">
                  <p:embed/>
                  <p:pic>
                    <p:nvPicPr>
                      <p:cNvPr id="10268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5638800"/>
                        <a:ext cx="1206500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69" name="Object 38"/>
          <p:cNvGraphicFramePr>
            <a:graphicFrameLocks noChangeAspect="1"/>
          </p:cNvGraphicFramePr>
          <p:nvPr/>
        </p:nvGraphicFramePr>
        <p:xfrm>
          <a:off x="3876675" y="5638800"/>
          <a:ext cx="13335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3" name="Equation" r:id="rId19" imgW="533169" imgH="203112" progId="Equation.DSMT4">
                  <p:embed/>
                </p:oleObj>
              </mc:Choice>
              <mc:Fallback>
                <p:oleObj name="Equation" r:id="rId19" imgW="533169" imgH="203112" progId="Equation.DSMT4">
                  <p:embed/>
                  <p:pic>
                    <p:nvPicPr>
                      <p:cNvPr id="10269" name="Object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76675" y="5638800"/>
                        <a:ext cx="1333500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0" name="Object 42"/>
          <p:cNvGraphicFramePr>
            <a:graphicFrameLocks noChangeAspect="1"/>
          </p:cNvGraphicFramePr>
          <p:nvPr/>
        </p:nvGraphicFramePr>
        <p:xfrm>
          <a:off x="6778625" y="5918200"/>
          <a:ext cx="2127250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4" name="Equation" r:id="rId21" imgW="1041120" imgH="228600" progId="Equation.DSMT4">
                  <p:embed/>
                </p:oleObj>
              </mc:Choice>
              <mc:Fallback>
                <p:oleObj name="Equation" r:id="rId21" imgW="1041120" imgH="228600" progId="Equation.DSMT4">
                  <p:embed/>
                  <p:pic>
                    <p:nvPicPr>
                      <p:cNvPr id="10270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78625" y="5918200"/>
                        <a:ext cx="2127250" cy="46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71" name="Freeform 43"/>
          <p:cNvSpPr>
            <a:spLocks/>
          </p:cNvSpPr>
          <p:nvPr/>
        </p:nvSpPr>
        <p:spPr bwMode="auto">
          <a:xfrm>
            <a:off x="8305800" y="3581400"/>
            <a:ext cx="469900" cy="2209800"/>
          </a:xfrm>
          <a:custGeom>
            <a:avLst/>
            <a:gdLst>
              <a:gd name="T0" fmla="*/ 0 w 296"/>
              <a:gd name="T1" fmla="*/ 2147483646 h 1392"/>
              <a:gd name="T2" fmla="*/ 2147483646 w 296"/>
              <a:gd name="T3" fmla="*/ 2147483646 h 1392"/>
              <a:gd name="T4" fmla="*/ 2147483646 w 296"/>
              <a:gd name="T5" fmla="*/ 0 h 1392"/>
              <a:gd name="T6" fmla="*/ 0 60000 65536"/>
              <a:gd name="T7" fmla="*/ 0 60000 65536"/>
              <a:gd name="T8" fmla="*/ 0 60000 65536"/>
              <a:gd name="T9" fmla="*/ 0 w 296"/>
              <a:gd name="T10" fmla="*/ 0 h 1392"/>
              <a:gd name="T11" fmla="*/ 296 w 296"/>
              <a:gd name="T12" fmla="*/ 1392 h 13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96" h="1392">
                <a:moveTo>
                  <a:pt x="0" y="1392"/>
                </a:moveTo>
                <a:cubicBezTo>
                  <a:pt x="140" y="1196"/>
                  <a:pt x="280" y="1000"/>
                  <a:pt x="288" y="768"/>
                </a:cubicBezTo>
                <a:cubicBezTo>
                  <a:pt x="296" y="536"/>
                  <a:pt x="172" y="268"/>
                  <a:pt x="48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72" name="Text Box 45"/>
          <p:cNvSpPr txBox="1">
            <a:spLocks noChangeArrowheads="1"/>
          </p:cNvSpPr>
          <p:nvPr/>
        </p:nvSpPr>
        <p:spPr bwMode="auto">
          <a:xfrm>
            <a:off x="6705600" y="6324600"/>
            <a:ext cx="2209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phase shift</a:t>
            </a:r>
          </a:p>
        </p:txBody>
      </p:sp>
      <p:graphicFrame>
        <p:nvGraphicFramePr>
          <p:cNvPr id="10273" name="Object 494"/>
          <p:cNvGraphicFramePr>
            <a:graphicFrameLocks noChangeAspect="1"/>
          </p:cNvGraphicFramePr>
          <p:nvPr/>
        </p:nvGraphicFramePr>
        <p:xfrm>
          <a:off x="7620000" y="528638"/>
          <a:ext cx="838200" cy="682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5" name="Equation" r:id="rId23" imgW="482391" imgH="393529" progId="Equation.DSMT4">
                  <p:embed/>
                </p:oleObj>
              </mc:Choice>
              <mc:Fallback>
                <p:oleObj name="Equation" r:id="rId23" imgW="482391" imgH="393529" progId="Equation.DSMT4">
                  <p:embed/>
                  <p:pic>
                    <p:nvPicPr>
                      <p:cNvPr id="10273" name="Object 4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0" y="528638"/>
                        <a:ext cx="838200" cy="682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74" name="TextBox 47"/>
          <p:cNvSpPr txBox="1">
            <a:spLocks noChangeArrowheads="1"/>
          </p:cNvSpPr>
          <p:nvPr/>
        </p:nvSpPr>
        <p:spPr bwMode="auto">
          <a:xfrm>
            <a:off x="7315200" y="304800"/>
            <a:ext cx="1447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wave-number</a:t>
            </a:r>
          </a:p>
        </p:txBody>
      </p:sp>
      <p:sp>
        <p:nvSpPr>
          <p:cNvPr id="47" name="Right Arrow 46"/>
          <p:cNvSpPr/>
          <p:nvPr/>
        </p:nvSpPr>
        <p:spPr>
          <a:xfrm>
            <a:off x="1371600" y="3298825"/>
            <a:ext cx="609600" cy="381000"/>
          </a:xfrm>
          <a:prstGeom prst="rightArrow">
            <a:avLst/>
          </a:prstGeom>
          <a:noFill/>
          <a:ln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854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838200" y="842963"/>
            <a:ext cx="823913" cy="25908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2291" name="Line 10"/>
          <p:cNvSpPr>
            <a:spLocks noChangeShapeType="1"/>
          </p:cNvSpPr>
          <p:nvPr/>
        </p:nvSpPr>
        <p:spPr bwMode="auto">
          <a:xfrm>
            <a:off x="1066800" y="985838"/>
            <a:ext cx="0" cy="2332037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2" name="Line 11"/>
          <p:cNvSpPr>
            <a:spLocks noChangeShapeType="1"/>
          </p:cNvSpPr>
          <p:nvPr/>
        </p:nvSpPr>
        <p:spPr bwMode="auto">
          <a:xfrm>
            <a:off x="1447800" y="989013"/>
            <a:ext cx="0" cy="2332037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3" name="Rectangle 18"/>
          <p:cNvSpPr>
            <a:spLocks noChangeArrowheads="1"/>
          </p:cNvSpPr>
          <p:nvPr/>
        </p:nvSpPr>
        <p:spPr bwMode="auto">
          <a:xfrm>
            <a:off x="1662113" y="1724025"/>
            <a:ext cx="152400" cy="77628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2294" name="Rectangle 19"/>
          <p:cNvSpPr>
            <a:spLocks noChangeArrowheads="1"/>
          </p:cNvSpPr>
          <p:nvPr/>
        </p:nvSpPr>
        <p:spPr bwMode="auto">
          <a:xfrm>
            <a:off x="1600200" y="1749425"/>
            <a:ext cx="152400" cy="7318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grpSp>
        <p:nvGrpSpPr>
          <p:cNvPr id="12295" name="Group 20"/>
          <p:cNvGrpSpPr>
            <a:grpSpLocks/>
          </p:cNvGrpSpPr>
          <p:nvPr/>
        </p:nvGrpSpPr>
        <p:grpSpPr bwMode="auto">
          <a:xfrm flipH="1">
            <a:off x="1930400" y="976313"/>
            <a:ext cx="152400" cy="2330450"/>
            <a:chOff x="3888" y="1179"/>
            <a:chExt cx="96" cy="2160"/>
          </a:xfrm>
        </p:grpSpPr>
        <p:sp>
          <p:nvSpPr>
            <p:cNvPr id="12342" name="Line 21"/>
            <p:cNvSpPr>
              <a:spLocks noChangeShapeType="1"/>
            </p:cNvSpPr>
            <p:nvPr/>
          </p:nvSpPr>
          <p:spPr bwMode="auto">
            <a:xfrm>
              <a:off x="3936" y="1179"/>
              <a:ext cx="0" cy="216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43" name="Rectangle 22"/>
            <p:cNvSpPr>
              <a:spLocks noChangeArrowheads="1"/>
            </p:cNvSpPr>
            <p:nvPr/>
          </p:nvSpPr>
          <p:spPr bwMode="auto">
            <a:xfrm>
              <a:off x="3888" y="1872"/>
              <a:ext cx="48" cy="72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12344" name="Rectangle 23"/>
            <p:cNvSpPr>
              <a:spLocks noChangeArrowheads="1"/>
            </p:cNvSpPr>
            <p:nvPr/>
          </p:nvSpPr>
          <p:spPr bwMode="auto">
            <a:xfrm>
              <a:off x="3906" y="1887"/>
              <a:ext cx="78" cy="6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grpSp>
        <p:nvGrpSpPr>
          <p:cNvPr id="12296" name="Group 24"/>
          <p:cNvGrpSpPr>
            <a:grpSpLocks/>
          </p:cNvGrpSpPr>
          <p:nvPr/>
        </p:nvGrpSpPr>
        <p:grpSpPr bwMode="auto">
          <a:xfrm flipH="1">
            <a:off x="2463800" y="973138"/>
            <a:ext cx="152400" cy="2330450"/>
            <a:chOff x="3888" y="1179"/>
            <a:chExt cx="96" cy="2160"/>
          </a:xfrm>
        </p:grpSpPr>
        <p:sp>
          <p:nvSpPr>
            <p:cNvPr id="12339" name="Line 25"/>
            <p:cNvSpPr>
              <a:spLocks noChangeShapeType="1"/>
            </p:cNvSpPr>
            <p:nvPr/>
          </p:nvSpPr>
          <p:spPr bwMode="auto">
            <a:xfrm>
              <a:off x="3936" y="1179"/>
              <a:ext cx="0" cy="216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40" name="Rectangle 26"/>
            <p:cNvSpPr>
              <a:spLocks noChangeArrowheads="1"/>
            </p:cNvSpPr>
            <p:nvPr/>
          </p:nvSpPr>
          <p:spPr bwMode="auto">
            <a:xfrm>
              <a:off x="3888" y="1872"/>
              <a:ext cx="48" cy="72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12341" name="Rectangle 27"/>
            <p:cNvSpPr>
              <a:spLocks noChangeArrowheads="1"/>
            </p:cNvSpPr>
            <p:nvPr/>
          </p:nvSpPr>
          <p:spPr bwMode="auto">
            <a:xfrm>
              <a:off x="3906" y="1887"/>
              <a:ext cx="78" cy="6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grpSp>
        <p:nvGrpSpPr>
          <p:cNvPr id="12297" name="Group 28"/>
          <p:cNvGrpSpPr>
            <a:grpSpLocks/>
          </p:cNvGrpSpPr>
          <p:nvPr/>
        </p:nvGrpSpPr>
        <p:grpSpPr bwMode="auto">
          <a:xfrm flipH="1">
            <a:off x="2971800" y="969963"/>
            <a:ext cx="152400" cy="2330450"/>
            <a:chOff x="3888" y="1179"/>
            <a:chExt cx="96" cy="2160"/>
          </a:xfrm>
        </p:grpSpPr>
        <p:sp>
          <p:nvSpPr>
            <p:cNvPr id="12336" name="Line 29"/>
            <p:cNvSpPr>
              <a:spLocks noChangeShapeType="1"/>
            </p:cNvSpPr>
            <p:nvPr/>
          </p:nvSpPr>
          <p:spPr bwMode="auto">
            <a:xfrm>
              <a:off x="3936" y="1179"/>
              <a:ext cx="0" cy="216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37" name="Rectangle 30"/>
            <p:cNvSpPr>
              <a:spLocks noChangeArrowheads="1"/>
            </p:cNvSpPr>
            <p:nvPr/>
          </p:nvSpPr>
          <p:spPr bwMode="auto">
            <a:xfrm>
              <a:off x="3888" y="1872"/>
              <a:ext cx="48" cy="72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12338" name="Rectangle 31"/>
            <p:cNvSpPr>
              <a:spLocks noChangeArrowheads="1"/>
            </p:cNvSpPr>
            <p:nvPr/>
          </p:nvSpPr>
          <p:spPr bwMode="auto">
            <a:xfrm>
              <a:off x="3906" y="1887"/>
              <a:ext cx="78" cy="6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grpSp>
        <p:nvGrpSpPr>
          <p:cNvPr id="12298" name="Group 45"/>
          <p:cNvGrpSpPr>
            <a:grpSpLocks/>
          </p:cNvGrpSpPr>
          <p:nvPr/>
        </p:nvGrpSpPr>
        <p:grpSpPr bwMode="auto">
          <a:xfrm flipH="1">
            <a:off x="6350000" y="1001713"/>
            <a:ext cx="152400" cy="2330450"/>
            <a:chOff x="3888" y="1179"/>
            <a:chExt cx="96" cy="2160"/>
          </a:xfrm>
        </p:grpSpPr>
        <p:sp>
          <p:nvSpPr>
            <p:cNvPr id="12333" name="Line 46"/>
            <p:cNvSpPr>
              <a:spLocks noChangeShapeType="1"/>
            </p:cNvSpPr>
            <p:nvPr/>
          </p:nvSpPr>
          <p:spPr bwMode="auto">
            <a:xfrm>
              <a:off x="3936" y="1179"/>
              <a:ext cx="0" cy="216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34" name="Rectangle 47"/>
            <p:cNvSpPr>
              <a:spLocks noChangeArrowheads="1"/>
            </p:cNvSpPr>
            <p:nvPr/>
          </p:nvSpPr>
          <p:spPr bwMode="auto">
            <a:xfrm>
              <a:off x="3888" y="1872"/>
              <a:ext cx="48" cy="72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12335" name="Rectangle 48"/>
            <p:cNvSpPr>
              <a:spLocks noChangeArrowheads="1"/>
            </p:cNvSpPr>
            <p:nvPr/>
          </p:nvSpPr>
          <p:spPr bwMode="auto">
            <a:xfrm>
              <a:off x="3906" y="1887"/>
              <a:ext cx="78" cy="6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grpSp>
        <p:nvGrpSpPr>
          <p:cNvPr id="12299" name="Group 49"/>
          <p:cNvGrpSpPr>
            <a:grpSpLocks/>
          </p:cNvGrpSpPr>
          <p:nvPr/>
        </p:nvGrpSpPr>
        <p:grpSpPr bwMode="auto">
          <a:xfrm flipH="1">
            <a:off x="6883400" y="998538"/>
            <a:ext cx="152400" cy="2330450"/>
            <a:chOff x="3888" y="1179"/>
            <a:chExt cx="96" cy="2160"/>
          </a:xfrm>
        </p:grpSpPr>
        <p:sp>
          <p:nvSpPr>
            <p:cNvPr id="12330" name="Line 50"/>
            <p:cNvSpPr>
              <a:spLocks noChangeShapeType="1"/>
            </p:cNvSpPr>
            <p:nvPr/>
          </p:nvSpPr>
          <p:spPr bwMode="auto">
            <a:xfrm>
              <a:off x="3936" y="1179"/>
              <a:ext cx="0" cy="216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31" name="Rectangle 51"/>
            <p:cNvSpPr>
              <a:spLocks noChangeArrowheads="1"/>
            </p:cNvSpPr>
            <p:nvPr/>
          </p:nvSpPr>
          <p:spPr bwMode="auto">
            <a:xfrm>
              <a:off x="3888" y="1872"/>
              <a:ext cx="48" cy="72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12332" name="Rectangle 52"/>
            <p:cNvSpPr>
              <a:spLocks noChangeArrowheads="1"/>
            </p:cNvSpPr>
            <p:nvPr/>
          </p:nvSpPr>
          <p:spPr bwMode="auto">
            <a:xfrm>
              <a:off x="3906" y="1887"/>
              <a:ext cx="78" cy="6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grpSp>
        <p:nvGrpSpPr>
          <p:cNvPr id="12300" name="Group 53"/>
          <p:cNvGrpSpPr>
            <a:grpSpLocks/>
          </p:cNvGrpSpPr>
          <p:nvPr/>
        </p:nvGrpSpPr>
        <p:grpSpPr bwMode="auto">
          <a:xfrm flipH="1">
            <a:off x="7391400" y="995363"/>
            <a:ext cx="152400" cy="2330450"/>
            <a:chOff x="3888" y="1179"/>
            <a:chExt cx="96" cy="2160"/>
          </a:xfrm>
        </p:grpSpPr>
        <p:sp>
          <p:nvSpPr>
            <p:cNvPr id="12327" name="Line 54"/>
            <p:cNvSpPr>
              <a:spLocks noChangeShapeType="1"/>
            </p:cNvSpPr>
            <p:nvPr/>
          </p:nvSpPr>
          <p:spPr bwMode="auto">
            <a:xfrm>
              <a:off x="3936" y="1179"/>
              <a:ext cx="0" cy="216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28" name="Rectangle 55"/>
            <p:cNvSpPr>
              <a:spLocks noChangeArrowheads="1"/>
            </p:cNvSpPr>
            <p:nvPr/>
          </p:nvSpPr>
          <p:spPr bwMode="auto">
            <a:xfrm>
              <a:off x="3888" y="1872"/>
              <a:ext cx="48" cy="72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12329" name="Rectangle 56"/>
            <p:cNvSpPr>
              <a:spLocks noChangeArrowheads="1"/>
            </p:cNvSpPr>
            <p:nvPr/>
          </p:nvSpPr>
          <p:spPr bwMode="auto">
            <a:xfrm>
              <a:off x="3906" y="1887"/>
              <a:ext cx="78" cy="6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12301" name="AutoShape 57"/>
          <p:cNvSpPr>
            <a:spLocks noChangeArrowheads="1"/>
          </p:cNvSpPr>
          <p:nvPr/>
        </p:nvSpPr>
        <p:spPr bwMode="auto">
          <a:xfrm>
            <a:off x="3657600" y="614363"/>
            <a:ext cx="2209800" cy="2971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i="1"/>
              <a:t>Imaging system</a:t>
            </a:r>
          </a:p>
        </p:txBody>
      </p:sp>
      <p:sp>
        <p:nvSpPr>
          <p:cNvPr id="12302" name="Rectangle 59"/>
          <p:cNvSpPr>
            <a:spLocks noChangeArrowheads="1"/>
          </p:cNvSpPr>
          <p:nvPr/>
        </p:nvSpPr>
        <p:spPr bwMode="auto">
          <a:xfrm>
            <a:off x="8077200" y="779463"/>
            <a:ext cx="381000" cy="2730500"/>
          </a:xfrm>
          <a:prstGeom prst="rect">
            <a:avLst/>
          </a:prstGeom>
          <a:solidFill>
            <a:schemeClr val="bg2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2303" name="Rectangle 60" descr="Dark horizontal"/>
          <p:cNvSpPr>
            <a:spLocks noChangeArrowheads="1"/>
          </p:cNvSpPr>
          <p:nvPr/>
        </p:nvSpPr>
        <p:spPr bwMode="auto">
          <a:xfrm>
            <a:off x="7924800" y="931863"/>
            <a:ext cx="152400" cy="2438400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grpSp>
        <p:nvGrpSpPr>
          <p:cNvPr id="8" name="Group 53"/>
          <p:cNvGrpSpPr>
            <a:grpSpLocks/>
          </p:cNvGrpSpPr>
          <p:nvPr/>
        </p:nvGrpSpPr>
        <p:grpSpPr bwMode="auto">
          <a:xfrm>
            <a:off x="990600" y="5264150"/>
            <a:ext cx="5556250" cy="654050"/>
            <a:chOff x="990600" y="5264150"/>
            <a:chExt cx="5556250" cy="654050"/>
          </a:xfrm>
        </p:grpSpPr>
        <p:sp>
          <p:nvSpPr>
            <p:cNvPr id="12325" name="Text Box 67"/>
            <p:cNvSpPr txBox="1">
              <a:spLocks noChangeArrowheads="1"/>
            </p:cNvSpPr>
            <p:nvPr/>
          </p:nvSpPr>
          <p:spPr bwMode="auto">
            <a:xfrm>
              <a:off x="990600" y="5372100"/>
              <a:ext cx="15240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/>
                <a:t>Intensity:</a:t>
              </a:r>
            </a:p>
          </p:txBody>
        </p:sp>
        <p:graphicFrame>
          <p:nvGraphicFramePr>
            <p:cNvPr id="12326" name="Object 68"/>
            <p:cNvGraphicFramePr>
              <a:graphicFrameLocks noChangeAspect="1"/>
            </p:cNvGraphicFramePr>
            <p:nvPr/>
          </p:nvGraphicFramePr>
          <p:xfrm>
            <a:off x="3390900" y="5264150"/>
            <a:ext cx="3155950" cy="6540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31" name="Equation" r:id="rId5" imgW="1346200" imgH="279400" progId="Equation.DSMT4">
                    <p:embed/>
                  </p:oleObj>
                </mc:Choice>
                <mc:Fallback>
                  <p:oleObj name="Equation" r:id="rId5" imgW="1346200" imgH="279400" progId="Equation.DSMT4">
                    <p:embed/>
                    <p:pic>
                      <p:nvPicPr>
                        <p:cNvPr id="12326" name="Object 6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90900" y="5264150"/>
                          <a:ext cx="3155950" cy="6540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" name="Group 54"/>
          <p:cNvGrpSpPr>
            <a:grpSpLocks/>
          </p:cNvGrpSpPr>
          <p:nvPr/>
        </p:nvGrpSpPr>
        <p:grpSpPr bwMode="auto">
          <a:xfrm>
            <a:off x="6096000" y="5399088"/>
            <a:ext cx="2743200" cy="469900"/>
            <a:chOff x="6096000" y="5399088"/>
            <a:chExt cx="2743200" cy="469900"/>
          </a:xfrm>
        </p:grpSpPr>
        <p:grpSp>
          <p:nvGrpSpPr>
            <p:cNvPr id="12321" name="Group 55"/>
            <p:cNvGrpSpPr>
              <a:grpSpLocks/>
            </p:cNvGrpSpPr>
            <p:nvPr/>
          </p:nvGrpSpPr>
          <p:grpSpPr bwMode="auto">
            <a:xfrm>
              <a:off x="6096000" y="5399088"/>
              <a:ext cx="330200" cy="469900"/>
              <a:chOff x="5689600" y="5321300"/>
              <a:chExt cx="495300" cy="673100"/>
            </a:xfrm>
          </p:grpSpPr>
          <p:sp>
            <p:nvSpPr>
              <p:cNvPr id="12323" name="Line 72"/>
              <p:cNvSpPr>
                <a:spLocks noChangeShapeType="1"/>
              </p:cNvSpPr>
              <p:nvPr/>
            </p:nvSpPr>
            <p:spPr bwMode="auto">
              <a:xfrm>
                <a:off x="5708650" y="5321300"/>
                <a:ext cx="476250" cy="67310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24" name="Line 73"/>
              <p:cNvSpPr>
                <a:spLocks noChangeShapeType="1"/>
              </p:cNvSpPr>
              <p:nvPr/>
            </p:nvSpPr>
            <p:spPr bwMode="auto">
              <a:xfrm flipH="1">
                <a:off x="5689600" y="5321300"/>
                <a:ext cx="476250" cy="67310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2322" name="Text Box 78"/>
            <p:cNvSpPr txBox="1">
              <a:spLocks noChangeArrowheads="1"/>
            </p:cNvSpPr>
            <p:nvPr/>
          </p:nvSpPr>
          <p:spPr bwMode="auto">
            <a:xfrm>
              <a:off x="6858000" y="5422900"/>
              <a:ext cx="19812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sym typeface="Symbol" panose="05050102010706020507" pitchFamily="18" charset="2"/>
                </a:rPr>
                <a:t> </a:t>
              </a:r>
              <a:r>
                <a:rPr lang="en-US" altLang="en-US" sz="1800"/>
                <a:t>small</a:t>
              </a:r>
            </a:p>
          </p:txBody>
        </p:sp>
      </p:grpSp>
      <p:grpSp>
        <p:nvGrpSpPr>
          <p:cNvPr id="11" name="Group 55"/>
          <p:cNvGrpSpPr>
            <a:grpSpLocks/>
          </p:cNvGrpSpPr>
          <p:nvPr/>
        </p:nvGrpSpPr>
        <p:grpSpPr bwMode="auto">
          <a:xfrm>
            <a:off x="228600" y="6108700"/>
            <a:ext cx="8382000" cy="676275"/>
            <a:chOff x="228600" y="6108700"/>
            <a:chExt cx="8382000" cy="676275"/>
          </a:xfrm>
        </p:grpSpPr>
        <p:graphicFrame>
          <p:nvGraphicFramePr>
            <p:cNvPr id="12317" name="Object 69"/>
            <p:cNvGraphicFramePr>
              <a:graphicFrameLocks noChangeAspect="1"/>
            </p:cNvGraphicFramePr>
            <p:nvPr/>
          </p:nvGraphicFramePr>
          <p:xfrm>
            <a:off x="3414713" y="6108700"/>
            <a:ext cx="3328987" cy="6762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32" name="Equation" r:id="rId7" imgW="1371600" imgH="279360" progId="Equation.DSMT4">
                    <p:embed/>
                  </p:oleObj>
                </mc:Choice>
                <mc:Fallback>
                  <p:oleObj name="Equation" r:id="rId7" imgW="1371600" imgH="279360" progId="Equation.DSMT4">
                    <p:embed/>
                    <p:pic>
                      <p:nvPicPr>
                        <p:cNvPr id="12317" name="Object 6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14713" y="6108700"/>
                          <a:ext cx="3328987" cy="6762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318" name="Text Box 70"/>
            <p:cNvSpPr txBox="1">
              <a:spLocks noChangeArrowheads="1"/>
            </p:cNvSpPr>
            <p:nvPr/>
          </p:nvSpPr>
          <p:spPr bwMode="auto">
            <a:xfrm>
              <a:off x="228600" y="6194425"/>
              <a:ext cx="2971800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/>
                <a:t>What if ballistic field is phase-shifted relative to scattered field?</a:t>
              </a:r>
            </a:p>
          </p:txBody>
        </p:sp>
        <p:sp>
          <p:nvSpPr>
            <p:cNvPr id="12319" name="AutoShape 71"/>
            <p:cNvSpPr>
              <a:spLocks noChangeArrowheads="1"/>
            </p:cNvSpPr>
            <p:nvPr/>
          </p:nvSpPr>
          <p:spPr bwMode="auto">
            <a:xfrm>
              <a:off x="3048000" y="6413500"/>
              <a:ext cx="228600" cy="76200"/>
            </a:xfrm>
            <a:prstGeom prst="rightArrow">
              <a:avLst>
                <a:gd name="adj1" fmla="val 50000"/>
                <a:gd name="adj2" fmla="val 75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12320" name="Text Box 80"/>
            <p:cNvSpPr txBox="1">
              <a:spLocks noChangeArrowheads="1"/>
            </p:cNvSpPr>
            <p:nvPr/>
          </p:nvSpPr>
          <p:spPr bwMode="auto">
            <a:xfrm>
              <a:off x="6858000" y="6248400"/>
              <a:ext cx="17526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sym typeface="Symbol" panose="05050102010706020507" pitchFamily="18" charset="2"/>
                </a:rPr>
                <a:t> </a:t>
              </a:r>
              <a:r>
                <a:rPr lang="en-US" altLang="en-US" sz="1800"/>
                <a:t>not so small</a:t>
              </a:r>
            </a:p>
          </p:txBody>
        </p:sp>
      </p:grpSp>
      <p:sp>
        <p:nvSpPr>
          <p:cNvPr id="12307" name="TextBox 53"/>
          <p:cNvSpPr txBox="1">
            <a:spLocks noChangeArrowheads="1"/>
          </p:cNvSpPr>
          <p:nvPr/>
        </p:nvSpPr>
        <p:spPr bwMode="auto">
          <a:xfrm>
            <a:off x="7467600" y="152400"/>
            <a:ext cx="1524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CCD</a:t>
            </a:r>
          </a:p>
        </p:txBody>
      </p:sp>
      <p:sp>
        <p:nvSpPr>
          <p:cNvPr id="12308" name="TextBox 54"/>
          <p:cNvSpPr txBox="1">
            <a:spLocks noChangeArrowheads="1"/>
          </p:cNvSpPr>
          <p:nvPr/>
        </p:nvSpPr>
        <p:spPr bwMode="auto">
          <a:xfrm>
            <a:off x="609600" y="157163"/>
            <a:ext cx="1524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Object</a:t>
            </a:r>
          </a:p>
        </p:txBody>
      </p:sp>
      <p:grpSp>
        <p:nvGrpSpPr>
          <p:cNvPr id="12" name="Group 52"/>
          <p:cNvGrpSpPr>
            <a:grpSpLocks/>
          </p:cNvGrpSpPr>
          <p:nvPr/>
        </p:nvGrpSpPr>
        <p:grpSpPr bwMode="auto">
          <a:xfrm>
            <a:off x="990600" y="3810000"/>
            <a:ext cx="5761038" cy="1409700"/>
            <a:chOff x="990600" y="3810000"/>
            <a:chExt cx="5761038" cy="1409700"/>
          </a:xfrm>
        </p:grpSpPr>
        <p:graphicFrame>
          <p:nvGraphicFramePr>
            <p:cNvPr id="12310" name="Object 61"/>
            <p:cNvGraphicFramePr>
              <a:graphicFrameLocks noChangeAspect="1"/>
            </p:cNvGraphicFramePr>
            <p:nvPr/>
          </p:nvGraphicFramePr>
          <p:xfrm>
            <a:off x="3344863" y="4381500"/>
            <a:ext cx="2636837" cy="533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33" name="Equation" r:id="rId9" imgW="1130300" imgH="228600" progId="Equation.DSMT4">
                    <p:embed/>
                  </p:oleObj>
                </mc:Choice>
                <mc:Fallback>
                  <p:oleObj name="Equation" r:id="rId9" imgW="1130300" imgH="228600" progId="Equation.DSMT4">
                    <p:embed/>
                    <p:pic>
                      <p:nvPicPr>
                        <p:cNvPr id="12310" name="Object 6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44863" y="4381500"/>
                          <a:ext cx="2636837" cy="5334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311" name="Text Box 62"/>
            <p:cNvSpPr txBox="1">
              <a:spLocks noChangeArrowheads="1"/>
            </p:cNvSpPr>
            <p:nvPr/>
          </p:nvSpPr>
          <p:spPr bwMode="auto">
            <a:xfrm>
              <a:off x="4465638" y="4881563"/>
              <a:ext cx="990600" cy="338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/>
                <a:t>ballistic</a:t>
              </a:r>
            </a:p>
          </p:txBody>
        </p:sp>
        <p:sp>
          <p:nvSpPr>
            <p:cNvPr id="12312" name="Text Box 63"/>
            <p:cNvSpPr txBox="1">
              <a:spLocks noChangeArrowheads="1"/>
            </p:cNvSpPr>
            <p:nvPr/>
          </p:nvSpPr>
          <p:spPr bwMode="auto">
            <a:xfrm>
              <a:off x="5532438" y="4881563"/>
              <a:ext cx="1219200" cy="338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/>
                <a:t>scattered</a:t>
              </a:r>
            </a:p>
          </p:txBody>
        </p:sp>
        <p:sp>
          <p:nvSpPr>
            <p:cNvPr id="12313" name="Line 64"/>
            <p:cNvSpPr>
              <a:spLocks noChangeShapeType="1"/>
            </p:cNvSpPr>
            <p:nvPr/>
          </p:nvSpPr>
          <p:spPr bwMode="auto">
            <a:xfrm flipV="1">
              <a:off x="4935538" y="4792663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14" name="Line 65"/>
            <p:cNvSpPr>
              <a:spLocks noChangeShapeType="1"/>
            </p:cNvSpPr>
            <p:nvPr/>
          </p:nvSpPr>
          <p:spPr bwMode="auto">
            <a:xfrm flipH="1" flipV="1">
              <a:off x="5867400" y="4792663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15" name="Text Box 66"/>
            <p:cNvSpPr txBox="1">
              <a:spLocks noChangeArrowheads="1"/>
            </p:cNvSpPr>
            <p:nvPr/>
          </p:nvSpPr>
          <p:spPr bwMode="auto">
            <a:xfrm>
              <a:off x="990600" y="4406900"/>
              <a:ext cx="13716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/>
                <a:t>Field:</a:t>
              </a:r>
            </a:p>
          </p:txBody>
        </p:sp>
        <p:sp>
          <p:nvSpPr>
            <p:cNvPr id="12316" name="TextBox 56"/>
            <p:cNvSpPr txBox="1">
              <a:spLocks noChangeArrowheads="1"/>
            </p:cNvSpPr>
            <p:nvPr/>
          </p:nvSpPr>
          <p:spPr bwMode="auto">
            <a:xfrm>
              <a:off x="3124200" y="3810000"/>
              <a:ext cx="320040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u="sng"/>
                <a:t>Born approximation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90368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64"/>
          <p:cNvSpPr>
            <a:spLocks noChangeArrowheads="1"/>
          </p:cNvSpPr>
          <p:nvPr/>
        </p:nvSpPr>
        <p:spPr bwMode="auto">
          <a:xfrm rot="5400000">
            <a:off x="5600700" y="1058863"/>
            <a:ext cx="2540000" cy="2108200"/>
          </a:xfrm>
          <a:prstGeom prst="triangle">
            <a:avLst>
              <a:gd name="adj" fmla="val 50000"/>
            </a:avLst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4339" name="AutoShape 53"/>
          <p:cNvSpPr>
            <a:spLocks noChangeArrowheads="1"/>
          </p:cNvSpPr>
          <p:nvPr/>
        </p:nvSpPr>
        <p:spPr bwMode="auto">
          <a:xfrm rot="16200000" flipH="1">
            <a:off x="1409700" y="1058863"/>
            <a:ext cx="2540000" cy="2108200"/>
          </a:xfrm>
          <a:prstGeom prst="triangle">
            <a:avLst>
              <a:gd name="adj" fmla="val 50000"/>
            </a:avLst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4340" name="Rectangle 2"/>
          <p:cNvSpPr>
            <a:spLocks noChangeArrowheads="1"/>
          </p:cNvSpPr>
          <p:nvPr/>
        </p:nvSpPr>
        <p:spPr bwMode="auto">
          <a:xfrm>
            <a:off x="838200" y="842963"/>
            <a:ext cx="823913" cy="25908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4341" name="Line 3"/>
          <p:cNvSpPr>
            <a:spLocks noChangeShapeType="1"/>
          </p:cNvSpPr>
          <p:nvPr/>
        </p:nvSpPr>
        <p:spPr bwMode="auto">
          <a:xfrm>
            <a:off x="1066800" y="985838"/>
            <a:ext cx="0" cy="2332037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2" name="Line 4"/>
          <p:cNvSpPr>
            <a:spLocks noChangeShapeType="1"/>
          </p:cNvSpPr>
          <p:nvPr/>
        </p:nvSpPr>
        <p:spPr bwMode="auto">
          <a:xfrm>
            <a:off x="1447800" y="989013"/>
            <a:ext cx="0" cy="2332037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3" name="Line 8"/>
          <p:cNvSpPr>
            <a:spLocks noChangeShapeType="1"/>
          </p:cNvSpPr>
          <p:nvPr/>
        </p:nvSpPr>
        <p:spPr bwMode="auto">
          <a:xfrm>
            <a:off x="2006600" y="976313"/>
            <a:ext cx="0" cy="233045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4" name="Line 12"/>
          <p:cNvSpPr>
            <a:spLocks noChangeShapeType="1"/>
          </p:cNvSpPr>
          <p:nvPr/>
        </p:nvSpPr>
        <p:spPr bwMode="auto">
          <a:xfrm>
            <a:off x="2540000" y="973138"/>
            <a:ext cx="0" cy="233045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5" name="Line 16"/>
          <p:cNvSpPr>
            <a:spLocks noChangeShapeType="1"/>
          </p:cNvSpPr>
          <p:nvPr/>
        </p:nvSpPr>
        <p:spPr bwMode="auto">
          <a:xfrm>
            <a:off x="3048000" y="969963"/>
            <a:ext cx="0" cy="233045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6" name="Rectangle 5"/>
          <p:cNvSpPr>
            <a:spLocks noChangeArrowheads="1"/>
          </p:cNvSpPr>
          <p:nvPr/>
        </p:nvSpPr>
        <p:spPr bwMode="auto">
          <a:xfrm>
            <a:off x="1662113" y="1987550"/>
            <a:ext cx="152400" cy="24288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4347" name="Rectangle 6"/>
          <p:cNvSpPr>
            <a:spLocks noChangeArrowheads="1"/>
          </p:cNvSpPr>
          <p:nvPr/>
        </p:nvSpPr>
        <p:spPr bwMode="auto">
          <a:xfrm>
            <a:off x="1600200" y="2014538"/>
            <a:ext cx="152400" cy="1905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4348" name="AutoShape 32"/>
          <p:cNvSpPr>
            <a:spLocks noChangeArrowheads="1"/>
          </p:cNvSpPr>
          <p:nvPr/>
        </p:nvSpPr>
        <p:spPr bwMode="auto">
          <a:xfrm>
            <a:off x="3683000" y="614363"/>
            <a:ext cx="2209800" cy="2971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i="1"/>
              <a:t>Imaging system</a:t>
            </a:r>
          </a:p>
        </p:txBody>
      </p:sp>
      <p:sp>
        <p:nvSpPr>
          <p:cNvPr id="14349" name="Rectangle 33"/>
          <p:cNvSpPr>
            <a:spLocks noChangeArrowheads="1"/>
          </p:cNvSpPr>
          <p:nvPr/>
        </p:nvSpPr>
        <p:spPr bwMode="auto">
          <a:xfrm>
            <a:off x="8051800" y="741363"/>
            <a:ext cx="381000" cy="2730500"/>
          </a:xfrm>
          <a:prstGeom prst="rect">
            <a:avLst/>
          </a:prstGeom>
          <a:solidFill>
            <a:schemeClr val="bg2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4350" name="Rectangle 34" descr="Dark horizontal"/>
          <p:cNvSpPr>
            <a:spLocks noChangeArrowheads="1"/>
          </p:cNvSpPr>
          <p:nvPr/>
        </p:nvSpPr>
        <p:spPr bwMode="auto">
          <a:xfrm>
            <a:off x="7899400" y="893763"/>
            <a:ext cx="152400" cy="2438400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4351" name="Line 54"/>
          <p:cNvSpPr>
            <a:spLocks noChangeShapeType="1"/>
          </p:cNvSpPr>
          <p:nvPr/>
        </p:nvSpPr>
        <p:spPr bwMode="auto">
          <a:xfrm>
            <a:off x="1930400" y="1909763"/>
            <a:ext cx="0" cy="381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52" name="Line 57"/>
          <p:cNvSpPr>
            <a:spLocks noChangeShapeType="1"/>
          </p:cNvSpPr>
          <p:nvPr/>
        </p:nvSpPr>
        <p:spPr bwMode="auto">
          <a:xfrm>
            <a:off x="3543300" y="969963"/>
            <a:ext cx="0" cy="233045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53" name="AutoShape 61"/>
          <p:cNvSpPr>
            <a:spLocks/>
          </p:cNvSpPr>
          <p:nvPr/>
        </p:nvSpPr>
        <p:spPr bwMode="auto">
          <a:xfrm>
            <a:off x="2400300" y="1693863"/>
            <a:ext cx="76200" cy="838200"/>
          </a:xfrm>
          <a:prstGeom prst="rightBracket">
            <a:avLst>
              <a:gd name="adj" fmla="val 523060"/>
            </a:avLst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4354" name="AutoShape 62"/>
          <p:cNvSpPr>
            <a:spLocks/>
          </p:cNvSpPr>
          <p:nvPr/>
        </p:nvSpPr>
        <p:spPr bwMode="auto">
          <a:xfrm>
            <a:off x="2819400" y="1363663"/>
            <a:ext cx="165100" cy="1473200"/>
          </a:xfrm>
          <a:prstGeom prst="rightBracket">
            <a:avLst>
              <a:gd name="adj" fmla="val 424301"/>
            </a:avLst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4355" name="AutoShape 63"/>
          <p:cNvSpPr>
            <a:spLocks/>
          </p:cNvSpPr>
          <p:nvPr/>
        </p:nvSpPr>
        <p:spPr bwMode="auto">
          <a:xfrm>
            <a:off x="3238500" y="1147763"/>
            <a:ext cx="228600" cy="1981200"/>
          </a:xfrm>
          <a:prstGeom prst="rightBracket">
            <a:avLst>
              <a:gd name="adj" fmla="val 412108"/>
            </a:avLst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4356" name="Line 65"/>
          <p:cNvSpPr>
            <a:spLocks noChangeShapeType="1"/>
          </p:cNvSpPr>
          <p:nvPr/>
        </p:nvSpPr>
        <p:spPr bwMode="auto">
          <a:xfrm flipH="1">
            <a:off x="7594600" y="976313"/>
            <a:ext cx="0" cy="233045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57" name="Line 66"/>
          <p:cNvSpPr>
            <a:spLocks noChangeShapeType="1"/>
          </p:cNvSpPr>
          <p:nvPr/>
        </p:nvSpPr>
        <p:spPr bwMode="auto">
          <a:xfrm flipH="1">
            <a:off x="7010400" y="973138"/>
            <a:ext cx="0" cy="233045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58" name="Line 67"/>
          <p:cNvSpPr>
            <a:spLocks noChangeShapeType="1"/>
          </p:cNvSpPr>
          <p:nvPr/>
        </p:nvSpPr>
        <p:spPr bwMode="auto">
          <a:xfrm flipH="1">
            <a:off x="6502400" y="969963"/>
            <a:ext cx="0" cy="233045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59" name="Line 69"/>
          <p:cNvSpPr>
            <a:spLocks noChangeShapeType="1"/>
          </p:cNvSpPr>
          <p:nvPr/>
        </p:nvSpPr>
        <p:spPr bwMode="auto">
          <a:xfrm flipH="1">
            <a:off x="7670800" y="1909763"/>
            <a:ext cx="0" cy="381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60" name="Line 70"/>
          <p:cNvSpPr>
            <a:spLocks noChangeShapeType="1"/>
          </p:cNvSpPr>
          <p:nvPr/>
        </p:nvSpPr>
        <p:spPr bwMode="auto">
          <a:xfrm flipH="1">
            <a:off x="6007100" y="969963"/>
            <a:ext cx="0" cy="233045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61" name="AutoShape 71"/>
          <p:cNvSpPr>
            <a:spLocks/>
          </p:cNvSpPr>
          <p:nvPr/>
        </p:nvSpPr>
        <p:spPr bwMode="auto">
          <a:xfrm flipH="1">
            <a:off x="7073900" y="1693863"/>
            <a:ext cx="76200" cy="838200"/>
          </a:xfrm>
          <a:prstGeom prst="rightBracket">
            <a:avLst>
              <a:gd name="adj" fmla="val 523060"/>
            </a:avLst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4362" name="AutoShape 72"/>
          <p:cNvSpPr>
            <a:spLocks/>
          </p:cNvSpPr>
          <p:nvPr/>
        </p:nvSpPr>
        <p:spPr bwMode="auto">
          <a:xfrm flipH="1">
            <a:off x="6565900" y="1363663"/>
            <a:ext cx="165100" cy="1473200"/>
          </a:xfrm>
          <a:prstGeom prst="rightBracket">
            <a:avLst>
              <a:gd name="adj" fmla="val 424301"/>
            </a:avLst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4363" name="AutoShape 73"/>
          <p:cNvSpPr>
            <a:spLocks/>
          </p:cNvSpPr>
          <p:nvPr/>
        </p:nvSpPr>
        <p:spPr bwMode="auto">
          <a:xfrm flipH="1">
            <a:off x="6083300" y="1147763"/>
            <a:ext cx="228600" cy="1981200"/>
          </a:xfrm>
          <a:prstGeom prst="rightBracket">
            <a:avLst>
              <a:gd name="adj" fmla="val 412108"/>
            </a:avLst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4364" name="Freeform 75"/>
          <p:cNvSpPr>
            <a:spLocks/>
          </p:cNvSpPr>
          <p:nvPr/>
        </p:nvSpPr>
        <p:spPr bwMode="auto">
          <a:xfrm>
            <a:off x="2667000" y="2976563"/>
            <a:ext cx="304800" cy="381000"/>
          </a:xfrm>
          <a:custGeom>
            <a:avLst/>
            <a:gdLst>
              <a:gd name="T0" fmla="*/ 0 w 192"/>
              <a:gd name="T1" fmla="*/ 2147483646 h 240"/>
              <a:gd name="T2" fmla="*/ 2147483646 w 192"/>
              <a:gd name="T3" fmla="*/ 2147483646 h 240"/>
              <a:gd name="T4" fmla="*/ 2147483646 w 192"/>
              <a:gd name="T5" fmla="*/ 0 h 240"/>
              <a:gd name="T6" fmla="*/ 0 60000 65536"/>
              <a:gd name="T7" fmla="*/ 0 60000 65536"/>
              <a:gd name="T8" fmla="*/ 0 60000 65536"/>
              <a:gd name="T9" fmla="*/ 0 w 192"/>
              <a:gd name="T10" fmla="*/ 0 h 240"/>
              <a:gd name="T11" fmla="*/ 192 w 192"/>
              <a:gd name="T12" fmla="*/ 240 h 2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92" h="240">
                <a:moveTo>
                  <a:pt x="0" y="240"/>
                </a:moveTo>
                <a:cubicBezTo>
                  <a:pt x="56" y="188"/>
                  <a:pt x="112" y="136"/>
                  <a:pt x="144" y="96"/>
                </a:cubicBezTo>
                <a:cubicBezTo>
                  <a:pt x="176" y="56"/>
                  <a:pt x="184" y="28"/>
                  <a:pt x="192" y="0"/>
                </a:cubicBezTo>
              </a:path>
            </a:pathLst>
          </a:custGeom>
          <a:noFill/>
          <a:ln w="28575" cmpd="sng">
            <a:solidFill>
              <a:srgbClr val="FF33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65" name="Freeform 76"/>
          <p:cNvSpPr>
            <a:spLocks/>
          </p:cNvSpPr>
          <p:nvPr/>
        </p:nvSpPr>
        <p:spPr bwMode="auto">
          <a:xfrm flipV="1">
            <a:off x="2667000" y="868363"/>
            <a:ext cx="304800" cy="381000"/>
          </a:xfrm>
          <a:custGeom>
            <a:avLst/>
            <a:gdLst>
              <a:gd name="T0" fmla="*/ 0 w 192"/>
              <a:gd name="T1" fmla="*/ 2147483646 h 240"/>
              <a:gd name="T2" fmla="*/ 2147483646 w 192"/>
              <a:gd name="T3" fmla="*/ 2147483646 h 240"/>
              <a:gd name="T4" fmla="*/ 2147483646 w 192"/>
              <a:gd name="T5" fmla="*/ 0 h 240"/>
              <a:gd name="T6" fmla="*/ 0 60000 65536"/>
              <a:gd name="T7" fmla="*/ 0 60000 65536"/>
              <a:gd name="T8" fmla="*/ 0 60000 65536"/>
              <a:gd name="T9" fmla="*/ 0 w 192"/>
              <a:gd name="T10" fmla="*/ 0 h 240"/>
              <a:gd name="T11" fmla="*/ 192 w 192"/>
              <a:gd name="T12" fmla="*/ 240 h 2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92" h="240">
                <a:moveTo>
                  <a:pt x="0" y="240"/>
                </a:moveTo>
                <a:cubicBezTo>
                  <a:pt x="56" y="188"/>
                  <a:pt x="112" y="136"/>
                  <a:pt x="144" y="96"/>
                </a:cubicBezTo>
                <a:cubicBezTo>
                  <a:pt x="176" y="56"/>
                  <a:pt x="184" y="28"/>
                  <a:pt x="192" y="0"/>
                </a:cubicBezTo>
              </a:path>
            </a:pathLst>
          </a:custGeom>
          <a:noFill/>
          <a:ln w="28575" cmpd="sng">
            <a:solidFill>
              <a:srgbClr val="FF33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14367" name="Object 78"/>
          <p:cNvGraphicFramePr>
            <a:graphicFrameLocks noChangeAspect="1"/>
          </p:cNvGraphicFramePr>
          <p:nvPr/>
        </p:nvGraphicFramePr>
        <p:xfrm>
          <a:off x="1682750" y="1071563"/>
          <a:ext cx="527050" cy="43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7" name="Equation" r:id="rId5" imgW="215619" imgH="177569" progId="Equation.DSMT4">
                  <p:embed/>
                </p:oleObj>
              </mc:Choice>
              <mc:Fallback>
                <p:oleObj name="Equation" r:id="rId5" imgW="215619" imgH="177569" progId="Equation.DSMT4">
                  <p:embed/>
                  <p:pic>
                    <p:nvPicPr>
                      <p:cNvPr id="14367" name="Object 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2750" y="1071563"/>
                        <a:ext cx="527050" cy="434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68" name="Line 79"/>
          <p:cNvSpPr>
            <a:spLocks noChangeShapeType="1"/>
          </p:cNvSpPr>
          <p:nvPr/>
        </p:nvSpPr>
        <p:spPr bwMode="auto">
          <a:xfrm flipV="1">
            <a:off x="1752600" y="2290763"/>
            <a:ext cx="0" cy="30480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69" name="Line 80"/>
          <p:cNvSpPr>
            <a:spLocks noChangeShapeType="1"/>
          </p:cNvSpPr>
          <p:nvPr/>
        </p:nvSpPr>
        <p:spPr bwMode="auto">
          <a:xfrm>
            <a:off x="1752600" y="1604963"/>
            <a:ext cx="0" cy="30480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71" name="Text Box 82"/>
          <p:cNvSpPr txBox="1">
            <a:spLocks noChangeArrowheads="1"/>
          </p:cNvSpPr>
          <p:nvPr/>
        </p:nvSpPr>
        <p:spPr bwMode="auto">
          <a:xfrm>
            <a:off x="2597150" y="4967288"/>
            <a:ext cx="2286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/>
              <a:t>Rule of thumb:</a:t>
            </a:r>
          </a:p>
        </p:txBody>
      </p:sp>
      <p:sp>
        <p:nvSpPr>
          <p:cNvPr id="14372" name="Text Box 83"/>
          <p:cNvSpPr txBox="1">
            <a:spLocks noChangeArrowheads="1"/>
          </p:cNvSpPr>
          <p:nvPr/>
        </p:nvSpPr>
        <p:spPr bwMode="auto">
          <a:xfrm>
            <a:off x="2514600" y="5943600"/>
            <a:ext cx="4495800" cy="346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/>
              <a:t>(i.e. need high NA to see small structures)</a:t>
            </a:r>
          </a:p>
        </p:txBody>
      </p:sp>
      <p:sp>
        <p:nvSpPr>
          <p:cNvPr id="14373" name="TextBox 36"/>
          <p:cNvSpPr txBox="1">
            <a:spLocks noChangeArrowheads="1"/>
          </p:cNvSpPr>
          <p:nvPr/>
        </p:nvSpPr>
        <p:spPr bwMode="auto">
          <a:xfrm>
            <a:off x="7467600" y="152400"/>
            <a:ext cx="1524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CCD</a:t>
            </a:r>
          </a:p>
        </p:txBody>
      </p:sp>
      <p:sp>
        <p:nvSpPr>
          <p:cNvPr id="14374" name="TextBox 37"/>
          <p:cNvSpPr txBox="1">
            <a:spLocks noChangeArrowheads="1"/>
          </p:cNvSpPr>
          <p:nvPr/>
        </p:nvSpPr>
        <p:spPr bwMode="auto">
          <a:xfrm>
            <a:off x="609600" y="157163"/>
            <a:ext cx="1524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Object</a:t>
            </a:r>
          </a:p>
        </p:txBody>
      </p:sp>
      <p:sp>
        <p:nvSpPr>
          <p:cNvPr id="2" name="Rectangle 1"/>
          <p:cNvSpPr/>
          <p:nvPr/>
        </p:nvSpPr>
        <p:spPr>
          <a:xfrm>
            <a:off x="4781216" y="4876800"/>
            <a:ext cx="23688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200" dirty="0" err="1">
                <a:latin typeface="Symbol" panose="05050102010706020507" pitchFamily="18" charset="2"/>
              </a:rPr>
              <a:t>D</a:t>
            </a:r>
            <a:r>
              <a:rPr lang="en-US" altLang="en-US" sz="3200" i="1" dirty="0" err="1">
                <a:latin typeface="Times New Roman" panose="02020603050405020304" pitchFamily="18" charset="0"/>
              </a:rPr>
              <a:t>x</a:t>
            </a:r>
            <a:r>
              <a:rPr lang="en-US" altLang="en-US" sz="1200" i="1" dirty="0">
                <a:latin typeface="Times New Roman" panose="02020603050405020304" pitchFamily="18" charset="0"/>
              </a:rPr>
              <a:t> </a:t>
            </a:r>
            <a:r>
              <a:rPr lang="en-US" altLang="en-US" sz="3200" dirty="0" err="1" smtClean="0">
                <a:latin typeface="Symbol" panose="05050102010706020507" pitchFamily="18" charset="2"/>
              </a:rPr>
              <a:t>D</a:t>
            </a:r>
            <a:r>
              <a:rPr lang="en-US" altLang="en-US" sz="3200" i="1" dirty="0" err="1" smtClean="0">
                <a:latin typeface="Symbol" panose="05050102010706020507" pitchFamily="18" charset="2"/>
              </a:rPr>
              <a:t>q</a:t>
            </a:r>
            <a:r>
              <a:rPr lang="en-US" altLang="en-US" sz="3200" i="1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en-US" sz="3200" i="1" baseline="-25000" dirty="0" smtClean="0">
                <a:latin typeface="Times New Roman" panose="02020603050405020304" pitchFamily="18" charset="0"/>
              </a:rPr>
              <a:t> </a:t>
            </a:r>
            <a:r>
              <a:rPr lang="en-US" altLang="en-US" sz="3200" i="1" dirty="0">
                <a:latin typeface="Times New Roman" panose="02020603050405020304" pitchFamily="18" charset="0"/>
              </a:rPr>
              <a:t>~ </a:t>
            </a:r>
            <a:r>
              <a:rPr lang="en-US" altLang="en-US" sz="3200" i="1" dirty="0">
                <a:latin typeface="Symbol" panose="05050102010706020507" pitchFamily="18" charset="2"/>
              </a:rPr>
              <a:t>l</a:t>
            </a:r>
            <a:r>
              <a:rPr lang="en-US" alt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/n</a:t>
            </a:r>
            <a:endParaRPr lang="en-US" altLang="en-US" sz="3200" baseline="-25000" dirty="0">
              <a:latin typeface="Symbol" panose="05050102010706020507" pitchFamily="18" charset="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438400" y="3505200"/>
            <a:ext cx="6976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800" dirty="0" err="1" smtClean="0">
                <a:latin typeface="Symbol" panose="05050102010706020507" pitchFamily="18" charset="2"/>
              </a:rPr>
              <a:t>D</a:t>
            </a:r>
            <a:r>
              <a:rPr lang="en-US" altLang="en-US" sz="2800" i="1" dirty="0" err="1" smtClean="0">
                <a:latin typeface="Symbol" panose="05050102010706020507" pitchFamily="18" charset="2"/>
              </a:rPr>
              <a:t>q</a:t>
            </a:r>
            <a:r>
              <a:rPr lang="en-US" altLang="en-US" sz="28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96610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Group 243"/>
          <p:cNvGrpSpPr>
            <a:grpSpLocks/>
          </p:cNvGrpSpPr>
          <p:nvPr/>
        </p:nvGrpSpPr>
        <p:grpSpPr bwMode="auto">
          <a:xfrm>
            <a:off x="1219200" y="3962400"/>
            <a:ext cx="533400" cy="1752600"/>
            <a:chOff x="1200" y="2688"/>
            <a:chExt cx="336" cy="1104"/>
          </a:xfrm>
        </p:grpSpPr>
        <p:sp>
          <p:nvSpPr>
            <p:cNvPr id="16564" name="Rectangle 241"/>
            <p:cNvSpPr>
              <a:spLocks noChangeArrowheads="1"/>
            </p:cNvSpPr>
            <p:nvPr/>
          </p:nvSpPr>
          <p:spPr bwMode="auto">
            <a:xfrm>
              <a:off x="1200" y="2688"/>
              <a:ext cx="288" cy="1104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16565" name="Rectangle 242"/>
            <p:cNvSpPr>
              <a:spLocks noChangeArrowheads="1"/>
            </p:cNvSpPr>
            <p:nvPr/>
          </p:nvSpPr>
          <p:spPr bwMode="auto">
            <a:xfrm>
              <a:off x="1296" y="2712"/>
              <a:ext cx="240" cy="10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grpSp>
        <p:nvGrpSpPr>
          <p:cNvPr id="16387" name="Group 221"/>
          <p:cNvGrpSpPr>
            <a:grpSpLocks/>
          </p:cNvGrpSpPr>
          <p:nvPr/>
        </p:nvGrpSpPr>
        <p:grpSpPr bwMode="auto">
          <a:xfrm>
            <a:off x="1536700" y="3987800"/>
            <a:ext cx="317500" cy="1701800"/>
            <a:chOff x="2352" y="840"/>
            <a:chExt cx="200" cy="2680"/>
          </a:xfrm>
        </p:grpSpPr>
        <p:grpSp>
          <p:nvGrpSpPr>
            <p:cNvPr id="16546" name="Group 202"/>
            <p:cNvGrpSpPr>
              <a:grpSpLocks/>
            </p:cNvGrpSpPr>
            <p:nvPr/>
          </p:nvGrpSpPr>
          <p:grpSpPr bwMode="auto">
            <a:xfrm rot="5428942" flipV="1">
              <a:off x="1776" y="2752"/>
              <a:ext cx="1344" cy="192"/>
              <a:chOff x="2784" y="2112"/>
              <a:chExt cx="1912" cy="432"/>
            </a:xfrm>
          </p:grpSpPr>
          <p:sp>
            <p:nvSpPr>
              <p:cNvPr id="16556" name="Freeform 203"/>
              <p:cNvSpPr>
                <a:spLocks/>
              </p:cNvSpPr>
              <p:nvPr/>
            </p:nvSpPr>
            <p:spPr bwMode="auto">
              <a:xfrm>
                <a:off x="2784" y="2112"/>
                <a:ext cx="241" cy="217"/>
              </a:xfrm>
              <a:custGeom>
                <a:avLst/>
                <a:gdLst>
                  <a:gd name="T0" fmla="*/ 0 w 1056"/>
                  <a:gd name="T1" fmla="*/ 0 h 1008"/>
                  <a:gd name="T2" fmla="*/ 0 w 1056"/>
                  <a:gd name="T3" fmla="*/ 0 h 1008"/>
                  <a:gd name="T4" fmla="*/ 0 w 1056"/>
                  <a:gd name="T5" fmla="*/ 0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557" name="Freeform 204"/>
              <p:cNvSpPr>
                <a:spLocks/>
              </p:cNvSpPr>
              <p:nvPr/>
            </p:nvSpPr>
            <p:spPr bwMode="auto">
              <a:xfrm flipV="1">
                <a:off x="3024" y="2327"/>
                <a:ext cx="241" cy="217"/>
              </a:xfrm>
              <a:custGeom>
                <a:avLst/>
                <a:gdLst>
                  <a:gd name="T0" fmla="*/ 0 w 1056"/>
                  <a:gd name="T1" fmla="*/ 0 h 1008"/>
                  <a:gd name="T2" fmla="*/ 0 w 1056"/>
                  <a:gd name="T3" fmla="*/ 0 h 1008"/>
                  <a:gd name="T4" fmla="*/ 0 w 1056"/>
                  <a:gd name="T5" fmla="*/ 0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558" name="Freeform 205"/>
              <p:cNvSpPr>
                <a:spLocks/>
              </p:cNvSpPr>
              <p:nvPr/>
            </p:nvSpPr>
            <p:spPr bwMode="auto">
              <a:xfrm>
                <a:off x="3263" y="2112"/>
                <a:ext cx="241" cy="217"/>
              </a:xfrm>
              <a:custGeom>
                <a:avLst/>
                <a:gdLst>
                  <a:gd name="T0" fmla="*/ 0 w 1056"/>
                  <a:gd name="T1" fmla="*/ 0 h 1008"/>
                  <a:gd name="T2" fmla="*/ 0 w 1056"/>
                  <a:gd name="T3" fmla="*/ 0 h 1008"/>
                  <a:gd name="T4" fmla="*/ 0 w 1056"/>
                  <a:gd name="T5" fmla="*/ 0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559" name="Freeform 206"/>
              <p:cNvSpPr>
                <a:spLocks/>
              </p:cNvSpPr>
              <p:nvPr/>
            </p:nvSpPr>
            <p:spPr bwMode="auto">
              <a:xfrm flipV="1">
                <a:off x="3503" y="2327"/>
                <a:ext cx="241" cy="217"/>
              </a:xfrm>
              <a:custGeom>
                <a:avLst/>
                <a:gdLst>
                  <a:gd name="T0" fmla="*/ 0 w 1056"/>
                  <a:gd name="T1" fmla="*/ 0 h 1008"/>
                  <a:gd name="T2" fmla="*/ 0 w 1056"/>
                  <a:gd name="T3" fmla="*/ 0 h 1008"/>
                  <a:gd name="T4" fmla="*/ 0 w 1056"/>
                  <a:gd name="T5" fmla="*/ 0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560" name="Freeform 207"/>
              <p:cNvSpPr>
                <a:spLocks/>
              </p:cNvSpPr>
              <p:nvPr/>
            </p:nvSpPr>
            <p:spPr bwMode="auto">
              <a:xfrm>
                <a:off x="3736" y="2112"/>
                <a:ext cx="241" cy="217"/>
              </a:xfrm>
              <a:custGeom>
                <a:avLst/>
                <a:gdLst>
                  <a:gd name="T0" fmla="*/ 0 w 1056"/>
                  <a:gd name="T1" fmla="*/ 0 h 1008"/>
                  <a:gd name="T2" fmla="*/ 0 w 1056"/>
                  <a:gd name="T3" fmla="*/ 0 h 1008"/>
                  <a:gd name="T4" fmla="*/ 0 w 1056"/>
                  <a:gd name="T5" fmla="*/ 0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561" name="Freeform 208"/>
              <p:cNvSpPr>
                <a:spLocks/>
              </p:cNvSpPr>
              <p:nvPr/>
            </p:nvSpPr>
            <p:spPr bwMode="auto">
              <a:xfrm flipV="1">
                <a:off x="3976" y="2327"/>
                <a:ext cx="241" cy="217"/>
              </a:xfrm>
              <a:custGeom>
                <a:avLst/>
                <a:gdLst>
                  <a:gd name="T0" fmla="*/ 0 w 1056"/>
                  <a:gd name="T1" fmla="*/ 0 h 1008"/>
                  <a:gd name="T2" fmla="*/ 0 w 1056"/>
                  <a:gd name="T3" fmla="*/ 0 h 1008"/>
                  <a:gd name="T4" fmla="*/ 0 w 1056"/>
                  <a:gd name="T5" fmla="*/ 0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562" name="Freeform 209"/>
              <p:cNvSpPr>
                <a:spLocks/>
              </p:cNvSpPr>
              <p:nvPr/>
            </p:nvSpPr>
            <p:spPr bwMode="auto">
              <a:xfrm>
                <a:off x="4215" y="2112"/>
                <a:ext cx="241" cy="217"/>
              </a:xfrm>
              <a:custGeom>
                <a:avLst/>
                <a:gdLst>
                  <a:gd name="T0" fmla="*/ 0 w 1056"/>
                  <a:gd name="T1" fmla="*/ 0 h 1008"/>
                  <a:gd name="T2" fmla="*/ 0 w 1056"/>
                  <a:gd name="T3" fmla="*/ 0 h 1008"/>
                  <a:gd name="T4" fmla="*/ 0 w 1056"/>
                  <a:gd name="T5" fmla="*/ 0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563" name="Freeform 210"/>
              <p:cNvSpPr>
                <a:spLocks/>
              </p:cNvSpPr>
              <p:nvPr/>
            </p:nvSpPr>
            <p:spPr bwMode="auto">
              <a:xfrm flipV="1">
                <a:off x="4455" y="2327"/>
                <a:ext cx="241" cy="217"/>
              </a:xfrm>
              <a:custGeom>
                <a:avLst/>
                <a:gdLst>
                  <a:gd name="T0" fmla="*/ 0 w 1056"/>
                  <a:gd name="T1" fmla="*/ 0 h 1008"/>
                  <a:gd name="T2" fmla="*/ 0 w 1056"/>
                  <a:gd name="T3" fmla="*/ 0 h 1008"/>
                  <a:gd name="T4" fmla="*/ 0 w 1056"/>
                  <a:gd name="T5" fmla="*/ 0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6547" name="Group 212"/>
            <p:cNvGrpSpPr>
              <a:grpSpLocks/>
            </p:cNvGrpSpPr>
            <p:nvPr/>
          </p:nvGrpSpPr>
          <p:grpSpPr bwMode="auto">
            <a:xfrm rot="5428942" flipV="1">
              <a:off x="1784" y="1416"/>
              <a:ext cx="1344" cy="192"/>
              <a:chOff x="2784" y="2112"/>
              <a:chExt cx="1912" cy="432"/>
            </a:xfrm>
          </p:grpSpPr>
          <p:sp>
            <p:nvSpPr>
              <p:cNvPr id="16548" name="Freeform 213"/>
              <p:cNvSpPr>
                <a:spLocks/>
              </p:cNvSpPr>
              <p:nvPr/>
            </p:nvSpPr>
            <p:spPr bwMode="auto">
              <a:xfrm>
                <a:off x="2784" y="2112"/>
                <a:ext cx="241" cy="217"/>
              </a:xfrm>
              <a:custGeom>
                <a:avLst/>
                <a:gdLst>
                  <a:gd name="T0" fmla="*/ 0 w 1056"/>
                  <a:gd name="T1" fmla="*/ 0 h 1008"/>
                  <a:gd name="T2" fmla="*/ 0 w 1056"/>
                  <a:gd name="T3" fmla="*/ 0 h 1008"/>
                  <a:gd name="T4" fmla="*/ 0 w 1056"/>
                  <a:gd name="T5" fmla="*/ 0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549" name="Freeform 214"/>
              <p:cNvSpPr>
                <a:spLocks/>
              </p:cNvSpPr>
              <p:nvPr/>
            </p:nvSpPr>
            <p:spPr bwMode="auto">
              <a:xfrm flipV="1">
                <a:off x="3024" y="2327"/>
                <a:ext cx="241" cy="217"/>
              </a:xfrm>
              <a:custGeom>
                <a:avLst/>
                <a:gdLst>
                  <a:gd name="T0" fmla="*/ 0 w 1056"/>
                  <a:gd name="T1" fmla="*/ 0 h 1008"/>
                  <a:gd name="T2" fmla="*/ 0 w 1056"/>
                  <a:gd name="T3" fmla="*/ 0 h 1008"/>
                  <a:gd name="T4" fmla="*/ 0 w 1056"/>
                  <a:gd name="T5" fmla="*/ 0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550" name="Freeform 215"/>
              <p:cNvSpPr>
                <a:spLocks/>
              </p:cNvSpPr>
              <p:nvPr/>
            </p:nvSpPr>
            <p:spPr bwMode="auto">
              <a:xfrm>
                <a:off x="3263" y="2112"/>
                <a:ext cx="241" cy="217"/>
              </a:xfrm>
              <a:custGeom>
                <a:avLst/>
                <a:gdLst>
                  <a:gd name="T0" fmla="*/ 0 w 1056"/>
                  <a:gd name="T1" fmla="*/ 0 h 1008"/>
                  <a:gd name="T2" fmla="*/ 0 w 1056"/>
                  <a:gd name="T3" fmla="*/ 0 h 1008"/>
                  <a:gd name="T4" fmla="*/ 0 w 1056"/>
                  <a:gd name="T5" fmla="*/ 0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551" name="Freeform 216"/>
              <p:cNvSpPr>
                <a:spLocks/>
              </p:cNvSpPr>
              <p:nvPr/>
            </p:nvSpPr>
            <p:spPr bwMode="auto">
              <a:xfrm flipV="1">
                <a:off x="3503" y="2327"/>
                <a:ext cx="241" cy="217"/>
              </a:xfrm>
              <a:custGeom>
                <a:avLst/>
                <a:gdLst>
                  <a:gd name="T0" fmla="*/ 0 w 1056"/>
                  <a:gd name="T1" fmla="*/ 0 h 1008"/>
                  <a:gd name="T2" fmla="*/ 0 w 1056"/>
                  <a:gd name="T3" fmla="*/ 0 h 1008"/>
                  <a:gd name="T4" fmla="*/ 0 w 1056"/>
                  <a:gd name="T5" fmla="*/ 0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552" name="Freeform 217"/>
              <p:cNvSpPr>
                <a:spLocks/>
              </p:cNvSpPr>
              <p:nvPr/>
            </p:nvSpPr>
            <p:spPr bwMode="auto">
              <a:xfrm>
                <a:off x="3736" y="2112"/>
                <a:ext cx="241" cy="217"/>
              </a:xfrm>
              <a:custGeom>
                <a:avLst/>
                <a:gdLst>
                  <a:gd name="T0" fmla="*/ 0 w 1056"/>
                  <a:gd name="T1" fmla="*/ 0 h 1008"/>
                  <a:gd name="T2" fmla="*/ 0 w 1056"/>
                  <a:gd name="T3" fmla="*/ 0 h 1008"/>
                  <a:gd name="T4" fmla="*/ 0 w 1056"/>
                  <a:gd name="T5" fmla="*/ 0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553" name="Freeform 218"/>
              <p:cNvSpPr>
                <a:spLocks/>
              </p:cNvSpPr>
              <p:nvPr/>
            </p:nvSpPr>
            <p:spPr bwMode="auto">
              <a:xfrm flipV="1">
                <a:off x="3976" y="2327"/>
                <a:ext cx="241" cy="217"/>
              </a:xfrm>
              <a:custGeom>
                <a:avLst/>
                <a:gdLst>
                  <a:gd name="T0" fmla="*/ 0 w 1056"/>
                  <a:gd name="T1" fmla="*/ 0 h 1008"/>
                  <a:gd name="T2" fmla="*/ 0 w 1056"/>
                  <a:gd name="T3" fmla="*/ 0 h 1008"/>
                  <a:gd name="T4" fmla="*/ 0 w 1056"/>
                  <a:gd name="T5" fmla="*/ 0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554" name="Freeform 219"/>
              <p:cNvSpPr>
                <a:spLocks/>
              </p:cNvSpPr>
              <p:nvPr/>
            </p:nvSpPr>
            <p:spPr bwMode="auto">
              <a:xfrm>
                <a:off x="4215" y="2112"/>
                <a:ext cx="241" cy="217"/>
              </a:xfrm>
              <a:custGeom>
                <a:avLst/>
                <a:gdLst>
                  <a:gd name="T0" fmla="*/ 0 w 1056"/>
                  <a:gd name="T1" fmla="*/ 0 h 1008"/>
                  <a:gd name="T2" fmla="*/ 0 w 1056"/>
                  <a:gd name="T3" fmla="*/ 0 h 1008"/>
                  <a:gd name="T4" fmla="*/ 0 w 1056"/>
                  <a:gd name="T5" fmla="*/ 0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555" name="Freeform 220"/>
              <p:cNvSpPr>
                <a:spLocks/>
              </p:cNvSpPr>
              <p:nvPr/>
            </p:nvSpPr>
            <p:spPr bwMode="auto">
              <a:xfrm flipV="1">
                <a:off x="4455" y="2327"/>
                <a:ext cx="241" cy="217"/>
              </a:xfrm>
              <a:custGeom>
                <a:avLst/>
                <a:gdLst>
                  <a:gd name="T0" fmla="*/ 0 w 1056"/>
                  <a:gd name="T1" fmla="*/ 0 h 1008"/>
                  <a:gd name="T2" fmla="*/ 0 w 1056"/>
                  <a:gd name="T3" fmla="*/ 0 h 1008"/>
                  <a:gd name="T4" fmla="*/ 0 w 1056"/>
                  <a:gd name="T5" fmla="*/ 0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6388" name="Group 244"/>
          <p:cNvGrpSpPr>
            <a:grpSpLocks/>
          </p:cNvGrpSpPr>
          <p:nvPr/>
        </p:nvGrpSpPr>
        <p:grpSpPr bwMode="auto">
          <a:xfrm>
            <a:off x="1219200" y="609600"/>
            <a:ext cx="533400" cy="1752600"/>
            <a:chOff x="1200" y="2688"/>
            <a:chExt cx="336" cy="1104"/>
          </a:xfrm>
        </p:grpSpPr>
        <p:sp>
          <p:nvSpPr>
            <p:cNvPr id="16544" name="Rectangle 245"/>
            <p:cNvSpPr>
              <a:spLocks noChangeArrowheads="1"/>
            </p:cNvSpPr>
            <p:nvPr/>
          </p:nvSpPr>
          <p:spPr bwMode="auto">
            <a:xfrm>
              <a:off x="1200" y="2688"/>
              <a:ext cx="288" cy="1104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16545" name="Rectangle 246"/>
            <p:cNvSpPr>
              <a:spLocks noChangeArrowheads="1"/>
            </p:cNvSpPr>
            <p:nvPr/>
          </p:nvSpPr>
          <p:spPr bwMode="auto">
            <a:xfrm>
              <a:off x="1296" y="2712"/>
              <a:ext cx="240" cy="10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grpSp>
        <p:nvGrpSpPr>
          <p:cNvPr id="16389" name="Group 248"/>
          <p:cNvGrpSpPr>
            <a:grpSpLocks/>
          </p:cNvGrpSpPr>
          <p:nvPr/>
        </p:nvGrpSpPr>
        <p:grpSpPr bwMode="auto">
          <a:xfrm rot="5428942" flipV="1">
            <a:off x="840581" y="1332707"/>
            <a:ext cx="1703387" cy="304800"/>
            <a:chOff x="2784" y="2112"/>
            <a:chExt cx="1912" cy="432"/>
          </a:xfrm>
        </p:grpSpPr>
        <p:sp>
          <p:nvSpPr>
            <p:cNvPr id="16536" name="Freeform 249"/>
            <p:cNvSpPr>
              <a:spLocks/>
            </p:cNvSpPr>
            <p:nvPr/>
          </p:nvSpPr>
          <p:spPr bwMode="auto">
            <a:xfrm>
              <a:off x="2784" y="2112"/>
              <a:ext cx="241" cy="217"/>
            </a:xfrm>
            <a:custGeom>
              <a:avLst/>
              <a:gdLst>
                <a:gd name="T0" fmla="*/ 0 w 1056"/>
                <a:gd name="T1" fmla="*/ 0 h 1008"/>
                <a:gd name="T2" fmla="*/ 0 w 1056"/>
                <a:gd name="T3" fmla="*/ 0 h 1008"/>
                <a:gd name="T4" fmla="*/ 0 w 1056"/>
                <a:gd name="T5" fmla="*/ 0 h 1008"/>
                <a:gd name="T6" fmla="*/ 0 60000 65536"/>
                <a:gd name="T7" fmla="*/ 0 60000 65536"/>
                <a:gd name="T8" fmla="*/ 0 60000 65536"/>
                <a:gd name="T9" fmla="*/ 0 w 1056"/>
                <a:gd name="T10" fmla="*/ 0 h 1008"/>
                <a:gd name="T11" fmla="*/ 1056 w 1056"/>
                <a:gd name="T12" fmla="*/ 1008 h 10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56" h="1008">
                  <a:moveTo>
                    <a:pt x="0" y="1008"/>
                  </a:moveTo>
                  <a:cubicBezTo>
                    <a:pt x="176" y="504"/>
                    <a:pt x="352" y="0"/>
                    <a:pt x="528" y="0"/>
                  </a:cubicBezTo>
                  <a:cubicBezTo>
                    <a:pt x="704" y="0"/>
                    <a:pt x="968" y="840"/>
                    <a:pt x="1056" y="1008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37" name="Freeform 250"/>
            <p:cNvSpPr>
              <a:spLocks/>
            </p:cNvSpPr>
            <p:nvPr/>
          </p:nvSpPr>
          <p:spPr bwMode="auto">
            <a:xfrm flipV="1">
              <a:off x="3024" y="2327"/>
              <a:ext cx="241" cy="217"/>
            </a:xfrm>
            <a:custGeom>
              <a:avLst/>
              <a:gdLst>
                <a:gd name="T0" fmla="*/ 0 w 1056"/>
                <a:gd name="T1" fmla="*/ 0 h 1008"/>
                <a:gd name="T2" fmla="*/ 0 w 1056"/>
                <a:gd name="T3" fmla="*/ 0 h 1008"/>
                <a:gd name="T4" fmla="*/ 0 w 1056"/>
                <a:gd name="T5" fmla="*/ 0 h 1008"/>
                <a:gd name="T6" fmla="*/ 0 60000 65536"/>
                <a:gd name="T7" fmla="*/ 0 60000 65536"/>
                <a:gd name="T8" fmla="*/ 0 60000 65536"/>
                <a:gd name="T9" fmla="*/ 0 w 1056"/>
                <a:gd name="T10" fmla="*/ 0 h 1008"/>
                <a:gd name="T11" fmla="*/ 1056 w 1056"/>
                <a:gd name="T12" fmla="*/ 1008 h 10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56" h="1008">
                  <a:moveTo>
                    <a:pt x="0" y="1008"/>
                  </a:moveTo>
                  <a:cubicBezTo>
                    <a:pt x="176" y="504"/>
                    <a:pt x="352" y="0"/>
                    <a:pt x="528" y="0"/>
                  </a:cubicBezTo>
                  <a:cubicBezTo>
                    <a:pt x="704" y="0"/>
                    <a:pt x="968" y="840"/>
                    <a:pt x="1056" y="1008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38" name="Freeform 251"/>
            <p:cNvSpPr>
              <a:spLocks/>
            </p:cNvSpPr>
            <p:nvPr/>
          </p:nvSpPr>
          <p:spPr bwMode="auto">
            <a:xfrm>
              <a:off x="3263" y="2112"/>
              <a:ext cx="241" cy="217"/>
            </a:xfrm>
            <a:custGeom>
              <a:avLst/>
              <a:gdLst>
                <a:gd name="T0" fmla="*/ 0 w 1056"/>
                <a:gd name="T1" fmla="*/ 0 h 1008"/>
                <a:gd name="T2" fmla="*/ 0 w 1056"/>
                <a:gd name="T3" fmla="*/ 0 h 1008"/>
                <a:gd name="T4" fmla="*/ 0 w 1056"/>
                <a:gd name="T5" fmla="*/ 0 h 1008"/>
                <a:gd name="T6" fmla="*/ 0 60000 65536"/>
                <a:gd name="T7" fmla="*/ 0 60000 65536"/>
                <a:gd name="T8" fmla="*/ 0 60000 65536"/>
                <a:gd name="T9" fmla="*/ 0 w 1056"/>
                <a:gd name="T10" fmla="*/ 0 h 1008"/>
                <a:gd name="T11" fmla="*/ 1056 w 1056"/>
                <a:gd name="T12" fmla="*/ 1008 h 10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56" h="1008">
                  <a:moveTo>
                    <a:pt x="0" y="1008"/>
                  </a:moveTo>
                  <a:cubicBezTo>
                    <a:pt x="176" y="504"/>
                    <a:pt x="352" y="0"/>
                    <a:pt x="528" y="0"/>
                  </a:cubicBezTo>
                  <a:cubicBezTo>
                    <a:pt x="704" y="0"/>
                    <a:pt x="968" y="840"/>
                    <a:pt x="1056" y="1008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39" name="Freeform 252"/>
            <p:cNvSpPr>
              <a:spLocks/>
            </p:cNvSpPr>
            <p:nvPr/>
          </p:nvSpPr>
          <p:spPr bwMode="auto">
            <a:xfrm flipV="1">
              <a:off x="3503" y="2327"/>
              <a:ext cx="241" cy="217"/>
            </a:xfrm>
            <a:custGeom>
              <a:avLst/>
              <a:gdLst>
                <a:gd name="T0" fmla="*/ 0 w 1056"/>
                <a:gd name="T1" fmla="*/ 0 h 1008"/>
                <a:gd name="T2" fmla="*/ 0 w 1056"/>
                <a:gd name="T3" fmla="*/ 0 h 1008"/>
                <a:gd name="T4" fmla="*/ 0 w 1056"/>
                <a:gd name="T5" fmla="*/ 0 h 1008"/>
                <a:gd name="T6" fmla="*/ 0 60000 65536"/>
                <a:gd name="T7" fmla="*/ 0 60000 65536"/>
                <a:gd name="T8" fmla="*/ 0 60000 65536"/>
                <a:gd name="T9" fmla="*/ 0 w 1056"/>
                <a:gd name="T10" fmla="*/ 0 h 1008"/>
                <a:gd name="T11" fmla="*/ 1056 w 1056"/>
                <a:gd name="T12" fmla="*/ 1008 h 10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56" h="1008">
                  <a:moveTo>
                    <a:pt x="0" y="1008"/>
                  </a:moveTo>
                  <a:cubicBezTo>
                    <a:pt x="176" y="504"/>
                    <a:pt x="352" y="0"/>
                    <a:pt x="528" y="0"/>
                  </a:cubicBezTo>
                  <a:cubicBezTo>
                    <a:pt x="704" y="0"/>
                    <a:pt x="968" y="840"/>
                    <a:pt x="1056" y="1008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40" name="Freeform 253"/>
            <p:cNvSpPr>
              <a:spLocks/>
            </p:cNvSpPr>
            <p:nvPr/>
          </p:nvSpPr>
          <p:spPr bwMode="auto">
            <a:xfrm>
              <a:off x="3736" y="2112"/>
              <a:ext cx="241" cy="217"/>
            </a:xfrm>
            <a:custGeom>
              <a:avLst/>
              <a:gdLst>
                <a:gd name="T0" fmla="*/ 0 w 1056"/>
                <a:gd name="T1" fmla="*/ 0 h 1008"/>
                <a:gd name="T2" fmla="*/ 0 w 1056"/>
                <a:gd name="T3" fmla="*/ 0 h 1008"/>
                <a:gd name="T4" fmla="*/ 0 w 1056"/>
                <a:gd name="T5" fmla="*/ 0 h 1008"/>
                <a:gd name="T6" fmla="*/ 0 60000 65536"/>
                <a:gd name="T7" fmla="*/ 0 60000 65536"/>
                <a:gd name="T8" fmla="*/ 0 60000 65536"/>
                <a:gd name="T9" fmla="*/ 0 w 1056"/>
                <a:gd name="T10" fmla="*/ 0 h 1008"/>
                <a:gd name="T11" fmla="*/ 1056 w 1056"/>
                <a:gd name="T12" fmla="*/ 1008 h 10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56" h="1008">
                  <a:moveTo>
                    <a:pt x="0" y="1008"/>
                  </a:moveTo>
                  <a:cubicBezTo>
                    <a:pt x="176" y="504"/>
                    <a:pt x="352" y="0"/>
                    <a:pt x="528" y="0"/>
                  </a:cubicBezTo>
                  <a:cubicBezTo>
                    <a:pt x="704" y="0"/>
                    <a:pt x="968" y="840"/>
                    <a:pt x="1056" y="1008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41" name="Freeform 254"/>
            <p:cNvSpPr>
              <a:spLocks/>
            </p:cNvSpPr>
            <p:nvPr/>
          </p:nvSpPr>
          <p:spPr bwMode="auto">
            <a:xfrm flipV="1">
              <a:off x="3976" y="2327"/>
              <a:ext cx="241" cy="217"/>
            </a:xfrm>
            <a:custGeom>
              <a:avLst/>
              <a:gdLst>
                <a:gd name="T0" fmla="*/ 0 w 1056"/>
                <a:gd name="T1" fmla="*/ 0 h 1008"/>
                <a:gd name="T2" fmla="*/ 0 w 1056"/>
                <a:gd name="T3" fmla="*/ 0 h 1008"/>
                <a:gd name="T4" fmla="*/ 0 w 1056"/>
                <a:gd name="T5" fmla="*/ 0 h 1008"/>
                <a:gd name="T6" fmla="*/ 0 60000 65536"/>
                <a:gd name="T7" fmla="*/ 0 60000 65536"/>
                <a:gd name="T8" fmla="*/ 0 60000 65536"/>
                <a:gd name="T9" fmla="*/ 0 w 1056"/>
                <a:gd name="T10" fmla="*/ 0 h 1008"/>
                <a:gd name="T11" fmla="*/ 1056 w 1056"/>
                <a:gd name="T12" fmla="*/ 1008 h 10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56" h="1008">
                  <a:moveTo>
                    <a:pt x="0" y="1008"/>
                  </a:moveTo>
                  <a:cubicBezTo>
                    <a:pt x="176" y="504"/>
                    <a:pt x="352" y="0"/>
                    <a:pt x="528" y="0"/>
                  </a:cubicBezTo>
                  <a:cubicBezTo>
                    <a:pt x="704" y="0"/>
                    <a:pt x="968" y="840"/>
                    <a:pt x="1056" y="1008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42" name="Freeform 255"/>
            <p:cNvSpPr>
              <a:spLocks/>
            </p:cNvSpPr>
            <p:nvPr/>
          </p:nvSpPr>
          <p:spPr bwMode="auto">
            <a:xfrm>
              <a:off x="4215" y="2112"/>
              <a:ext cx="241" cy="217"/>
            </a:xfrm>
            <a:custGeom>
              <a:avLst/>
              <a:gdLst>
                <a:gd name="T0" fmla="*/ 0 w 1056"/>
                <a:gd name="T1" fmla="*/ 0 h 1008"/>
                <a:gd name="T2" fmla="*/ 0 w 1056"/>
                <a:gd name="T3" fmla="*/ 0 h 1008"/>
                <a:gd name="T4" fmla="*/ 0 w 1056"/>
                <a:gd name="T5" fmla="*/ 0 h 1008"/>
                <a:gd name="T6" fmla="*/ 0 60000 65536"/>
                <a:gd name="T7" fmla="*/ 0 60000 65536"/>
                <a:gd name="T8" fmla="*/ 0 60000 65536"/>
                <a:gd name="T9" fmla="*/ 0 w 1056"/>
                <a:gd name="T10" fmla="*/ 0 h 1008"/>
                <a:gd name="T11" fmla="*/ 1056 w 1056"/>
                <a:gd name="T12" fmla="*/ 1008 h 10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56" h="1008">
                  <a:moveTo>
                    <a:pt x="0" y="1008"/>
                  </a:moveTo>
                  <a:cubicBezTo>
                    <a:pt x="176" y="504"/>
                    <a:pt x="352" y="0"/>
                    <a:pt x="528" y="0"/>
                  </a:cubicBezTo>
                  <a:cubicBezTo>
                    <a:pt x="704" y="0"/>
                    <a:pt x="968" y="840"/>
                    <a:pt x="1056" y="1008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43" name="Freeform 256"/>
            <p:cNvSpPr>
              <a:spLocks/>
            </p:cNvSpPr>
            <p:nvPr/>
          </p:nvSpPr>
          <p:spPr bwMode="auto">
            <a:xfrm flipV="1">
              <a:off x="4455" y="2327"/>
              <a:ext cx="241" cy="217"/>
            </a:xfrm>
            <a:custGeom>
              <a:avLst/>
              <a:gdLst>
                <a:gd name="T0" fmla="*/ 0 w 1056"/>
                <a:gd name="T1" fmla="*/ 0 h 1008"/>
                <a:gd name="T2" fmla="*/ 0 w 1056"/>
                <a:gd name="T3" fmla="*/ 0 h 1008"/>
                <a:gd name="T4" fmla="*/ 0 w 1056"/>
                <a:gd name="T5" fmla="*/ 0 h 1008"/>
                <a:gd name="T6" fmla="*/ 0 60000 65536"/>
                <a:gd name="T7" fmla="*/ 0 60000 65536"/>
                <a:gd name="T8" fmla="*/ 0 60000 65536"/>
                <a:gd name="T9" fmla="*/ 0 w 1056"/>
                <a:gd name="T10" fmla="*/ 0 h 1008"/>
                <a:gd name="T11" fmla="*/ 1056 w 1056"/>
                <a:gd name="T12" fmla="*/ 1008 h 10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56" h="1008">
                  <a:moveTo>
                    <a:pt x="0" y="1008"/>
                  </a:moveTo>
                  <a:cubicBezTo>
                    <a:pt x="176" y="504"/>
                    <a:pt x="352" y="0"/>
                    <a:pt x="528" y="0"/>
                  </a:cubicBezTo>
                  <a:cubicBezTo>
                    <a:pt x="704" y="0"/>
                    <a:pt x="968" y="840"/>
                    <a:pt x="1056" y="1008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390" name="Line 274"/>
          <p:cNvSpPr>
            <a:spLocks noChangeShapeType="1"/>
          </p:cNvSpPr>
          <p:nvPr/>
        </p:nvSpPr>
        <p:spPr bwMode="auto">
          <a:xfrm>
            <a:off x="457200" y="10668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1" name="Line 275"/>
          <p:cNvSpPr>
            <a:spLocks noChangeShapeType="1"/>
          </p:cNvSpPr>
          <p:nvPr/>
        </p:nvSpPr>
        <p:spPr bwMode="auto">
          <a:xfrm>
            <a:off x="685800" y="10668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2" name="Line 276"/>
          <p:cNvSpPr>
            <a:spLocks noChangeShapeType="1"/>
          </p:cNvSpPr>
          <p:nvPr/>
        </p:nvSpPr>
        <p:spPr bwMode="auto">
          <a:xfrm>
            <a:off x="914400" y="10668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3" name="Line 277"/>
          <p:cNvSpPr>
            <a:spLocks noChangeShapeType="1"/>
          </p:cNvSpPr>
          <p:nvPr/>
        </p:nvSpPr>
        <p:spPr bwMode="auto">
          <a:xfrm>
            <a:off x="1143000" y="10668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4" name="Line 278"/>
          <p:cNvSpPr>
            <a:spLocks noChangeShapeType="1"/>
          </p:cNvSpPr>
          <p:nvPr/>
        </p:nvSpPr>
        <p:spPr bwMode="auto">
          <a:xfrm>
            <a:off x="1371600" y="10668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5" name="Line 279"/>
          <p:cNvSpPr>
            <a:spLocks noChangeShapeType="1"/>
          </p:cNvSpPr>
          <p:nvPr/>
        </p:nvSpPr>
        <p:spPr bwMode="auto">
          <a:xfrm>
            <a:off x="1600200" y="10668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6" name="Line 280"/>
          <p:cNvSpPr>
            <a:spLocks noChangeShapeType="1"/>
          </p:cNvSpPr>
          <p:nvPr/>
        </p:nvSpPr>
        <p:spPr bwMode="auto">
          <a:xfrm>
            <a:off x="1828800" y="10668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7" name="Line 281"/>
          <p:cNvSpPr>
            <a:spLocks noChangeShapeType="1"/>
          </p:cNvSpPr>
          <p:nvPr/>
        </p:nvSpPr>
        <p:spPr bwMode="auto">
          <a:xfrm>
            <a:off x="2057400" y="10668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8" name="Line 282"/>
          <p:cNvSpPr>
            <a:spLocks noChangeShapeType="1"/>
          </p:cNvSpPr>
          <p:nvPr/>
        </p:nvSpPr>
        <p:spPr bwMode="auto">
          <a:xfrm>
            <a:off x="2286000" y="10668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9" name="Line 283"/>
          <p:cNvSpPr>
            <a:spLocks noChangeShapeType="1"/>
          </p:cNvSpPr>
          <p:nvPr/>
        </p:nvSpPr>
        <p:spPr bwMode="auto">
          <a:xfrm>
            <a:off x="2514600" y="10668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0" name="Line 284"/>
          <p:cNvSpPr>
            <a:spLocks noChangeShapeType="1"/>
          </p:cNvSpPr>
          <p:nvPr/>
        </p:nvSpPr>
        <p:spPr bwMode="auto">
          <a:xfrm>
            <a:off x="2743200" y="10668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1" name="Line 285"/>
          <p:cNvSpPr>
            <a:spLocks noChangeShapeType="1"/>
          </p:cNvSpPr>
          <p:nvPr/>
        </p:nvSpPr>
        <p:spPr bwMode="auto">
          <a:xfrm>
            <a:off x="2971800" y="10668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2" name="Line 286"/>
          <p:cNvSpPr>
            <a:spLocks noChangeShapeType="1"/>
          </p:cNvSpPr>
          <p:nvPr/>
        </p:nvSpPr>
        <p:spPr bwMode="auto">
          <a:xfrm>
            <a:off x="3200400" y="10668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3" name="Line 287"/>
          <p:cNvSpPr>
            <a:spLocks noChangeShapeType="1"/>
          </p:cNvSpPr>
          <p:nvPr/>
        </p:nvSpPr>
        <p:spPr bwMode="auto">
          <a:xfrm>
            <a:off x="3429000" y="10668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4" name="Line 288"/>
          <p:cNvSpPr>
            <a:spLocks noChangeShapeType="1"/>
          </p:cNvSpPr>
          <p:nvPr/>
        </p:nvSpPr>
        <p:spPr bwMode="auto">
          <a:xfrm>
            <a:off x="3657600" y="10668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5" name="Line 289"/>
          <p:cNvSpPr>
            <a:spLocks noChangeShapeType="1"/>
          </p:cNvSpPr>
          <p:nvPr/>
        </p:nvSpPr>
        <p:spPr bwMode="auto">
          <a:xfrm>
            <a:off x="3886200" y="10668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6" name="Line 290"/>
          <p:cNvSpPr>
            <a:spLocks noChangeShapeType="1"/>
          </p:cNvSpPr>
          <p:nvPr/>
        </p:nvSpPr>
        <p:spPr bwMode="auto">
          <a:xfrm>
            <a:off x="4114800" y="10668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7" name="Line 291"/>
          <p:cNvSpPr>
            <a:spLocks noChangeShapeType="1"/>
          </p:cNvSpPr>
          <p:nvPr/>
        </p:nvSpPr>
        <p:spPr bwMode="auto">
          <a:xfrm>
            <a:off x="4343400" y="10668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8" name="Line 292"/>
          <p:cNvSpPr>
            <a:spLocks noChangeShapeType="1"/>
          </p:cNvSpPr>
          <p:nvPr/>
        </p:nvSpPr>
        <p:spPr bwMode="auto">
          <a:xfrm>
            <a:off x="4572000" y="10668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9" name="Line 293"/>
          <p:cNvSpPr>
            <a:spLocks noChangeShapeType="1"/>
          </p:cNvSpPr>
          <p:nvPr/>
        </p:nvSpPr>
        <p:spPr bwMode="auto">
          <a:xfrm>
            <a:off x="4800600" y="10668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10" name="Line 314"/>
          <p:cNvSpPr>
            <a:spLocks noChangeShapeType="1"/>
          </p:cNvSpPr>
          <p:nvPr/>
        </p:nvSpPr>
        <p:spPr bwMode="auto">
          <a:xfrm>
            <a:off x="5029200" y="10668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11" name="Line 315"/>
          <p:cNvSpPr>
            <a:spLocks noChangeShapeType="1"/>
          </p:cNvSpPr>
          <p:nvPr/>
        </p:nvSpPr>
        <p:spPr bwMode="auto">
          <a:xfrm>
            <a:off x="5257800" y="10668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12" name="Line 316"/>
          <p:cNvSpPr>
            <a:spLocks noChangeShapeType="1"/>
          </p:cNvSpPr>
          <p:nvPr/>
        </p:nvSpPr>
        <p:spPr bwMode="auto">
          <a:xfrm>
            <a:off x="5486400" y="10668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13" name="Line 317"/>
          <p:cNvSpPr>
            <a:spLocks noChangeShapeType="1"/>
          </p:cNvSpPr>
          <p:nvPr/>
        </p:nvSpPr>
        <p:spPr bwMode="auto">
          <a:xfrm>
            <a:off x="5715000" y="10668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14" name="Line 318"/>
          <p:cNvSpPr>
            <a:spLocks noChangeShapeType="1"/>
          </p:cNvSpPr>
          <p:nvPr/>
        </p:nvSpPr>
        <p:spPr bwMode="auto">
          <a:xfrm>
            <a:off x="5943600" y="10668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15" name="Line 319"/>
          <p:cNvSpPr>
            <a:spLocks noChangeShapeType="1"/>
          </p:cNvSpPr>
          <p:nvPr/>
        </p:nvSpPr>
        <p:spPr bwMode="auto">
          <a:xfrm>
            <a:off x="6172200" y="10668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16" name="Line 323"/>
          <p:cNvSpPr>
            <a:spLocks noChangeShapeType="1"/>
          </p:cNvSpPr>
          <p:nvPr/>
        </p:nvSpPr>
        <p:spPr bwMode="auto">
          <a:xfrm rot="-407527">
            <a:off x="1692275" y="968375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17" name="Line 324"/>
          <p:cNvSpPr>
            <a:spLocks noChangeShapeType="1"/>
          </p:cNvSpPr>
          <p:nvPr/>
        </p:nvSpPr>
        <p:spPr bwMode="auto">
          <a:xfrm rot="-407527">
            <a:off x="1919288" y="941388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18" name="Line 325"/>
          <p:cNvSpPr>
            <a:spLocks noChangeShapeType="1"/>
          </p:cNvSpPr>
          <p:nvPr/>
        </p:nvSpPr>
        <p:spPr bwMode="auto">
          <a:xfrm rot="-407527">
            <a:off x="2146300" y="9144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19" name="Line 326"/>
          <p:cNvSpPr>
            <a:spLocks noChangeShapeType="1"/>
          </p:cNvSpPr>
          <p:nvPr/>
        </p:nvSpPr>
        <p:spPr bwMode="auto">
          <a:xfrm rot="-407527">
            <a:off x="2373313" y="887413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20" name="Line 327"/>
          <p:cNvSpPr>
            <a:spLocks noChangeShapeType="1"/>
          </p:cNvSpPr>
          <p:nvPr/>
        </p:nvSpPr>
        <p:spPr bwMode="auto">
          <a:xfrm rot="-407527">
            <a:off x="2600325" y="860425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21" name="Line 328"/>
          <p:cNvSpPr>
            <a:spLocks noChangeShapeType="1"/>
          </p:cNvSpPr>
          <p:nvPr/>
        </p:nvSpPr>
        <p:spPr bwMode="auto">
          <a:xfrm rot="-407527">
            <a:off x="2827338" y="833438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22" name="Line 329"/>
          <p:cNvSpPr>
            <a:spLocks noChangeShapeType="1"/>
          </p:cNvSpPr>
          <p:nvPr/>
        </p:nvSpPr>
        <p:spPr bwMode="auto">
          <a:xfrm rot="-407527">
            <a:off x="3054350" y="80645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23" name="Line 330"/>
          <p:cNvSpPr>
            <a:spLocks noChangeShapeType="1"/>
          </p:cNvSpPr>
          <p:nvPr/>
        </p:nvSpPr>
        <p:spPr bwMode="auto">
          <a:xfrm rot="-407527">
            <a:off x="3281363" y="779463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24" name="Line 331"/>
          <p:cNvSpPr>
            <a:spLocks noChangeShapeType="1"/>
          </p:cNvSpPr>
          <p:nvPr/>
        </p:nvSpPr>
        <p:spPr bwMode="auto">
          <a:xfrm rot="-407527">
            <a:off x="3508375" y="752475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25" name="Line 332"/>
          <p:cNvSpPr>
            <a:spLocks noChangeShapeType="1"/>
          </p:cNvSpPr>
          <p:nvPr/>
        </p:nvSpPr>
        <p:spPr bwMode="auto">
          <a:xfrm rot="-407527">
            <a:off x="3735388" y="725488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26" name="Line 333"/>
          <p:cNvSpPr>
            <a:spLocks noChangeShapeType="1"/>
          </p:cNvSpPr>
          <p:nvPr/>
        </p:nvSpPr>
        <p:spPr bwMode="auto">
          <a:xfrm rot="-407527">
            <a:off x="3962400" y="6985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27" name="Line 334"/>
          <p:cNvSpPr>
            <a:spLocks noChangeShapeType="1"/>
          </p:cNvSpPr>
          <p:nvPr/>
        </p:nvSpPr>
        <p:spPr bwMode="auto">
          <a:xfrm rot="-407527">
            <a:off x="4189413" y="671513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28" name="Line 335"/>
          <p:cNvSpPr>
            <a:spLocks noChangeShapeType="1"/>
          </p:cNvSpPr>
          <p:nvPr/>
        </p:nvSpPr>
        <p:spPr bwMode="auto">
          <a:xfrm rot="-407527">
            <a:off x="4416425" y="644525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29" name="Line 336"/>
          <p:cNvSpPr>
            <a:spLocks noChangeShapeType="1"/>
          </p:cNvSpPr>
          <p:nvPr/>
        </p:nvSpPr>
        <p:spPr bwMode="auto">
          <a:xfrm rot="-407527">
            <a:off x="4643438" y="617538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30" name="Line 337"/>
          <p:cNvSpPr>
            <a:spLocks noChangeShapeType="1"/>
          </p:cNvSpPr>
          <p:nvPr/>
        </p:nvSpPr>
        <p:spPr bwMode="auto">
          <a:xfrm rot="-407527">
            <a:off x="4870450" y="59055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31" name="Line 338"/>
          <p:cNvSpPr>
            <a:spLocks noChangeShapeType="1"/>
          </p:cNvSpPr>
          <p:nvPr/>
        </p:nvSpPr>
        <p:spPr bwMode="auto">
          <a:xfrm rot="-407527">
            <a:off x="5097463" y="563563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32" name="Line 339"/>
          <p:cNvSpPr>
            <a:spLocks noChangeShapeType="1"/>
          </p:cNvSpPr>
          <p:nvPr/>
        </p:nvSpPr>
        <p:spPr bwMode="auto">
          <a:xfrm rot="-407527">
            <a:off x="5324475" y="536575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33" name="Line 340"/>
          <p:cNvSpPr>
            <a:spLocks noChangeShapeType="1"/>
          </p:cNvSpPr>
          <p:nvPr/>
        </p:nvSpPr>
        <p:spPr bwMode="auto">
          <a:xfrm rot="-407527">
            <a:off x="5551488" y="509588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34" name="Line 341"/>
          <p:cNvSpPr>
            <a:spLocks noChangeShapeType="1"/>
          </p:cNvSpPr>
          <p:nvPr/>
        </p:nvSpPr>
        <p:spPr bwMode="auto">
          <a:xfrm rot="-407527">
            <a:off x="5778500" y="4826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35" name="Line 342"/>
          <p:cNvSpPr>
            <a:spLocks noChangeShapeType="1"/>
          </p:cNvSpPr>
          <p:nvPr/>
        </p:nvSpPr>
        <p:spPr bwMode="auto">
          <a:xfrm rot="-407527">
            <a:off x="6005513" y="455613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36" name="Line 343"/>
          <p:cNvSpPr>
            <a:spLocks noChangeShapeType="1"/>
          </p:cNvSpPr>
          <p:nvPr/>
        </p:nvSpPr>
        <p:spPr bwMode="auto">
          <a:xfrm rot="-407527">
            <a:off x="6232525" y="428625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37" name="Line 368"/>
          <p:cNvSpPr>
            <a:spLocks noChangeShapeType="1"/>
          </p:cNvSpPr>
          <p:nvPr/>
        </p:nvSpPr>
        <p:spPr bwMode="auto">
          <a:xfrm>
            <a:off x="457200" y="44069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38" name="Line 369"/>
          <p:cNvSpPr>
            <a:spLocks noChangeShapeType="1"/>
          </p:cNvSpPr>
          <p:nvPr/>
        </p:nvSpPr>
        <p:spPr bwMode="auto">
          <a:xfrm>
            <a:off x="685800" y="44069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39" name="Line 370"/>
          <p:cNvSpPr>
            <a:spLocks noChangeShapeType="1"/>
          </p:cNvSpPr>
          <p:nvPr/>
        </p:nvSpPr>
        <p:spPr bwMode="auto">
          <a:xfrm>
            <a:off x="914400" y="44069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40" name="Line 371"/>
          <p:cNvSpPr>
            <a:spLocks noChangeShapeType="1"/>
          </p:cNvSpPr>
          <p:nvPr/>
        </p:nvSpPr>
        <p:spPr bwMode="auto">
          <a:xfrm>
            <a:off x="1143000" y="44069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41" name="Line 372"/>
          <p:cNvSpPr>
            <a:spLocks noChangeShapeType="1"/>
          </p:cNvSpPr>
          <p:nvPr/>
        </p:nvSpPr>
        <p:spPr bwMode="auto">
          <a:xfrm>
            <a:off x="1371600" y="44069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42" name="Line 374"/>
          <p:cNvSpPr>
            <a:spLocks noChangeShapeType="1"/>
          </p:cNvSpPr>
          <p:nvPr/>
        </p:nvSpPr>
        <p:spPr bwMode="auto">
          <a:xfrm>
            <a:off x="1600200" y="44069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43" name="Line 375"/>
          <p:cNvSpPr>
            <a:spLocks noChangeShapeType="1"/>
          </p:cNvSpPr>
          <p:nvPr/>
        </p:nvSpPr>
        <p:spPr bwMode="auto">
          <a:xfrm>
            <a:off x="1828800" y="44069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44" name="Line 376"/>
          <p:cNvSpPr>
            <a:spLocks noChangeShapeType="1"/>
          </p:cNvSpPr>
          <p:nvPr/>
        </p:nvSpPr>
        <p:spPr bwMode="auto">
          <a:xfrm>
            <a:off x="2057400" y="44069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45" name="Line 377"/>
          <p:cNvSpPr>
            <a:spLocks noChangeShapeType="1"/>
          </p:cNvSpPr>
          <p:nvPr/>
        </p:nvSpPr>
        <p:spPr bwMode="auto">
          <a:xfrm>
            <a:off x="2286000" y="44069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46" name="Line 378"/>
          <p:cNvSpPr>
            <a:spLocks noChangeShapeType="1"/>
          </p:cNvSpPr>
          <p:nvPr/>
        </p:nvSpPr>
        <p:spPr bwMode="auto">
          <a:xfrm>
            <a:off x="2514600" y="44069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47" name="Line 379"/>
          <p:cNvSpPr>
            <a:spLocks noChangeShapeType="1"/>
          </p:cNvSpPr>
          <p:nvPr/>
        </p:nvSpPr>
        <p:spPr bwMode="auto">
          <a:xfrm>
            <a:off x="2743200" y="44069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48" name="Line 380"/>
          <p:cNvSpPr>
            <a:spLocks noChangeShapeType="1"/>
          </p:cNvSpPr>
          <p:nvPr/>
        </p:nvSpPr>
        <p:spPr bwMode="auto">
          <a:xfrm>
            <a:off x="2971800" y="44069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49" name="Line 381"/>
          <p:cNvSpPr>
            <a:spLocks noChangeShapeType="1"/>
          </p:cNvSpPr>
          <p:nvPr/>
        </p:nvSpPr>
        <p:spPr bwMode="auto">
          <a:xfrm>
            <a:off x="3200400" y="44069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50" name="Line 382"/>
          <p:cNvSpPr>
            <a:spLocks noChangeShapeType="1"/>
          </p:cNvSpPr>
          <p:nvPr/>
        </p:nvSpPr>
        <p:spPr bwMode="auto">
          <a:xfrm>
            <a:off x="3429000" y="44069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51" name="Line 383"/>
          <p:cNvSpPr>
            <a:spLocks noChangeShapeType="1"/>
          </p:cNvSpPr>
          <p:nvPr/>
        </p:nvSpPr>
        <p:spPr bwMode="auto">
          <a:xfrm>
            <a:off x="3657600" y="44069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52" name="Line 384"/>
          <p:cNvSpPr>
            <a:spLocks noChangeShapeType="1"/>
          </p:cNvSpPr>
          <p:nvPr/>
        </p:nvSpPr>
        <p:spPr bwMode="auto">
          <a:xfrm>
            <a:off x="3886200" y="44069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53" name="Line 385"/>
          <p:cNvSpPr>
            <a:spLocks noChangeShapeType="1"/>
          </p:cNvSpPr>
          <p:nvPr/>
        </p:nvSpPr>
        <p:spPr bwMode="auto">
          <a:xfrm>
            <a:off x="4114800" y="44069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54" name="Line 386"/>
          <p:cNvSpPr>
            <a:spLocks noChangeShapeType="1"/>
          </p:cNvSpPr>
          <p:nvPr/>
        </p:nvSpPr>
        <p:spPr bwMode="auto">
          <a:xfrm>
            <a:off x="4343400" y="44069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55" name="Line 387"/>
          <p:cNvSpPr>
            <a:spLocks noChangeShapeType="1"/>
          </p:cNvSpPr>
          <p:nvPr/>
        </p:nvSpPr>
        <p:spPr bwMode="auto">
          <a:xfrm>
            <a:off x="4572000" y="44069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56" name="Line 388"/>
          <p:cNvSpPr>
            <a:spLocks noChangeShapeType="1"/>
          </p:cNvSpPr>
          <p:nvPr/>
        </p:nvSpPr>
        <p:spPr bwMode="auto">
          <a:xfrm>
            <a:off x="4800600" y="44069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57" name="Line 389"/>
          <p:cNvSpPr>
            <a:spLocks noChangeShapeType="1"/>
          </p:cNvSpPr>
          <p:nvPr/>
        </p:nvSpPr>
        <p:spPr bwMode="auto">
          <a:xfrm>
            <a:off x="5029200" y="44069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58" name="Line 390"/>
          <p:cNvSpPr>
            <a:spLocks noChangeShapeType="1"/>
          </p:cNvSpPr>
          <p:nvPr/>
        </p:nvSpPr>
        <p:spPr bwMode="auto">
          <a:xfrm>
            <a:off x="5257800" y="44069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59" name="Line 391"/>
          <p:cNvSpPr>
            <a:spLocks noChangeShapeType="1"/>
          </p:cNvSpPr>
          <p:nvPr/>
        </p:nvSpPr>
        <p:spPr bwMode="auto">
          <a:xfrm>
            <a:off x="5486400" y="44069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60" name="Line 392"/>
          <p:cNvSpPr>
            <a:spLocks noChangeShapeType="1"/>
          </p:cNvSpPr>
          <p:nvPr/>
        </p:nvSpPr>
        <p:spPr bwMode="auto">
          <a:xfrm>
            <a:off x="5715000" y="44069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61" name="Line 393"/>
          <p:cNvSpPr>
            <a:spLocks noChangeShapeType="1"/>
          </p:cNvSpPr>
          <p:nvPr/>
        </p:nvSpPr>
        <p:spPr bwMode="auto">
          <a:xfrm>
            <a:off x="5943600" y="44069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62" name="Line 394"/>
          <p:cNvSpPr>
            <a:spLocks noChangeShapeType="1"/>
          </p:cNvSpPr>
          <p:nvPr/>
        </p:nvSpPr>
        <p:spPr bwMode="auto">
          <a:xfrm>
            <a:off x="6172200" y="44069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63" name="Line 397"/>
          <p:cNvSpPr>
            <a:spLocks noChangeShapeType="1"/>
          </p:cNvSpPr>
          <p:nvPr/>
        </p:nvSpPr>
        <p:spPr bwMode="auto">
          <a:xfrm rot="-995240">
            <a:off x="1698625" y="4316413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64" name="Line 398"/>
          <p:cNvSpPr>
            <a:spLocks noChangeShapeType="1"/>
          </p:cNvSpPr>
          <p:nvPr/>
        </p:nvSpPr>
        <p:spPr bwMode="auto">
          <a:xfrm rot="-995240">
            <a:off x="1917700" y="4251325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65" name="Line 399"/>
          <p:cNvSpPr>
            <a:spLocks noChangeShapeType="1"/>
          </p:cNvSpPr>
          <p:nvPr/>
        </p:nvSpPr>
        <p:spPr bwMode="auto">
          <a:xfrm rot="-995240">
            <a:off x="2136775" y="4186238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66" name="Line 400"/>
          <p:cNvSpPr>
            <a:spLocks noChangeShapeType="1"/>
          </p:cNvSpPr>
          <p:nvPr/>
        </p:nvSpPr>
        <p:spPr bwMode="auto">
          <a:xfrm rot="-995240">
            <a:off x="2355850" y="412115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67" name="Line 401"/>
          <p:cNvSpPr>
            <a:spLocks noChangeShapeType="1"/>
          </p:cNvSpPr>
          <p:nvPr/>
        </p:nvSpPr>
        <p:spPr bwMode="auto">
          <a:xfrm rot="-995240">
            <a:off x="2574925" y="4056063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68" name="Line 402"/>
          <p:cNvSpPr>
            <a:spLocks noChangeShapeType="1"/>
          </p:cNvSpPr>
          <p:nvPr/>
        </p:nvSpPr>
        <p:spPr bwMode="auto">
          <a:xfrm rot="-995240">
            <a:off x="2794000" y="3990975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69" name="Line 403"/>
          <p:cNvSpPr>
            <a:spLocks noChangeShapeType="1"/>
          </p:cNvSpPr>
          <p:nvPr/>
        </p:nvSpPr>
        <p:spPr bwMode="auto">
          <a:xfrm rot="-995240">
            <a:off x="3013075" y="39243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70" name="Line 404"/>
          <p:cNvSpPr>
            <a:spLocks noChangeShapeType="1"/>
          </p:cNvSpPr>
          <p:nvPr/>
        </p:nvSpPr>
        <p:spPr bwMode="auto">
          <a:xfrm rot="-995240">
            <a:off x="3232150" y="3859213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71" name="Line 405"/>
          <p:cNvSpPr>
            <a:spLocks noChangeShapeType="1"/>
          </p:cNvSpPr>
          <p:nvPr/>
        </p:nvSpPr>
        <p:spPr bwMode="auto">
          <a:xfrm rot="-995240">
            <a:off x="3451225" y="3794125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72" name="Line 406"/>
          <p:cNvSpPr>
            <a:spLocks noChangeShapeType="1"/>
          </p:cNvSpPr>
          <p:nvPr/>
        </p:nvSpPr>
        <p:spPr bwMode="auto">
          <a:xfrm rot="-995240">
            <a:off x="3670300" y="3729038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73" name="Line 407"/>
          <p:cNvSpPr>
            <a:spLocks noChangeShapeType="1"/>
          </p:cNvSpPr>
          <p:nvPr/>
        </p:nvSpPr>
        <p:spPr bwMode="auto">
          <a:xfrm rot="-995240">
            <a:off x="3889375" y="366395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74" name="Line 408"/>
          <p:cNvSpPr>
            <a:spLocks noChangeShapeType="1"/>
          </p:cNvSpPr>
          <p:nvPr/>
        </p:nvSpPr>
        <p:spPr bwMode="auto">
          <a:xfrm rot="-995240">
            <a:off x="4110038" y="3598863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75" name="Line 409"/>
          <p:cNvSpPr>
            <a:spLocks noChangeShapeType="1"/>
          </p:cNvSpPr>
          <p:nvPr/>
        </p:nvSpPr>
        <p:spPr bwMode="auto">
          <a:xfrm rot="-995240">
            <a:off x="4329113" y="3533775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76" name="Line 410"/>
          <p:cNvSpPr>
            <a:spLocks noChangeShapeType="1"/>
          </p:cNvSpPr>
          <p:nvPr/>
        </p:nvSpPr>
        <p:spPr bwMode="auto">
          <a:xfrm rot="-995240">
            <a:off x="4548188" y="3468688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77" name="Line 411"/>
          <p:cNvSpPr>
            <a:spLocks noChangeShapeType="1"/>
          </p:cNvSpPr>
          <p:nvPr/>
        </p:nvSpPr>
        <p:spPr bwMode="auto">
          <a:xfrm rot="-995240">
            <a:off x="4767263" y="34036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78" name="Line 412"/>
          <p:cNvSpPr>
            <a:spLocks noChangeShapeType="1"/>
          </p:cNvSpPr>
          <p:nvPr/>
        </p:nvSpPr>
        <p:spPr bwMode="auto">
          <a:xfrm rot="-995240">
            <a:off x="4986338" y="3338513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79" name="Line 413"/>
          <p:cNvSpPr>
            <a:spLocks noChangeShapeType="1"/>
          </p:cNvSpPr>
          <p:nvPr/>
        </p:nvSpPr>
        <p:spPr bwMode="auto">
          <a:xfrm rot="-995240">
            <a:off x="5205413" y="3271838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80" name="Line 414"/>
          <p:cNvSpPr>
            <a:spLocks noChangeShapeType="1"/>
          </p:cNvSpPr>
          <p:nvPr/>
        </p:nvSpPr>
        <p:spPr bwMode="auto">
          <a:xfrm rot="-995240">
            <a:off x="5424488" y="320675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81" name="Line 415"/>
          <p:cNvSpPr>
            <a:spLocks noChangeShapeType="1"/>
          </p:cNvSpPr>
          <p:nvPr/>
        </p:nvSpPr>
        <p:spPr bwMode="auto">
          <a:xfrm rot="-995240">
            <a:off x="5643563" y="3141663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82" name="Line 416"/>
          <p:cNvSpPr>
            <a:spLocks noChangeShapeType="1"/>
          </p:cNvSpPr>
          <p:nvPr/>
        </p:nvSpPr>
        <p:spPr bwMode="auto">
          <a:xfrm rot="-995240">
            <a:off x="5862638" y="3076575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83" name="Line 417"/>
          <p:cNvSpPr>
            <a:spLocks noChangeShapeType="1"/>
          </p:cNvSpPr>
          <p:nvPr/>
        </p:nvSpPr>
        <p:spPr bwMode="auto">
          <a:xfrm rot="-995240">
            <a:off x="6081713" y="3011488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84" name="Line 443"/>
          <p:cNvSpPr>
            <a:spLocks noChangeShapeType="1"/>
          </p:cNvSpPr>
          <p:nvPr/>
        </p:nvSpPr>
        <p:spPr bwMode="auto">
          <a:xfrm rot="407527" flipV="1">
            <a:off x="1692275" y="1163638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85" name="Line 444"/>
          <p:cNvSpPr>
            <a:spLocks noChangeShapeType="1"/>
          </p:cNvSpPr>
          <p:nvPr/>
        </p:nvSpPr>
        <p:spPr bwMode="auto">
          <a:xfrm rot="407527" flipV="1">
            <a:off x="1919288" y="1190625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86" name="Line 445"/>
          <p:cNvSpPr>
            <a:spLocks noChangeShapeType="1"/>
          </p:cNvSpPr>
          <p:nvPr/>
        </p:nvSpPr>
        <p:spPr bwMode="auto">
          <a:xfrm rot="407527" flipV="1">
            <a:off x="2146300" y="1217613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87" name="Line 446"/>
          <p:cNvSpPr>
            <a:spLocks noChangeShapeType="1"/>
          </p:cNvSpPr>
          <p:nvPr/>
        </p:nvSpPr>
        <p:spPr bwMode="auto">
          <a:xfrm rot="407527" flipV="1">
            <a:off x="2373313" y="12446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88" name="Line 447"/>
          <p:cNvSpPr>
            <a:spLocks noChangeShapeType="1"/>
          </p:cNvSpPr>
          <p:nvPr/>
        </p:nvSpPr>
        <p:spPr bwMode="auto">
          <a:xfrm rot="407527" flipV="1">
            <a:off x="2600325" y="1271588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89" name="Line 448"/>
          <p:cNvSpPr>
            <a:spLocks noChangeShapeType="1"/>
          </p:cNvSpPr>
          <p:nvPr/>
        </p:nvSpPr>
        <p:spPr bwMode="auto">
          <a:xfrm rot="407527" flipV="1">
            <a:off x="2827338" y="1298575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90" name="Line 449"/>
          <p:cNvSpPr>
            <a:spLocks noChangeShapeType="1"/>
          </p:cNvSpPr>
          <p:nvPr/>
        </p:nvSpPr>
        <p:spPr bwMode="auto">
          <a:xfrm rot="407527" flipV="1">
            <a:off x="3054350" y="1325563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91" name="Line 450"/>
          <p:cNvSpPr>
            <a:spLocks noChangeShapeType="1"/>
          </p:cNvSpPr>
          <p:nvPr/>
        </p:nvSpPr>
        <p:spPr bwMode="auto">
          <a:xfrm rot="407527" flipV="1">
            <a:off x="3281363" y="135255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92" name="Line 451"/>
          <p:cNvSpPr>
            <a:spLocks noChangeShapeType="1"/>
          </p:cNvSpPr>
          <p:nvPr/>
        </p:nvSpPr>
        <p:spPr bwMode="auto">
          <a:xfrm rot="407527" flipV="1">
            <a:off x="3508375" y="1379538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93" name="Line 452"/>
          <p:cNvSpPr>
            <a:spLocks noChangeShapeType="1"/>
          </p:cNvSpPr>
          <p:nvPr/>
        </p:nvSpPr>
        <p:spPr bwMode="auto">
          <a:xfrm rot="407527" flipV="1">
            <a:off x="3735388" y="1406525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94" name="Line 453"/>
          <p:cNvSpPr>
            <a:spLocks noChangeShapeType="1"/>
          </p:cNvSpPr>
          <p:nvPr/>
        </p:nvSpPr>
        <p:spPr bwMode="auto">
          <a:xfrm rot="407527" flipV="1">
            <a:off x="3962400" y="1433513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95" name="Line 454"/>
          <p:cNvSpPr>
            <a:spLocks noChangeShapeType="1"/>
          </p:cNvSpPr>
          <p:nvPr/>
        </p:nvSpPr>
        <p:spPr bwMode="auto">
          <a:xfrm rot="407527" flipV="1">
            <a:off x="4189413" y="14605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96" name="Line 455"/>
          <p:cNvSpPr>
            <a:spLocks noChangeShapeType="1"/>
          </p:cNvSpPr>
          <p:nvPr/>
        </p:nvSpPr>
        <p:spPr bwMode="auto">
          <a:xfrm rot="407527" flipV="1">
            <a:off x="4416425" y="1487488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97" name="Line 456"/>
          <p:cNvSpPr>
            <a:spLocks noChangeShapeType="1"/>
          </p:cNvSpPr>
          <p:nvPr/>
        </p:nvSpPr>
        <p:spPr bwMode="auto">
          <a:xfrm rot="407527" flipV="1">
            <a:off x="4643438" y="1514475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98" name="Line 457"/>
          <p:cNvSpPr>
            <a:spLocks noChangeShapeType="1"/>
          </p:cNvSpPr>
          <p:nvPr/>
        </p:nvSpPr>
        <p:spPr bwMode="auto">
          <a:xfrm rot="407527" flipV="1">
            <a:off x="4870450" y="1541463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99" name="Line 458"/>
          <p:cNvSpPr>
            <a:spLocks noChangeShapeType="1"/>
          </p:cNvSpPr>
          <p:nvPr/>
        </p:nvSpPr>
        <p:spPr bwMode="auto">
          <a:xfrm rot="407527" flipV="1">
            <a:off x="5097463" y="156845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500" name="Line 459"/>
          <p:cNvSpPr>
            <a:spLocks noChangeShapeType="1"/>
          </p:cNvSpPr>
          <p:nvPr/>
        </p:nvSpPr>
        <p:spPr bwMode="auto">
          <a:xfrm rot="407527" flipV="1">
            <a:off x="5324475" y="1595438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501" name="Line 460"/>
          <p:cNvSpPr>
            <a:spLocks noChangeShapeType="1"/>
          </p:cNvSpPr>
          <p:nvPr/>
        </p:nvSpPr>
        <p:spPr bwMode="auto">
          <a:xfrm rot="407527" flipV="1">
            <a:off x="5551488" y="1622425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502" name="Line 461"/>
          <p:cNvSpPr>
            <a:spLocks noChangeShapeType="1"/>
          </p:cNvSpPr>
          <p:nvPr/>
        </p:nvSpPr>
        <p:spPr bwMode="auto">
          <a:xfrm rot="407527" flipV="1">
            <a:off x="5778500" y="1649413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503" name="Line 462"/>
          <p:cNvSpPr>
            <a:spLocks noChangeShapeType="1"/>
          </p:cNvSpPr>
          <p:nvPr/>
        </p:nvSpPr>
        <p:spPr bwMode="auto">
          <a:xfrm rot="407527" flipV="1">
            <a:off x="6005513" y="16764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504" name="Line 463"/>
          <p:cNvSpPr>
            <a:spLocks noChangeShapeType="1"/>
          </p:cNvSpPr>
          <p:nvPr/>
        </p:nvSpPr>
        <p:spPr bwMode="auto">
          <a:xfrm rot="407527" flipV="1">
            <a:off x="6232525" y="1703388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505" name="Line 466"/>
          <p:cNvSpPr>
            <a:spLocks noChangeShapeType="1"/>
          </p:cNvSpPr>
          <p:nvPr/>
        </p:nvSpPr>
        <p:spPr bwMode="auto">
          <a:xfrm rot="995240" flipV="1">
            <a:off x="1698625" y="44958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506" name="Line 467"/>
          <p:cNvSpPr>
            <a:spLocks noChangeShapeType="1"/>
          </p:cNvSpPr>
          <p:nvPr/>
        </p:nvSpPr>
        <p:spPr bwMode="auto">
          <a:xfrm rot="995240" flipV="1">
            <a:off x="1917700" y="4560888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507" name="Line 468"/>
          <p:cNvSpPr>
            <a:spLocks noChangeShapeType="1"/>
          </p:cNvSpPr>
          <p:nvPr/>
        </p:nvSpPr>
        <p:spPr bwMode="auto">
          <a:xfrm rot="995240" flipV="1">
            <a:off x="2136775" y="4625975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508" name="Line 469"/>
          <p:cNvSpPr>
            <a:spLocks noChangeShapeType="1"/>
          </p:cNvSpPr>
          <p:nvPr/>
        </p:nvSpPr>
        <p:spPr bwMode="auto">
          <a:xfrm rot="995240" flipV="1">
            <a:off x="2355850" y="4691063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509" name="Line 470"/>
          <p:cNvSpPr>
            <a:spLocks noChangeShapeType="1"/>
          </p:cNvSpPr>
          <p:nvPr/>
        </p:nvSpPr>
        <p:spPr bwMode="auto">
          <a:xfrm rot="995240" flipV="1">
            <a:off x="2574925" y="475615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510" name="Line 471"/>
          <p:cNvSpPr>
            <a:spLocks noChangeShapeType="1"/>
          </p:cNvSpPr>
          <p:nvPr/>
        </p:nvSpPr>
        <p:spPr bwMode="auto">
          <a:xfrm rot="995240" flipV="1">
            <a:off x="2794000" y="4821238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511" name="Line 472"/>
          <p:cNvSpPr>
            <a:spLocks noChangeShapeType="1"/>
          </p:cNvSpPr>
          <p:nvPr/>
        </p:nvSpPr>
        <p:spPr bwMode="auto">
          <a:xfrm rot="995240" flipV="1">
            <a:off x="3013075" y="4887913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512" name="Line 473"/>
          <p:cNvSpPr>
            <a:spLocks noChangeShapeType="1"/>
          </p:cNvSpPr>
          <p:nvPr/>
        </p:nvSpPr>
        <p:spPr bwMode="auto">
          <a:xfrm rot="995240" flipV="1">
            <a:off x="3232150" y="49530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513" name="Line 474"/>
          <p:cNvSpPr>
            <a:spLocks noChangeShapeType="1"/>
          </p:cNvSpPr>
          <p:nvPr/>
        </p:nvSpPr>
        <p:spPr bwMode="auto">
          <a:xfrm rot="995240" flipV="1">
            <a:off x="3451225" y="5018088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514" name="Line 475"/>
          <p:cNvSpPr>
            <a:spLocks noChangeShapeType="1"/>
          </p:cNvSpPr>
          <p:nvPr/>
        </p:nvSpPr>
        <p:spPr bwMode="auto">
          <a:xfrm rot="995240" flipV="1">
            <a:off x="3670300" y="5083175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515" name="Line 476"/>
          <p:cNvSpPr>
            <a:spLocks noChangeShapeType="1"/>
          </p:cNvSpPr>
          <p:nvPr/>
        </p:nvSpPr>
        <p:spPr bwMode="auto">
          <a:xfrm rot="995240" flipV="1">
            <a:off x="3889375" y="5148263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516" name="Line 477"/>
          <p:cNvSpPr>
            <a:spLocks noChangeShapeType="1"/>
          </p:cNvSpPr>
          <p:nvPr/>
        </p:nvSpPr>
        <p:spPr bwMode="auto">
          <a:xfrm rot="995240" flipV="1">
            <a:off x="4110038" y="521335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517" name="Line 478"/>
          <p:cNvSpPr>
            <a:spLocks noChangeShapeType="1"/>
          </p:cNvSpPr>
          <p:nvPr/>
        </p:nvSpPr>
        <p:spPr bwMode="auto">
          <a:xfrm rot="995240" flipV="1">
            <a:off x="4329113" y="5278438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518" name="Line 479"/>
          <p:cNvSpPr>
            <a:spLocks noChangeShapeType="1"/>
          </p:cNvSpPr>
          <p:nvPr/>
        </p:nvSpPr>
        <p:spPr bwMode="auto">
          <a:xfrm rot="995240" flipV="1">
            <a:off x="4548188" y="5343525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519" name="Line 480"/>
          <p:cNvSpPr>
            <a:spLocks noChangeShapeType="1"/>
          </p:cNvSpPr>
          <p:nvPr/>
        </p:nvSpPr>
        <p:spPr bwMode="auto">
          <a:xfrm rot="995240" flipV="1">
            <a:off x="4767263" y="5408613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520" name="Line 481"/>
          <p:cNvSpPr>
            <a:spLocks noChangeShapeType="1"/>
          </p:cNvSpPr>
          <p:nvPr/>
        </p:nvSpPr>
        <p:spPr bwMode="auto">
          <a:xfrm rot="995240" flipV="1">
            <a:off x="4986338" y="54737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521" name="Line 482"/>
          <p:cNvSpPr>
            <a:spLocks noChangeShapeType="1"/>
          </p:cNvSpPr>
          <p:nvPr/>
        </p:nvSpPr>
        <p:spPr bwMode="auto">
          <a:xfrm rot="995240" flipV="1">
            <a:off x="5205413" y="5540375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522" name="Line 483"/>
          <p:cNvSpPr>
            <a:spLocks noChangeShapeType="1"/>
          </p:cNvSpPr>
          <p:nvPr/>
        </p:nvSpPr>
        <p:spPr bwMode="auto">
          <a:xfrm rot="995240" flipV="1">
            <a:off x="5424488" y="5605463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523" name="Line 484"/>
          <p:cNvSpPr>
            <a:spLocks noChangeShapeType="1"/>
          </p:cNvSpPr>
          <p:nvPr/>
        </p:nvSpPr>
        <p:spPr bwMode="auto">
          <a:xfrm rot="995240" flipV="1">
            <a:off x="5643563" y="567055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524" name="Line 485"/>
          <p:cNvSpPr>
            <a:spLocks noChangeShapeType="1"/>
          </p:cNvSpPr>
          <p:nvPr/>
        </p:nvSpPr>
        <p:spPr bwMode="auto">
          <a:xfrm rot="995240" flipV="1">
            <a:off x="5862638" y="5735638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525" name="Line 486"/>
          <p:cNvSpPr>
            <a:spLocks noChangeShapeType="1"/>
          </p:cNvSpPr>
          <p:nvPr/>
        </p:nvSpPr>
        <p:spPr bwMode="auto">
          <a:xfrm rot="995240" flipV="1">
            <a:off x="6081713" y="5800725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16526" name="Object 488"/>
          <p:cNvGraphicFramePr>
            <a:graphicFrameLocks noChangeAspect="1"/>
          </p:cNvGraphicFramePr>
          <p:nvPr/>
        </p:nvGraphicFramePr>
        <p:xfrm>
          <a:off x="1585913" y="2438400"/>
          <a:ext cx="395287" cy="547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0" name="Equation" r:id="rId4" imgW="165028" imgH="228501" progId="Equation.DSMT4">
                  <p:embed/>
                </p:oleObj>
              </mc:Choice>
              <mc:Fallback>
                <p:oleObj name="Equation" r:id="rId4" imgW="165028" imgH="228501" progId="Equation.DSMT4">
                  <p:embed/>
                  <p:pic>
                    <p:nvPicPr>
                      <p:cNvPr id="16526" name="Object 4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5913" y="2438400"/>
                        <a:ext cx="395287" cy="547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527" name="Object 489"/>
          <p:cNvGraphicFramePr>
            <a:graphicFrameLocks noChangeAspect="1"/>
          </p:cNvGraphicFramePr>
          <p:nvPr/>
        </p:nvGraphicFramePr>
        <p:xfrm>
          <a:off x="1587500" y="5791200"/>
          <a:ext cx="395288" cy="547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1" name="Equation" r:id="rId6" imgW="165028" imgH="228501" progId="Equation.DSMT4">
                  <p:embed/>
                </p:oleObj>
              </mc:Choice>
              <mc:Fallback>
                <p:oleObj name="Equation" r:id="rId6" imgW="165028" imgH="228501" progId="Equation.DSMT4">
                  <p:embed/>
                  <p:pic>
                    <p:nvPicPr>
                      <p:cNvPr id="16527" name="Object 4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500" y="5791200"/>
                        <a:ext cx="395288" cy="547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528" name="Object 490"/>
          <p:cNvGraphicFramePr>
            <a:graphicFrameLocks noChangeAspect="1"/>
          </p:cNvGraphicFramePr>
          <p:nvPr/>
        </p:nvGraphicFramePr>
        <p:xfrm>
          <a:off x="6705600" y="2820988"/>
          <a:ext cx="1295400" cy="1030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2" name="Equation" r:id="rId8" imgW="495085" imgH="393529" progId="Equation.DSMT4">
                  <p:embed/>
                </p:oleObj>
              </mc:Choice>
              <mc:Fallback>
                <p:oleObj name="Equation" r:id="rId8" imgW="495085" imgH="393529" progId="Equation.DSMT4">
                  <p:embed/>
                  <p:pic>
                    <p:nvPicPr>
                      <p:cNvPr id="16528" name="Object 4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05600" y="2820988"/>
                        <a:ext cx="1295400" cy="1030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529" name="Freeform 491"/>
          <p:cNvSpPr>
            <a:spLocks/>
          </p:cNvSpPr>
          <p:nvPr/>
        </p:nvSpPr>
        <p:spPr bwMode="auto">
          <a:xfrm>
            <a:off x="6362700" y="3429000"/>
            <a:ext cx="266700" cy="1371600"/>
          </a:xfrm>
          <a:custGeom>
            <a:avLst/>
            <a:gdLst>
              <a:gd name="T0" fmla="*/ 2147483646 w 168"/>
              <a:gd name="T1" fmla="*/ 2147483646 h 864"/>
              <a:gd name="T2" fmla="*/ 2147483646 w 168"/>
              <a:gd name="T3" fmla="*/ 2147483646 h 864"/>
              <a:gd name="T4" fmla="*/ 0 w 168"/>
              <a:gd name="T5" fmla="*/ 0 h 864"/>
              <a:gd name="T6" fmla="*/ 0 60000 65536"/>
              <a:gd name="T7" fmla="*/ 0 60000 65536"/>
              <a:gd name="T8" fmla="*/ 0 60000 65536"/>
              <a:gd name="T9" fmla="*/ 0 w 168"/>
              <a:gd name="T10" fmla="*/ 0 h 864"/>
              <a:gd name="T11" fmla="*/ 168 w 168"/>
              <a:gd name="T12" fmla="*/ 864 h 86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8" h="864">
                <a:moveTo>
                  <a:pt x="144" y="864"/>
                </a:moveTo>
                <a:cubicBezTo>
                  <a:pt x="156" y="720"/>
                  <a:pt x="168" y="576"/>
                  <a:pt x="144" y="432"/>
                </a:cubicBezTo>
                <a:cubicBezTo>
                  <a:pt x="120" y="288"/>
                  <a:pt x="60" y="144"/>
                  <a:pt x="0" y="0"/>
                </a:cubicBezTo>
              </a:path>
            </a:pathLst>
          </a:custGeom>
          <a:noFill/>
          <a:ln w="28575" cmpd="sng">
            <a:solidFill>
              <a:srgbClr val="FF33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530" name="Text Box 492"/>
          <p:cNvSpPr txBox="1">
            <a:spLocks noChangeArrowheads="1"/>
          </p:cNvSpPr>
          <p:nvPr/>
        </p:nvSpPr>
        <p:spPr bwMode="auto">
          <a:xfrm>
            <a:off x="7467600" y="1752600"/>
            <a:ext cx="129540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spatial frequency (sample)</a:t>
            </a:r>
          </a:p>
        </p:txBody>
      </p:sp>
      <p:sp>
        <p:nvSpPr>
          <p:cNvPr id="16531" name="Text Box 493"/>
          <p:cNvSpPr txBox="1">
            <a:spLocks noChangeArrowheads="1"/>
          </p:cNvSpPr>
          <p:nvPr/>
        </p:nvSpPr>
        <p:spPr bwMode="auto">
          <a:xfrm>
            <a:off x="7162800" y="4040188"/>
            <a:ext cx="1828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wave-number (light)</a:t>
            </a:r>
          </a:p>
        </p:txBody>
      </p:sp>
      <p:graphicFrame>
        <p:nvGraphicFramePr>
          <p:cNvPr id="16532" name="Object 494"/>
          <p:cNvGraphicFramePr>
            <a:graphicFrameLocks noChangeAspect="1"/>
          </p:cNvGraphicFramePr>
          <p:nvPr/>
        </p:nvGraphicFramePr>
        <p:xfrm>
          <a:off x="7772400" y="4725988"/>
          <a:ext cx="558800" cy="455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3" name="Equation" r:id="rId10" imgW="482391" imgH="393529" progId="Equation.DSMT4">
                  <p:embed/>
                </p:oleObj>
              </mc:Choice>
              <mc:Fallback>
                <p:oleObj name="Equation" r:id="rId10" imgW="482391" imgH="393529" progId="Equation.DSMT4">
                  <p:embed/>
                  <p:pic>
                    <p:nvPicPr>
                      <p:cNvPr id="16532" name="Object 49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2400" y="4725988"/>
                        <a:ext cx="558800" cy="455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533" name="Line 495"/>
          <p:cNvSpPr>
            <a:spLocks noChangeShapeType="1"/>
          </p:cNvSpPr>
          <p:nvPr/>
        </p:nvSpPr>
        <p:spPr bwMode="auto">
          <a:xfrm flipH="1" flipV="1">
            <a:off x="7848600" y="3811588"/>
            <a:ext cx="152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534" name="Line 496"/>
          <p:cNvSpPr>
            <a:spLocks noChangeShapeType="1"/>
          </p:cNvSpPr>
          <p:nvPr/>
        </p:nvSpPr>
        <p:spPr bwMode="auto">
          <a:xfrm flipH="1">
            <a:off x="7848600" y="2744788"/>
            <a:ext cx="152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535" name="Text Box 497"/>
          <p:cNvSpPr txBox="1">
            <a:spLocks noChangeArrowheads="1"/>
          </p:cNvSpPr>
          <p:nvPr/>
        </p:nvSpPr>
        <p:spPr bwMode="auto">
          <a:xfrm>
            <a:off x="6477000" y="5715000"/>
            <a:ext cx="2438400" cy="590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/>
              <a:t>(i.e. need high NA to see high spatial frequencies)</a:t>
            </a:r>
          </a:p>
        </p:txBody>
      </p:sp>
    </p:spTree>
    <p:extLst>
      <p:ext uri="{BB962C8B-B14F-4D97-AF65-F5344CB8AC3E}">
        <p14:creationId xmlns:p14="http://schemas.microsoft.com/office/powerpoint/2010/main" val="1751719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Group 2"/>
          <p:cNvGrpSpPr>
            <a:grpSpLocks/>
          </p:cNvGrpSpPr>
          <p:nvPr/>
        </p:nvGrpSpPr>
        <p:grpSpPr bwMode="auto">
          <a:xfrm>
            <a:off x="1219200" y="3962400"/>
            <a:ext cx="533400" cy="1752600"/>
            <a:chOff x="1200" y="2688"/>
            <a:chExt cx="336" cy="1104"/>
          </a:xfrm>
        </p:grpSpPr>
        <p:sp>
          <p:nvSpPr>
            <p:cNvPr id="18608" name="Rectangle 3"/>
            <p:cNvSpPr>
              <a:spLocks noChangeArrowheads="1"/>
            </p:cNvSpPr>
            <p:nvPr/>
          </p:nvSpPr>
          <p:spPr bwMode="auto">
            <a:xfrm>
              <a:off x="1200" y="2688"/>
              <a:ext cx="288" cy="1104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18609" name="Rectangle 4"/>
            <p:cNvSpPr>
              <a:spLocks noChangeArrowheads="1"/>
            </p:cNvSpPr>
            <p:nvPr/>
          </p:nvSpPr>
          <p:spPr bwMode="auto">
            <a:xfrm>
              <a:off x="1296" y="2712"/>
              <a:ext cx="240" cy="10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grpSp>
        <p:nvGrpSpPr>
          <p:cNvPr id="18435" name="Group 5"/>
          <p:cNvGrpSpPr>
            <a:grpSpLocks/>
          </p:cNvGrpSpPr>
          <p:nvPr/>
        </p:nvGrpSpPr>
        <p:grpSpPr bwMode="auto">
          <a:xfrm>
            <a:off x="1536700" y="3987800"/>
            <a:ext cx="317500" cy="1701800"/>
            <a:chOff x="2352" y="840"/>
            <a:chExt cx="200" cy="2680"/>
          </a:xfrm>
        </p:grpSpPr>
        <p:grpSp>
          <p:nvGrpSpPr>
            <p:cNvPr id="18590" name="Group 6"/>
            <p:cNvGrpSpPr>
              <a:grpSpLocks/>
            </p:cNvGrpSpPr>
            <p:nvPr/>
          </p:nvGrpSpPr>
          <p:grpSpPr bwMode="auto">
            <a:xfrm rot="5428942" flipV="1">
              <a:off x="1776" y="2752"/>
              <a:ext cx="1344" cy="192"/>
              <a:chOff x="2784" y="2112"/>
              <a:chExt cx="1912" cy="432"/>
            </a:xfrm>
          </p:grpSpPr>
          <p:sp>
            <p:nvSpPr>
              <p:cNvPr id="18600" name="Freeform 7"/>
              <p:cNvSpPr>
                <a:spLocks/>
              </p:cNvSpPr>
              <p:nvPr/>
            </p:nvSpPr>
            <p:spPr bwMode="auto">
              <a:xfrm>
                <a:off x="2784" y="2112"/>
                <a:ext cx="241" cy="217"/>
              </a:xfrm>
              <a:custGeom>
                <a:avLst/>
                <a:gdLst>
                  <a:gd name="T0" fmla="*/ 0 w 1056"/>
                  <a:gd name="T1" fmla="*/ 0 h 1008"/>
                  <a:gd name="T2" fmla="*/ 0 w 1056"/>
                  <a:gd name="T3" fmla="*/ 0 h 1008"/>
                  <a:gd name="T4" fmla="*/ 0 w 1056"/>
                  <a:gd name="T5" fmla="*/ 0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601" name="Freeform 8"/>
              <p:cNvSpPr>
                <a:spLocks/>
              </p:cNvSpPr>
              <p:nvPr/>
            </p:nvSpPr>
            <p:spPr bwMode="auto">
              <a:xfrm flipV="1">
                <a:off x="3024" y="2327"/>
                <a:ext cx="241" cy="217"/>
              </a:xfrm>
              <a:custGeom>
                <a:avLst/>
                <a:gdLst>
                  <a:gd name="T0" fmla="*/ 0 w 1056"/>
                  <a:gd name="T1" fmla="*/ 0 h 1008"/>
                  <a:gd name="T2" fmla="*/ 0 w 1056"/>
                  <a:gd name="T3" fmla="*/ 0 h 1008"/>
                  <a:gd name="T4" fmla="*/ 0 w 1056"/>
                  <a:gd name="T5" fmla="*/ 0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602" name="Freeform 9"/>
              <p:cNvSpPr>
                <a:spLocks/>
              </p:cNvSpPr>
              <p:nvPr/>
            </p:nvSpPr>
            <p:spPr bwMode="auto">
              <a:xfrm>
                <a:off x="3263" y="2112"/>
                <a:ext cx="241" cy="217"/>
              </a:xfrm>
              <a:custGeom>
                <a:avLst/>
                <a:gdLst>
                  <a:gd name="T0" fmla="*/ 0 w 1056"/>
                  <a:gd name="T1" fmla="*/ 0 h 1008"/>
                  <a:gd name="T2" fmla="*/ 0 w 1056"/>
                  <a:gd name="T3" fmla="*/ 0 h 1008"/>
                  <a:gd name="T4" fmla="*/ 0 w 1056"/>
                  <a:gd name="T5" fmla="*/ 0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603" name="Freeform 10"/>
              <p:cNvSpPr>
                <a:spLocks/>
              </p:cNvSpPr>
              <p:nvPr/>
            </p:nvSpPr>
            <p:spPr bwMode="auto">
              <a:xfrm flipV="1">
                <a:off x="3503" y="2327"/>
                <a:ext cx="241" cy="217"/>
              </a:xfrm>
              <a:custGeom>
                <a:avLst/>
                <a:gdLst>
                  <a:gd name="T0" fmla="*/ 0 w 1056"/>
                  <a:gd name="T1" fmla="*/ 0 h 1008"/>
                  <a:gd name="T2" fmla="*/ 0 w 1056"/>
                  <a:gd name="T3" fmla="*/ 0 h 1008"/>
                  <a:gd name="T4" fmla="*/ 0 w 1056"/>
                  <a:gd name="T5" fmla="*/ 0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604" name="Freeform 11"/>
              <p:cNvSpPr>
                <a:spLocks/>
              </p:cNvSpPr>
              <p:nvPr/>
            </p:nvSpPr>
            <p:spPr bwMode="auto">
              <a:xfrm>
                <a:off x="3736" y="2112"/>
                <a:ext cx="241" cy="217"/>
              </a:xfrm>
              <a:custGeom>
                <a:avLst/>
                <a:gdLst>
                  <a:gd name="T0" fmla="*/ 0 w 1056"/>
                  <a:gd name="T1" fmla="*/ 0 h 1008"/>
                  <a:gd name="T2" fmla="*/ 0 w 1056"/>
                  <a:gd name="T3" fmla="*/ 0 h 1008"/>
                  <a:gd name="T4" fmla="*/ 0 w 1056"/>
                  <a:gd name="T5" fmla="*/ 0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605" name="Freeform 12"/>
              <p:cNvSpPr>
                <a:spLocks/>
              </p:cNvSpPr>
              <p:nvPr/>
            </p:nvSpPr>
            <p:spPr bwMode="auto">
              <a:xfrm flipV="1">
                <a:off x="3976" y="2327"/>
                <a:ext cx="241" cy="217"/>
              </a:xfrm>
              <a:custGeom>
                <a:avLst/>
                <a:gdLst>
                  <a:gd name="T0" fmla="*/ 0 w 1056"/>
                  <a:gd name="T1" fmla="*/ 0 h 1008"/>
                  <a:gd name="T2" fmla="*/ 0 w 1056"/>
                  <a:gd name="T3" fmla="*/ 0 h 1008"/>
                  <a:gd name="T4" fmla="*/ 0 w 1056"/>
                  <a:gd name="T5" fmla="*/ 0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606" name="Freeform 13"/>
              <p:cNvSpPr>
                <a:spLocks/>
              </p:cNvSpPr>
              <p:nvPr/>
            </p:nvSpPr>
            <p:spPr bwMode="auto">
              <a:xfrm>
                <a:off x="4215" y="2112"/>
                <a:ext cx="241" cy="217"/>
              </a:xfrm>
              <a:custGeom>
                <a:avLst/>
                <a:gdLst>
                  <a:gd name="T0" fmla="*/ 0 w 1056"/>
                  <a:gd name="T1" fmla="*/ 0 h 1008"/>
                  <a:gd name="T2" fmla="*/ 0 w 1056"/>
                  <a:gd name="T3" fmla="*/ 0 h 1008"/>
                  <a:gd name="T4" fmla="*/ 0 w 1056"/>
                  <a:gd name="T5" fmla="*/ 0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607" name="Freeform 14"/>
              <p:cNvSpPr>
                <a:spLocks/>
              </p:cNvSpPr>
              <p:nvPr/>
            </p:nvSpPr>
            <p:spPr bwMode="auto">
              <a:xfrm flipV="1">
                <a:off x="4455" y="2327"/>
                <a:ext cx="241" cy="217"/>
              </a:xfrm>
              <a:custGeom>
                <a:avLst/>
                <a:gdLst>
                  <a:gd name="T0" fmla="*/ 0 w 1056"/>
                  <a:gd name="T1" fmla="*/ 0 h 1008"/>
                  <a:gd name="T2" fmla="*/ 0 w 1056"/>
                  <a:gd name="T3" fmla="*/ 0 h 1008"/>
                  <a:gd name="T4" fmla="*/ 0 w 1056"/>
                  <a:gd name="T5" fmla="*/ 0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8591" name="Group 15"/>
            <p:cNvGrpSpPr>
              <a:grpSpLocks/>
            </p:cNvGrpSpPr>
            <p:nvPr/>
          </p:nvGrpSpPr>
          <p:grpSpPr bwMode="auto">
            <a:xfrm rot="5428942" flipV="1">
              <a:off x="1784" y="1416"/>
              <a:ext cx="1344" cy="192"/>
              <a:chOff x="2784" y="2112"/>
              <a:chExt cx="1912" cy="432"/>
            </a:xfrm>
          </p:grpSpPr>
          <p:sp>
            <p:nvSpPr>
              <p:cNvPr id="18592" name="Freeform 16"/>
              <p:cNvSpPr>
                <a:spLocks/>
              </p:cNvSpPr>
              <p:nvPr/>
            </p:nvSpPr>
            <p:spPr bwMode="auto">
              <a:xfrm>
                <a:off x="2784" y="2112"/>
                <a:ext cx="241" cy="217"/>
              </a:xfrm>
              <a:custGeom>
                <a:avLst/>
                <a:gdLst>
                  <a:gd name="T0" fmla="*/ 0 w 1056"/>
                  <a:gd name="T1" fmla="*/ 0 h 1008"/>
                  <a:gd name="T2" fmla="*/ 0 w 1056"/>
                  <a:gd name="T3" fmla="*/ 0 h 1008"/>
                  <a:gd name="T4" fmla="*/ 0 w 1056"/>
                  <a:gd name="T5" fmla="*/ 0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93" name="Freeform 17"/>
              <p:cNvSpPr>
                <a:spLocks/>
              </p:cNvSpPr>
              <p:nvPr/>
            </p:nvSpPr>
            <p:spPr bwMode="auto">
              <a:xfrm flipV="1">
                <a:off x="3024" y="2327"/>
                <a:ext cx="241" cy="217"/>
              </a:xfrm>
              <a:custGeom>
                <a:avLst/>
                <a:gdLst>
                  <a:gd name="T0" fmla="*/ 0 w 1056"/>
                  <a:gd name="T1" fmla="*/ 0 h 1008"/>
                  <a:gd name="T2" fmla="*/ 0 w 1056"/>
                  <a:gd name="T3" fmla="*/ 0 h 1008"/>
                  <a:gd name="T4" fmla="*/ 0 w 1056"/>
                  <a:gd name="T5" fmla="*/ 0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94" name="Freeform 18"/>
              <p:cNvSpPr>
                <a:spLocks/>
              </p:cNvSpPr>
              <p:nvPr/>
            </p:nvSpPr>
            <p:spPr bwMode="auto">
              <a:xfrm>
                <a:off x="3263" y="2112"/>
                <a:ext cx="241" cy="217"/>
              </a:xfrm>
              <a:custGeom>
                <a:avLst/>
                <a:gdLst>
                  <a:gd name="T0" fmla="*/ 0 w 1056"/>
                  <a:gd name="T1" fmla="*/ 0 h 1008"/>
                  <a:gd name="T2" fmla="*/ 0 w 1056"/>
                  <a:gd name="T3" fmla="*/ 0 h 1008"/>
                  <a:gd name="T4" fmla="*/ 0 w 1056"/>
                  <a:gd name="T5" fmla="*/ 0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95" name="Freeform 19"/>
              <p:cNvSpPr>
                <a:spLocks/>
              </p:cNvSpPr>
              <p:nvPr/>
            </p:nvSpPr>
            <p:spPr bwMode="auto">
              <a:xfrm flipV="1">
                <a:off x="3503" y="2327"/>
                <a:ext cx="241" cy="217"/>
              </a:xfrm>
              <a:custGeom>
                <a:avLst/>
                <a:gdLst>
                  <a:gd name="T0" fmla="*/ 0 w 1056"/>
                  <a:gd name="T1" fmla="*/ 0 h 1008"/>
                  <a:gd name="T2" fmla="*/ 0 w 1056"/>
                  <a:gd name="T3" fmla="*/ 0 h 1008"/>
                  <a:gd name="T4" fmla="*/ 0 w 1056"/>
                  <a:gd name="T5" fmla="*/ 0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96" name="Freeform 20"/>
              <p:cNvSpPr>
                <a:spLocks/>
              </p:cNvSpPr>
              <p:nvPr/>
            </p:nvSpPr>
            <p:spPr bwMode="auto">
              <a:xfrm>
                <a:off x="3736" y="2112"/>
                <a:ext cx="241" cy="217"/>
              </a:xfrm>
              <a:custGeom>
                <a:avLst/>
                <a:gdLst>
                  <a:gd name="T0" fmla="*/ 0 w 1056"/>
                  <a:gd name="T1" fmla="*/ 0 h 1008"/>
                  <a:gd name="T2" fmla="*/ 0 w 1056"/>
                  <a:gd name="T3" fmla="*/ 0 h 1008"/>
                  <a:gd name="T4" fmla="*/ 0 w 1056"/>
                  <a:gd name="T5" fmla="*/ 0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97" name="Freeform 21"/>
              <p:cNvSpPr>
                <a:spLocks/>
              </p:cNvSpPr>
              <p:nvPr/>
            </p:nvSpPr>
            <p:spPr bwMode="auto">
              <a:xfrm flipV="1">
                <a:off x="3976" y="2327"/>
                <a:ext cx="241" cy="217"/>
              </a:xfrm>
              <a:custGeom>
                <a:avLst/>
                <a:gdLst>
                  <a:gd name="T0" fmla="*/ 0 w 1056"/>
                  <a:gd name="T1" fmla="*/ 0 h 1008"/>
                  <a:gd name="T2" fmla="*/ 0 w 1056"/>
                  <a:gd name="T3" fmla="*/ 0 h 1008"/>
                  <a:gd name="T4" fmla="*/ 0 w 1056"/>
                  <a:gd name="T5" fmla="*/ 0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98" name="Freeform 22"/>
              <p:cNvSpPr>
                <a:spLocks/>
              </p:cNvSpPr>
              <p:nvPr/>
            </p:nvSpPr>
            <p:spPr bwMode="auto">
              <a:xfrm>
                <a:off x="4215" y="2112"/>
                <a:ext cx="241" cy="217"/>
              </a:xfrm>
              <a:custGeom>
                <a:avLst/>
                <a:gdLst>
                  <a:gd name="T0" fmla="*/ 0 w 1056"/>
                  <a:gd name="T1" fmla="*/ 0 h 1008"/>
                  <a:gd name="T2" fmla="*/ 0 w 1056"/>
                  <a:gd name="T3" fmla="*/ 0 h 1008"/>
                  <a:gd name="T4" fmla="*/ 0 w 1056"/>
                  <a:gd name="T5" fmla="*/ 0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99" name="Freeform 23"/>
              <p:cNvSpPr>
                <a:spLocks/>
              </p:cNvSpPr>
              <p:nvPr/>
            </p:nvSpPr>
            <p:spPr bwMode="auto">
              <a:xfrm flipV="1">
                <a:off x="4455" y="2327"/>
                <a:ext cx="241" cy="217"/>
              </a:xfrm>
              <a:custGeom>
                <a:avLst/>
                <a:gdLst>
                  <a:gd name="T0" fmla="*/ 0 w 1056"/>
                  <a:gd name="T1" fmla="*/ 0 h 1008"/>
                  <a:gd name="T2" fmla="*/ 0 w 1056"/>
                  <a:gd name="T3" fmla="*/ 0 h 1008"/>
                  <a:gd name="T4" fmla="*/ 0 w 1056"/>
                  <a:gd name="T5" fmla="*/ 0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8436" name="Group 24"/>
          <p:cNvGrpSpPr>
            <a:grpSpLocks/>
          </p:cNvGrpSpPr>
          <p:nvPr/>
        </p:nvGrpSpPr>
        <p:grpSpPr bwMode="auto">
          <a:xfrm>
            <a:off x="1219200" y="609600"/>
            <a:ext cx="533400" cy="1752600"/>
            <a:chOff x="1200" y="2688"/>
            <a:chExt cx="336" cy="1104"/>
          </a:xfrm>
        </p:grpSpPr>
        <p:sp>
          <p:nvSpPr>
            <p:cNvPr id="18588" name="Rectangle 25"/>
            <p:cNvSpPr>
              <a:spLocks noChangeArrowheads="1"/>
            </p:cNvSpPr>
            <p:nvPr/>
          </p:nvSpPr>
          <p:spPr bwMode="auto">
            <a:xfrm>
              <a:off x="1200" y="2688"/>
              <a:ext cx="288" cy="1104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18589" name="Rectangle 26"/>
            <p:cNvSpPr>
              <a:spLocks noChangeArrowheads="1"/>
            </p:cNvSpPr>
            <p:nvPr/>
          </p:nvSpPr>
          <p:spPr bwMode="auto">
            <a:xfrm>
              <a:off x="1296" y="2712"/>
              <a:ext cx="240" cy="10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grpSp>
        <p:nvGrpSpPr>
          <p:cNvPr id="18437" name="Group 27"/>
          <p:cNvGrpSpPr>
            <a:grpSpLocks/>
          </p:cNvGrpSpPr>
          <p:nvPr/>
        </p:nvGrpSpPr>
        <p:grpSpPr bwMode="auto">
          <a:xfrm rot="5428942" flipV="1">
            <a:off x="840581" y="1332707"/>
            <a:ext cx="1703387" cy="304800"/>
            <a:chOff x="2784" y="2112"/>
            <a:chExt cx="1912" cy="432"/>
          </a:xfrm>
        </p:grpSpPr>
        <p:sp>
          <p:nvSpPr>
            <p:cNvPr id="18580" name="Freeform 28"/>
            <p:cNvSpPr>
              <a:spLocks/>
            </p:cNvSpPr>
            <p:nvPr/>
          </p:nvSpPr>
          <p:spPr bwMode="auto">
            <a:xfrm>
              <a:off x="2784" y="2112"/>
              <a:ext cx="241" cy="217"/>
            </a:xfrm>
            <a:custGeom>
              <a:avLst/>
              <a:gdLst>
                <a:gd name="T0" fmla="*/ 0 w 1056"/>
                <a:gd name="T1" fmla="*/ 0 h 1008"/>
                <a:gd name="T2" fmla="*/ 0 w 1056"/>
                <a:gd name="T3" fmla="*/ 0 h 1008"/>
                <a:gd name="T4" fmla="*/ 0 w 1056"/>
                <a:gd name="T5" fmla="*/ 0 h 1008"/>
                <a:gd name="T6" fmla="*/ 0 60000 65536"/>
                <a:gd name="T7" fmla="*/ 0 60000 65536"/>
                <a:gd name="T8" fmla="*/ 0 60000 65536"/>
                <a:gd name="T9" fmla="*/ 0 w 1056"/>
                <a:gd name="T10" fmla="*/ 0 h 1008"/>
                <a:gd name="T11" fmla="*/ 1056 w 1056"/>
                <a:gd name="T12" fmla="*/ 1008 h 10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56" h="1008">
                  <a:moveTo>
                    <a:pt x="0" y="1008"/>
                  </a:moveTo>
                  <a:cubicBezTo>
                    <a:pt x="176" y="504"/>
                    <a:pt x="352" y="0"/>
                    <a:pt x="528" y="0"/>
                  </a:cubicBezTo>
                  <a:cubicBezTo>
                    <a:pt x="704" y="0"/>
                    <a:pt x="968" y="840"/>
                    <a:pt x="1056" y="1008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81" name="Freeform 29"/>
            <p:cNvSpPr>
              <a:spLocks/>
            </p:cNvSpPr>
            <p:nvPr/>
          </p:nvSpPr>
          <p:spPr bwMode="auto">
            <a:xfrm flipV="1">
              <a:off x="3024" y="2327"/>
              <a:ext cx="241" cy="217"/>
            </a:xfrm>
            <a:custGeom>
              <a:avLst/>
              <a:gdLst>
                <a:gd name="T0" fmla="*/ 0 w 1056"/>
                <a:gd name="T1" fmla="*/ 0 h 1008"/>
                <a:gd name="T2" fmla="*/ 0 w 1056"/>
                <a:gd name="T3" fmla="*/ 0 h 1008"/>
                <a:gd name="T4" fmla="*/ 0 w 1056"/>
                <a:gd name="T5" fmla="*/ 0 h 1008"/>
                <a:gd name="T6" fmla="*/ 0 60000 65536"/>
                <a:gd name="T7" fmla="*/ 0 60000 65536"/>
                <a:gd name="T8" fmla="*/ 0 60000 65536"/>
                <a:gd name="T9" fmla="*/ 0 w 1056"/>
                <a:gd name="T10" fmla="*/ 0 h 1008"/>
                <a:gd name="T11" fmla="*/ 1056 w 1056"/>
                <a:gd name="T12" fmla="*/ 1008 h 10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56" h="1008">
                  <a:moveTo>
                    <a:pt x="0" y="1008"/>
                  </a:moveTo>
                  <a:cubicBezTo>
                    <a:pt x="176" y="504"/>
                    <a:pt x="352" y="0"/>
                    <a:pt x="528" y="0"/>
                  </a:cubicBezTo>
                  <a:cubicBezTo>
                    <a:pt x="704" y="0"/>
                    <a:pt x="968" y="840"/>
                    <a:pt x="1056" y="1008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82" name="Freeform 30"/>
            <p:cNvSpPr>
              <a:spLocks/>
            </p:cNvSpPr>
            <p:nvPr/>
          </p:nvSpPr>
          <p:spPr bwMode="auto">
            <a:xfrm>
              <a:off x="3263" y="2112"/>
              <a:ext cx="241" cy="217"/>
            </a:xfrm>
            <a:custGeom>
              <a:avLst/>
              <a:gdLst>
                <a:gd name="T0" fmla="*/ 0 w 1056"/>
                <a:gd name="T1" fmla="*/ 0 h 1008"/>
                <a:gd name="T2" fmla="*/ 0 w 1056"/>
                <a:gd name="T3" fmla="*/ 0 h 1008"/>
                <a:gd name="T4" fmla="*/ 0 w 1056"/>
                <a:gd name="T5" fmla="*/ 0 h 1008"/>
                <a:gd name="T6" fmla="*/ 0 60000 65536"/>
                <a:gd name="T7" fmla="*/ 0 60000 65536"/>
                <a:gd name="T8" fmla="*/ 0 60000 65536"/>
                <a:gd name="T9" fmla="*/ 0 w 1056"/>
                <a:gd name="T10" fmla="*/ 0 h 1008"/>
                <a:gd name="T11" fmla="*/ 1056 w 1056"/>
                <a:gd name="T12" fmla="*/ 1008 h 10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56" h="1008">
                  <a:moveTo>
                    <a:pt x="0" y="1008"/>
                  </a:moveTo>
                  <a:cubicBezTo>
                    <a:pt x="176" y="504"/>
                    <a:pt x="352" y="0"/>
                    <a:pt x="528" y="0"/>
                  </a:cubicBezTo>
                  <a:cubicBezTo>
                    <a:pt x="704" y="0"/>
                    <a:pt x="968" y="840"/>
                    <a:pt x="1056" y="1008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83" name="Freeform 31"/>
            <p:cNvSpPr>
              <a:spLocks/>
            </p:cNvSpPr>
            <p:nvPr/>
          </p:nvSpPr>
          <p:spPr bwMode="auto">
            <a:xfrm flipV="1">
              <a:off x="3503" y="2327"/>
              <a:ext cx="241" cy="217"/>
            </a:xfrm>
            <a:custGeom>
              <a:avLst/>
              <a:gdLst>
                <a:gd name="T0" fmla="*/ 0 w 1056"/>
                <a:gd name="T1" fmla="*/ 0 h 1008"/>
                <a:gd name="T2" fmla="*/ 0 w 1056"/>
                <a:gd name="T3" fmla="*/ 0 h 1008"/>
                <a:gd name="T4" fmla="*/ 0 w 1056"/>
                <a:gd name="T5" fmla="*/ 0 h 1008"/>
                <a:gd name="T6" fmla="*/ 0 60000 65536"/>
                <a:gd name="T7" fmla="*/ 0 60000 65536"/>
                <a:gd name="T8" fmla="*/ 0 60000 65536"/>
                <a:gd name="T9" fmla="*/ 0 w 1056"/>
                <a:gd name="T10" fmla="*/ 0 h 1008"/>
                <a:gd name="T11" fmla="*/ 1056 w 1056"/>
                <a:gd name="T12" fmla="*/ 1008 h 10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56" h="1008">
                  <a:moveTo>
                    <a:pt x="0" y="1008"/>
                  </a:moveTo>
                  <a:cubicBezTo>
                    <a:pt x="176" y="504"/>
                    <a:pt x="352" y="0"/>
                    <a:pt x="528" y="0"/>
                  </a:cubicBezTo>
                  <a:cubicBezTo>
                    <a:pt x="704" y="0"/>
                    <a:pt x="968" y="840"/>
                    <a:pt x="1056" y="1008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84" name="Freeform 32"/>
            <p:cNvSpPr>
              <a:spLocks/>
            </p:cNvSpPr>
            <p:nvPr/>
          </p:nvSpPr>
          <p:spPr bwMode="auto">
            <a:xfrm>
              <a:off x="3736" y="2112"/>
              <a:ext cx="241" cy="217"/>
            </a:xfrm>
            <a:custGeom>
              <a:avLst/>
              <a:gdLst>
                <a:gd name="T0" fmla="*/ 0 w 1056"/>
                <a:gd name="T1" fmla="*/ 0 h 1008"/>
                <a:gd name="T2" fmla="*/ 0 w 1056"/>
                <a:gd name="T3" fmla="*/ 0 h 1008"/>
                <a:gd name="T4" fmla="*/ 0 w 1056"/>
                <a:gd name="T5" fmla="*/ 0 h 1008"/>
                <a:gd name="T6" fmla="*/ 0 60000 65536"/>
                <a:gd name="T7" fmla="*/ 0 60000 65536"/>
                <a:gd name="T8" fmla="*/ 0 60000 65536"/>
                <a:gd name="T9" fmla="*/ 0 w 1056"/>
                <a:gd name="T10" fmla="*/ 0 h 1008"/>
                <a:gd name="T11" fmla="*/ 1056 w 1056"/>
                <a:gd name="T12" fmla="*/ 1008 h 10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56" h="1008">
                  <a:moveTo>
                    <a:pt x="0" y="1008"/>
                  </a:moveTo>
                  <a:cubicBezTo>
                    <a:pt x="176" y="504"/>
                    <a:pt x="352" y="0"/>
                    <a:pt x="528" y="0"/>
                  </a:cubicBezTo>
                  <a:cubicBezTo>
                    <a:pt x="704" y="0"/>
                    <a:pt x="968" y="840"/>
                    <a:pt x="1056" y="1008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85" name="Freeform 33"/>
            <p:cNvSpPr>
              <a:spLocks/>
            </p:cNvSpPr>
            <p:nvPr/>
          </p:nvSpPr>
          <p:spPr bwMode="auto">
            <a:xfrm flipV="1">
              <a:off x="3976" y="2327"/>
              <a:ext cx="241" cy="217"/>
            </a:xfrm>
            <a:custGeom>
              <a:avLst/>
              <a:gdLst>
                <a:gd name="T0" fmla="*/ 0 w 1056"/>
                <a:gd name="T1" fmla="*/ 0 h 1008"/>
                <a:gd name="T2" fmla="*/ 0 w 1056"/>
                <a:gd name="T3" fmla="*/ 0 h 1008"/>
                <a:gd name="T4" fmla="*/ 0 w 1056"/>
                <a:gd name="T5" fmla="*/ 0 h 1008"/>
                <a:gd name="T6" fmla="*/ 0 60000 65536"/>
                <a:gd name="T7" fmla="*/ 0 60000 65536"/>
                <a:gd name="T8" fmla="*/ 0 60000 65536"/>
                <a:gd name="T9" fmla="*/ 0 w 1056"/>
                <a:gd name="T10" fmla="*/ 0 h 1008"/>
                <a:gd name="T11" fmla="*/ 1056 w 1056"/>
                <a:gd name="T12" fmla="*/ 1008 h 10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56" h="1008">
                  <a:moveTo>
                    <a:pt x="0" y="1008"/>
                  </a:moveTo>
                  <a:cubicBezTo>
                    <a:pt x="176" y="504"/>
                    <a:pt x="352" y="0"/>
                    <a:pt x="528" y="0"/>
                  </a:cubicBezTo>
                  <a:cubicBezTo>
                    <a:pt x="704" y="0"/>
                    <a:pt x="968" y="840"/>
                    <a:pt x="1056" y="1008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86" name="Freeform 34"/>
            <p:cNvSpPr>
              <a:spLocks/>
            </p:cNvSpPr>
            <p:nvPr/>
          </p:nvSpPr>
          <p:spPr bwMode="auto">
            <a:xfrm>
              <a:off x="4215" y="2112"/>
              <a:ext cx="241" cy="217"/>
            </a:xfrm>
            <a:custGeom>
              <a:avLst/>
              <a:gdLst>
                <a:gd name="T0" fmla="*/ 0 w 1056"/>
                <a:gd name="T1" fmla="*/ 0 h 1008"/>
                <a:gd name="T2" fmla="*/ 0 w 1056"/>
                <a:gd name="T3" fmla="*/ 0 h 1008"/>
                <a:gd name="T4" fmla="*/ 0 w 1056"/>
                <a:gd name="T5" fmla="*/ 0 h 1008"/>
                <a:gd name="T6" fmla="*/ 0 60000 65536"/>
                <a:gd name="T7" fmla="*/ 0 60000 65536"/>
                <a:gd name="T8" fmla="*/ 0 60000 65536"/>
                <a:gd name="T9" fmla="*/ 0 w 1056"/>
                <a:gd name="T10" fmla="*/ 0 h 1008"/>
                <a:gd name="T11" fmla="*/ 1056 w 1056"/>
                <a:gd name="T12" fmla="*/ 1008 h 10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56" h="1008">
                  <a:moveTo>
                    <a:pt x="0" y="1008"/>
                  </a:moveTo>
                  <a:cubicBezTo>
                    <a:pt x="176" y="504"/>
                    <a:pt x="352" y="0"/>
                    <a:pt x="528" y="0"/>
                  </a:cubicBezTo>
                  <a:cubicBezTo>
                    <a:pt x="704" y="0"/>
                    <a:pt x="968" y="840"/>
                    <a:pt x="1056" y="1008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87" name="Freeform 35"/>
            <p:cNvSpPr>
              <a:spLocks/>
            </p:cNvSpPr>
            <p:nvPr/>
          </p:nvSpPr>
          <p:spPr bwMode="auto">
            <a:xfrm flipV="1">
              <a:off x="4455" y="2327"/>
              <a:ext cx="241" cy="217"/>
            </a:xfrm>
            <a:custGeom>
              <a:avLst/>
              <a:gdLst>
                <a:gd name="T0" fmla="*/ 0 w 1056"/>
                <a:gd name="T1" fmla="*/ 0 h 1008"/>
                <a:gd name="T2" fmla="*/ 0 w 1056"/>
                <a:gd name="T3" fmla="*/ 0 h 1008"/>
                <a:gd name="T4" fmla="*/ 0 w 1056"/>
                <a:gd name="T5" fmla="*/ 0 h 1008"/>
                <a:gd name="T6" fmla="*/ 0 60000 65536"/>
                <a:gd name="T7" fmla="*/ 0 60000 65536"/>
                <a:gd name="T8" fmla="*/ 0 60000 65536"/>
                <a:gd name="T9" fmla="*/ 0 w 1056"/>
                <a:gd name="T10" fmla="*/ 0 h 1008"/>
                <a:gd name="T11" fmla="*/ 1056 w 1056"/>
                <a:gd name="T12" fmla="*/ 1008 h 10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56" h="1008">
                  <a:moveTo>
                    <a:pt x="0" y="1008"/>
                  </a:moveTo>
                  <a:cubicBezTo>
                    <a:pt x="176" y="504"/>
                    <a:pt x="352" y="0"/>
                    <a:pt x="528" y="0"/>
                  </a:cubicBezTo>
                  <a:cubicBezTo>
                    <a:pt x="704" y="0"/>
                    <a:pt x="968" y="840"/>
                    <a:pt x="1056" y="1008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438" name="Line 36"/>
          <p:cNvSpPr>
            <a:spLocks noChangeShapeType="1"/>
          </p:cNvSpPr>
          <p:nvPr/>
        </p:nvSpPr>
        <p:spPr bwMode="auto">
          <a:xfrm>
            <a:off x="457200" y="10668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39" name="Line 37"/>
          <p:cNvSpPr>
            <a:spLocks noChangeShapeType="1"/>
          </p:cNvSpPr>
          <p:nvPr/>
        </p:nvSpPr>
        <p:spPr bwMode="auto">
          <a:xfrm>
            <a:off x="685800" y="10668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40" name="Line 38"/>
          <p:cNvSpPr>
            <a:spLocks noChangeShapeType="1"/>
          </p:cNvSpPr>
          <p:nvPr/>
        </p:nvSpPr>
        <p:spPr bwMode="auto">
          <a:xfrm>
            <a:off x="914400" y="10668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41" name="Line 39"/>
          <p:cNvSpPr>
            <a:spLocks noChangeShapeType="1"/>
          </p:cNvSpPr>
          <p:nvPr/>
        </p:nvSpPr>
        <p:spPr bwMode="auto">
          <a:xfrm>
            <a:off x="1143000" y="10668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42" name="Line 40"/>
          <p:cNvSpPr>
            <a:spLocks noChangeShapeType="1"/>
          </p:cNvSpPr>
          <p:nvPr/>
        </p:nvSpPr>
        <p:spPr bwMode="auto">
          <a:xfrm>
            <a:off x="1371600" y="10668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43" name="Line 41"/>
          <p:cNvSpPr>
            <a:spLocks noChangeShapeType="1"/>
          </p:cNvSpPr>
          <p:nvPr/>
        </p:nvSpPr>
        <p:spPr bwMode="auto">
          <a:xfrm>
            <a:off x="1600200" y="10668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44" name="Line 42"/>
          <p:cNvSpPr>
            <a:spLocks noChangeShapeType="1"/>
          </p:cNvSpPr>
          <p:nvPr/>
        </p:nvSpPr>
        <p:spPr bwMode="auto">
          <a:xfrm>
            <a:off x="1828800" y="10668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45" name="Line 43"/>
          <p:cNvSpPr>
            <a:spLocks noChangeShapeType="1"/>
          </p:cNvSpPr>
          <p:nvPr/>
        </p:nvSpPr>
        <p:spPr bwMode="auto">
          <a:xfrm>
            <a:off x="2057400" y="10668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46" name="Line 44"/>
          <p:cNvSpPr>
            <a:spLocks noChangeShapeType="1"/>
          </p:cNvSpPr>
          <p:nvPr/>
        </p:nvSpPr>
        <p:spPr bwMode="auto">
          <a:xfrm>
            <a:off x="2286000" y="10668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47" name="Line 45"/>
          <p:cNvSpPr>
            <a:spLocks noChangeShapeType="1"/>
          </p:cNvSpPr>
          <p:nvPr/>
        </p:nvSpPr>
        <p:spPr bwMode="auto">
          <a:xfrm>
            <a:off x="2514600" y="10668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48" name="Line 46"/>
          <p:cNvSpPr>
            <a:spLocks noChangeShapeType="1"/>
          </p:cNvSpPr>
          <p:nvPr/>
        </p:nvSpPr>
        <p:spPr bwMode="auto">
          <a:xfrm>
            <a:off x="2743200" y="10668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49" name="Line 47"/>
          <p:cNvSpPr>
            <a:spLocks noChangeShapeType="1"/>
          </p:cNvSpPr>
          <p:nvPr/>
        </p:nvSpPr>
        <p:spPr bwMode="auto">
          <a:xfrm>
            <a:off x="2971800" y="10668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50" name="Line 48"/>
          <p:cNvSpPr>
            <a:spLocks noChangeShapeType="1"/>
          </p:cNvSpPr>
          <p:nvPr/>
        </p:nvSpPr>
        <p:spPr bwMode="auto">
          <a:xfrm>
            <a:off x="3200400" y="10668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51" name="Line 49"/>
          <p:cNvSpPr>
            <a:spLocks noChangeShapeType="1"/>
          </p:cNvSpPr>
          <p:nvPr/>
        </p:nvSpPr>
        <p:spPr bwMode="auto">
          <a:xfrm>
            <a:off x="3429000" y="10668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52" name="Line 50"/>
          <p:cNvSpPr>
            <a:spLocks noChangeShapeType="1"/>
          </p:cNvSpPr>
          <p:nvPr/>
        </p:nvSpPr>
        <p:spPr bwMode="auto">
          <a:xfrm>
            <a:off x="3657600" y="10668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53" name="Line 51"/>
          <p:cNvSpPr>
            <a:spLocks noChangeShapeType="1"/>
          </p:cNvSpPr>
          <p:nvPr/>
        </p:nvSpPr>
        <p:spPr bwMode="auto">
          <a:xfrm>
            <a:off x="3886200" y="10668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54" name="Line 52"/>
          <p:cNvSpPr>
            <a:spLocks noChangeShapeType="1"/>
          </p:cNvSpPr>
          <p:nvPr/>
        </p:nvSpPr>
        <p:spPr bwMode="auto">
          <a:xfrm>
            <a:off x="4114800" y="10668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55" name="Line 53"/>
          <p:cNvSpPr>
            <a:spLocks noChangeShapeType="1"/>
          </p:cNvSpPr>
          <p:nvPr/>
        </p:nvSpPr>
        <p:spPr bwMode="auto">
          <a:xfrm>
            <a:off x="4343400" y="10668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56" name="Line 54"/>
          <p:cNvSpPr>
            <a:spLocks noChangeShapeType="1"/>
          </p:cNvSpPr>
          <p:nvPr/>
        </p:nvSpPr>
        <p:spPr bwMode="auto">
          <a:xfrm>
            <a:off x="4572000" y="10668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57" name="Line 55"/>
          <p:cNvSpPr>
            <a:spLocks noChangeShapeType="1"/>
          </p:cNvSpPr>
          <p:nvPr/>
        </p:nvSpPr>
        <p:spPr bwMode="auto">
          <a:xfrm>
            <a:off x="4800600" y="10668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58" name="Line 56"/>
          <p:cNvSpPr>
            <a:spLocks noChangeShapeType="1"/>
          </p:cNvSpPr>
          <p:nvPr/>
        </p:nvSpPr>
        <p:spPr bwMode="auto">
          <a:xfrm>
            <a:off x="5029200" y="10668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59" name="Line 57"/>
          <p:cNvSpPr>
            <a:spLocks noChangeShapeType="1"/>
          </p:cNvSpPr>
          <p:nvPr/>
        </p:nvSpPr>
        <p:spPr bwMode="auto">
          <a:xfrm>
            <a:off x="5257800" y="10668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60" name="Line 58"/>
          <p:cNvSpPr>
            <a:spLocks noChangeShapeType="1"/>
          </p:cNvSpPr>
          <p:nvPr/>
        </p:nvSpPr>
        <p:spPr bwMode="auto">
          <a:xfrm>
            <a:off x="5486400" y="10668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61" name="Line 59"/>
          <p:cNvSpPr>
            <a:spLocks noChangeShapeType="1"/>
          </p:cNvSpPr>
          <p:nvPr/>
        </p:nvSpPr>
        <p:spPr bwMode="auto">
          <a:xfrm>
            <a:off x="5715000" y="10668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62" name="Line 60"/>
          <p:cNvSpPr>
            <a:spLocks noChangeShapeType="1"/>
          </p:cNvSpPr>
          <p:nvPr/>
        </p:nvSpPr>
        <p:spPr bwMode="auto">
          <a:xfrm>
            <a:off x="5943600" y="10668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63" name="Line 61"/>
          <p:cNvSpPr>
            <a:spLocks noChangeShapeType="1"/>
          </p:cNvSpPr>
          <p:nvPr/>
        </p:nvSpPr>
        <p:spPr bwMode="auto">
          <a:xfrm>
            <a:off x="6172200" y="10668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64" name="Line 62"/>
          <p:cNvSpPr>
            <a:spLocks noChangeShapeType="1"/>
          </p:cNvSpPr>
          <p:nvPr/>
        </p:nvSpPr>
        <p:spPr bwMode="auto">
          <a:xfrm rot="-407527">
            <a:off x="1692275" y="968375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65" name="Line 63"/>
          <p:cNvSpPr>
            <a:spLocks noChangeShapeType="1"/>
          </p:cNvSpPr>
          <p:nvPr/>
        </p:nvSpPr>
        <p:spPr bwMode="auto">
          <a:xfrm rot="-407527">
            <a:off x="1919288" y="941388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66" name="Line 64"/>
          <p:cNvSpPr>
            <a:spLocks noChangeShapeType="1"/>
          </p:cNvSpPr>
          <p:nvPr/>
        </p:nvSpPr>
        <p:spPr bwMode="auto">
          <a:xfrm rot="-407527">
            <a:off x="2146300" y="9144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67" name="Line 65"/>
          <p:cNvSpPr>
            <a:spLocks noChangeShapeType="1"/>
          </p:cNvSpPr>
          <p:nvPr/>
        </p:nvSpPr>
        <p:spPr bwMode="auto">
          <a:xfrm rot="-407527">
            <a:off x="2373313" y="887413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68" name="Line 66"/>
          <p:cNvSpPr>
            <a:spLocks noChangeShapeType="1"/>
          </p:cNvSpPr>
          <p:nvPr/>
        </p:nvSpPr>
        <p:spPr bwMode="auto">
          <a:xfrm rot="-407527">
            <a:off x="2600325" y="860425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69" name="Line 67"/>
          <p:cNvSpPr>
            <a:spLocks noChangeShapeType="1"/>
          </p:cNvSpPr>
          <p:nvPr/>
        </p:nvSpPr>
        <p:spPr bwMode="auto">
          <a:xfrm rot="-407527">
            <a:off x="2827338" y="833438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70" name="Line 68"/>
          <p:cNvSpPr>
            <a:spLocks noChangeShapeType="1"/>
          </p:cNvSpPr>
          <p:nvPr/>
        </p:nvSpPr>
        <p:spPr bwMode="auto">
          <a:xfrm rot="-407527">
            <a:off x="3054350" y="80645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71" name="Line 69"/>
          <p:cNvSpPr>
            <a:spLocks noChangeShapeType="1"/>
          </p:cNvSpPr>
          <p:nvPr/>
        </p:nvSpPr>
        <p:spPr bwMode="auto">
          <a:xfrm rot="-407527">
            <a:off x="3281363" y="779463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72" name="Line 70"/>
          <p:cNvSpPr>
            <a:spLocks noChangeShapeType="1"/>
          </p:cNvSpPr>
          <p:nvPr/>
        </p:nvSpPr>
        <p:spPr bwMode="auto">
          <a:xfrm rot="-407527">
            <a:off x="3508375" y="752475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73" name="Line 71"/>
          <p:cNvSpPr>
            <a:spLocks noChangeShapeType="1"/>
          </p:cNvSpPr>
          <p:nvPr/>
        </p:nvSpPr>
        <p:spPr bwMode="auto">
          <a:xfrm rot="-407527">
            <a:off x="3735388" y="725488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74" name="Line 72"/>
          <p:cNvSpPr>
            <a:spLocks noChangeShapeType="1"/>
          </p:cNvSpPr>
          <p:nvPr/>
        </p:nvSpPr>
        <p:spPr bwMode="auto">
          <a:xfrm rot="-407527">
            <a:off x="3962400" y="6985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75" name="Line 73"/>
          <p:cNvSpPr>
            <a:spLocks noChangeShapeType="1"/>
          </p:cNvSpPr>
          <p:nvPr/>
        </p:nvSpPr>
        <p:spPr bwMode="auto">
          <a:xfrm rot="-407527">
            <a:off x="4189413" y="671513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76" name="Line 74"/>
          <p:cNvSpPr>
            <a:spLocks noChangeShapeType="1"/>
          </p:cNvSpPr>
          <p:nvPr/>
        </p:nvSpPr>
        <p:spPr bwMode="auto">
          <a:xfrm rot="-407527">
            <a:off x="4416425" y="644525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77" name="Line 75"/>
          <p:cNvSpPr>
            <a:spLocks noChangeShapeType="1"/>
          </p:cNvSpPr>
          <p:nvPr/>
        </p:nvSpPr>
        <p:spPr bwMode="auto">
          <a:xfrm rot="-407527">
            <a:off x="4643438" y="617538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78" name="Line 76"/>
          <p:cNvSpPr>
            <a:spLocks noChangeShapeType="1"/>
          </p:cNvSpPr>
          <p:nvPr/>
        </p:nvSpPr>
        <p:spPr bwMode="auto">
          <a:xfrm rot="-407527">
            <a:off x="4870450" y="59055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79" name="Line 77"/>
          <p:cNvSpPr>
            <a:spLocks noChangeShapeType="1"/>
          </p:cNvSpPr>
          <p:nvPr/>
        </p:nvSpPr>
        <p:spPr bwMode="auto">
          <a:xfrm rot="-407527">
            <a:off x="5097463" y="563563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80" name="Line 78"/>
          <p:cNvSpPr>
            <a:spLocks noChangeShapeType="1"/>
          </p:cNvSpPr>
          <p:nvPr/>
        </p:nvSpPr>
        <p:spPr bwMode="auto">
          <a:xfrm rot="-407527">
            <a:off x="5324475" y="536575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81" name="Line 79"/>
          <p:cNvSpPr>
            <a:spLocks noChangeShapeType="1"/>
          </p:cNvSpPr>
          <p:nvPr/>
        </p:nvSpPr>
        <p:spPr bwMode="auto">
          <a:xfrm rot="-407527">
            <a:off x="5551488" y="509588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82" name="Line 80"/>
          <p:cNvSpPr>
            <a:spLocks noChangeShapeType="1"/>
          </p:cNvSpPr>
          <p:nvPr/>
        </p:nvSpPr>
        <p:spPr bwMode="auto">
          <a:xfrm rot="-407527">
            <a:off x="5778500" y="4826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83" name="Line 81"/>
          <p:cNvSpPr>
            <a:spLocks noChangeShapeType="1"/>
          </p:cNvSpPr>
          <p:nvPr/>
        </p:nvSpPr>
        <p:spPr bwMode="auto">
          <a:xfrm rot="-407527">
            <a:off x="6005513" y="455613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84" name="Line 82"/>
          <p:cNvSpPr>
            <a:spLocks noChangeShapeType="1"/>
          </p:cNvSpPr>
          <p:nvPr/>
        </p:nvSpPr>
        <p:spPr bwMode="auto">
          <a:xfrm rot="-407527">
            <a:off x="6232525" y="428625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85" name="Line 83"/>
          <p:cNvSpPr>
            <a:spLocks noChangeShapeType="1"/>
          </p:cNvSpPr>
          <p:nvPr/>
        </p:nvSpPr>
        <p:spPr bwMode="auto">
          <a:xfrm>
            <a:off x="457200" y="44069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86" name="Line 84"/>
          <p:cNvSpPr>
            <a:spLocks noChangeShapeType="1"/>
          </p:cNvSpPr>
          <p:nvPr/>
        </p:nvSpPr>
        <p:spPr bwMode="auto">
          <a:xfrm>
            <a:off x="685800" y="44069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87" name="Line 85"/>
          <p:cNvSpPr>
            <a:spLocks noChangeShapeType="1"/>
          </p:cNvSpPr>
          <p:nvPr/>
        </p:nvSpPr>
        <p:spPr bwMode="auto">
          <a:xfrm>
            <a:off x="914400" y="44069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88" name="Line 86"/>
          <p:cNvSpPr>
            <a:spLocks noChangeShapeType="1"/>
          </p:cNvSpPr>
          <p:nvPr/>
        </p:nvSpPr>
        <p:spPr bwMode="auto">
          <a:xfrm>
            <a:off x="1143000" y="44069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89" name="Line 87"/>
          <p:cNvSpPr>
            <a:spLocks noChangeShapeType="1"/>
          </p:cNvSpPr>
          <p:nvPr/>
        </p:nvSpPr>
        <p:spPr bwMode="auto">
          <a:xfrm>
            <a:off x="1371600" y="44069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90" name="Line 88"/>
          <p:cNvSpPr>
            <a:spLocks noChangeShapeType="1"/>
          </p:cNvSpPr>
          <p:nvPr/>
        </p:nvSpPr>
        <p:spPr bwMode="auto">
          <a:xfrm>
            <a:off x="1600200" y="44069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91" name="Line 89"/>
          <p:cNvSpPr>
            <a:spLocks noChangeShapeType="1"/>
          </p:cNvSpPr>
          <p:nvPr/>
        </p:nvSpPr>
        <p:spPr bwMode="auto">
          <a:xfrm>
            <a:off x="1828800" y="44069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92" name="Line 90"/>
          <p:cNvSpPr>
            <a:spLocks noChangeShapeType="1"/>
          </p:cNvSpPr>
          <p:nvPr/>
        </p:nvSpPr>
        <p:spPr bwMode="auto">
          <a:xfrm>
            <a:off x="2057400" y="44069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93" name="Line 91"/>
          <p:cNvSpPr>
            <a:spLocks noChangeShapeType="1"/>
          </p:cNvSpPr>
          <p:nvPr/>
        </p:nvSpPr>
        <p:spPr bwMode="auto">
          <a:xfrm>
            <a:off x="2286000" y="44069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94" name="Line 92"/>
          <p:cNvSpPr>
            <a:spLocks noChangeShapeType="1"/>
          </p:cNvSpPr>
          <p:nvPr/>
        </p:nvSpPr>
        <p:spPr bwMode="auto">
          <a:xfrm>
            <a:off x="2514600" y="44069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95" name="Line 93"/>
          <p:cNvSpPr>
            <a:spLocks noChangeShapeType="1"/>
          </p:cNvSpPr>
          <p:nvPr/>
        </p:nvSpPr>
        <p:spPr bwMode="auto">
          <a:xfrm>
            <a:off x="2743200" y="44069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96" name="Line 94"/>
          <p:cNvSpPr>
            <a:spLocks noChangeShapeType="1"/>
          </p:cNvSpPr>
          <p:nvPr/>
        </p:nvSpPr>
        <p:spPr bwMode="auto">
          <a:xfrm>
            <a:off x="2971800" y="44069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97" name="Line 95"/>
          <p:cNvSpPr>
            <a:spLocks noChangeShapeType="1"/>
          </p:cNvSpPr>
          <p:nvPr/>
        </p:nvSpPr>
        <p:spPr bwMode="auto">
          <a:xfrm>
            <a:off x="3200400" y="44069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98" name="Line 96"/>
          <p:cNvSpPr>
            <a:spLocks noChangeShapeType="1"/>
          </p:cNvSpPr>
          <p:nvPr/>
        </p:nvSpPr>
        <p:spPr bwMode="auto">
          <a:xfrm>
            <a:off x="3429000" y="44069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99" name="Line 97"/>
          <p:cNvSpPr>
            <a:spLocks noChangeShapeType="1"/>
          </p:cNvSpPr>
          <p:nvPr/>
        </p:nvSpPr>
        <p:spPr bwMode="auto">
          <a:xfrm>
            <a:off x="3657600" y="44069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00" name="Line 98"/>
          <p:cNvSpPr>
            <a:spLocks noChangeShapeType="1"/>
          </p:cNvSpPr>
          <p:nvPr/>
        </p:nvSpPr>
        <p:spPr bwMode="auto">
          <a:xfrm>
            <a:off x="3886200" y="44069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01" name="Line 99"/>
          <p:cNvSpPr>
            <a:spLocks noChangeShapeType="1"/>
          </p:cNvSpPr>
          <p:nvPr/>
        </p:nvSpPr>
        <p:spPr bwMode="auto">
          <a:xfrm>
            <a:off x="4114800" y="44069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02" name="Line 100"/>
          <p:cNvSpPr>
            <a:spLocks noChangeShapeType="1"/>
          </p:cNvSpPr>
          <p:nvPr/>
        </p:nvSpPr>
        <p:spPr bwMode="auto">
          <a:xfrm>
            <a:off x="4343400" y="44069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03" name="Line 101"/>
          <p:cNvSpPr>
            <a:spLocks noChangeShapeType="1"/>
          </p:cNvSpPr>
          <p:nvPr/>
        </p:nvSpPr>
        <p:spPr bwMode="auto">
          <a:xfrm>
            <a:off x="4572000" y="44069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04" name="Line 102"/>
          <p:cNvSpPr>
            <a:spLocks noChangeShapeType="1"/>
          </p:cNvSpPr>
          <p:nvPr/>
        </p:nvSpPr>
        <p:spPr bwMode="auto">
          <a:xfrm>
            <a:off x="4800600" y="44069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05" name="Line 103"/>
          <p:cNvSpPr>
            <a:spLocks noChangeShapeType="1"/>
          </p:cNvSpPr>
          <p:nvPr/>
        </p:nvSpPr>
        <p:spPr bwMode="auto">
          <a:xfrm>
            <a:off x="5029200" y="44069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06" name="Line 104"/>
          <p:cNvSpPr>
            <a:spLocks noChangeShapeType="1"/>
          </p:cNvSpPr>
          <p:nvPr/>
        </p:nvSpPr>
        <p:spPr bwMode="auto">
          <a:xfrm>
            <a:off x="5257800" y="44069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07" name="Line 105"/>
          <p:cNvSpPr>
            <a:spLocks noChangeShapeType="1"/>
          </p:cNvSpPr>
          <p:nvPr/>
        </p:nvSpPr>
        <p:spPr bwMode="auto">
          <a:xfrm>
            <a:off x="5486400" y="44069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08" name="Line 106"/>
          <p:cNvSpPr>
            <a:spLocks noChangeShapeType="1"/>
          </p:cNvSpPr>
          <p:nvPr/>
        </p:nvSpPr>
        <p:spPr bwMode="auto">
          <a:xfrm>
            <a:off x="5715000" y="44069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09" name="Line 107"/>
          <p:cNvSpPr>
            <a:spLocks noChangeShapeType="1"/>
          </p:cNvSpPr>
          <p:nvPr/>
        </p:nvSpPr>
        <p:spPr bwMode="auto">
          <a:xfrm>
            <a:off x="5943600" y="44069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10" name="Line 108"/>
          <p:cNvSpPr>
            <a:spLocks noChangeShapeType="1"/>
          </p:cNvSpPr>
          <p:nvPr/>
        </p:nvSpPr>
        <p:spPr bwMode="auto">
          <a:xfrm>
            <a:off x="6172200" y="44069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11" name="Line 109"/>
          <p:cNvSpPr>
            <a:spLocks noChangeShapeType="1"/>
          </p:cNvSpPr>
          <p:nvPr/>
        </p:nvSpPr>
        <p:spPr bwMode="auto">
          <a:xfrm rot="-995240">
            <a:off x="1698625" y="4316413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12" name="Line 110"/>
          <p:cNvSpPr>
            <a:spLocks noChangeShapeType="1"/>
          </p:cNvSpPr>
          <p:nvPr/>
        </p:nvSpPr>
        <p:spPr bwMode="auto">
          <a:xfrm rot="-995240">
            <a:off x="1917700" y="4251325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13" name="Line 111"/>
          <p:cNvSpPr>
            <a:spLocks noChangeShapeType="1"/>
          </p:cNvSpPr>
          <p:nvPr/>
        </p:nvSpPr>
        <p:spPr bwMode="auto">
          <a:xfrm rot="-995240">
            <a:off x="2136775" y="4186238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14" name="Line 112"/>
          <p:cNvSpPr>
            <a:spLocks noChangeShapeType="1"/>
          </p:cNvSpPr>
          <p:nvPr/>
        </p:nvSpPr>
        <p:spPr bwMode="auto">
          <a:xfrm rot="-995240">
            <a:off x="2355850" y="412115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15" name="Line 113"/>
          <p:cNvSpPr>
            <a:spLocks noChangeShapeType="1"/>
          </p:cNvSpPr>
          <p:nvPr/>
        </p:nvSpPr>
        <p:spPr bwMode="auto">
          <a:xfrm rot="-995240">
            <a:off x="2574925" y="4056063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16" name="Line 114"/>
          <p:cNvSpPr>
            <a:spLocks noChangeShapeType="1"/>
          </p:cNvSpPr>
          <p:nvPr/>
        </p:nvSpPr>
        <p:spPr bwMode="auto">
          <a:xfrm rot="-995240">
            <a:off x="2794000" y="3990975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17" name="Line 115"/>
          <p:cNvSpPr>
            <a:spLocks noChangeShapeType="1"/>
          </p:cNvSpPr>
          <p:nvPr/>
        </p:nvSpPr>
        <p:spPr bwMode="auto">
          <a:xfrm rot="-995240">
            <a:off x="3013075" y="39243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18" name="Line 116"/>
          <p:cNvSpPr>
            <a:spLocks noChangeShapeType="1"/>
          </p:cNvSpPr>
          <p:nvPr/>
        </p:nvSpPr>
        <p:spPr bwMode="auto">
          <a:xfrm rot="-995240">
            <a:off x="3232150" y="3859213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19" name="Line 117"/>
          <p:cNvSpPr>
            <a:spLocks noChangeShapeType="1"/>
          </p:cNvSpPr>
          <p:nvPr/>
        </p:nvSpPr>
        <p:spPr bwMode="auto">
          <a:xfrm rot="-995240">
            <a:off x="3451225" y="3794125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20" name="Line 118"/>
          <p:cNvSpPr>
            <a:spLocks noChangeShapeType="1"/>
          </p:cNvSpPr>
          <p:nvPr/>
        </p:nvSpPr>
        <p:spPr bwMode="auto">
          <a:xfrm rot="-995240">
            <a:off x="3670300" y="3729038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21" name="Line 119"/>
          <p:cNvSpPr>
            <a:spLocks noChangeShapeType="1"/>
          </p:cNvSpPr>
          <p:nvPr/>
        </p:nvSpPr>
        <p:spPr bwMode="auto">
          <a:xfrm rot="-995240">
            <a:off x="3889375" y="366395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22" name="Line 120"/>
          <p:cNvSpPr>
            <a:spLocks noChangeShapeType="1"/>
          </p:cNvSpPr>
          <p:nvPr/>
        </p:nvSpPr>
        <p:spPr bwMode="auto">
          <a:xfrm rot="-995240">
            <a:off x="4110038" y="3598863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23" name="Line 121"/>
          <p:cNvSpPr>
            <a:spLocks noChangeShapeType="1"/>
          </p:cNvSpPr>
          <p:nvPr/>
        </p:nvSpPr>
        <p:spPr bwMode="auto">
          <a:xfrm rot="-995240">
            <a:off x="4329113" y="3533775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24" name="Line 122"/>
          <p:cNvSpPr>
            <a:spLocks noChangeShapeType="1"/>
          </p:cNvSpPr>
          <p:nvPr/>
        </p:nvSpPr>
        <p:spPr bwMode="auto">
          <a:xfrm rot="-995240">
            <a:off x="4548188" y="3468688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25" name="Line 123"/>
          <p:cNvSpPr>
            <a:spLocks noChangeShapeType="1"/>
          </p:cNvSpPr>
          <p:nvPr/>
        </p:nvSpPr>
        <p:spPr bwMode="auto">
          <a:xfrm rot="-995240">
            <a:off x="4767263" y="34036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26" name="Line 124"/>
          <p:cNvSpPr>
            <a:spLocks noChangeShapeType="1"/>
          </p:cNvSpPr>
          <p:nvPr/>
        </p:nvSpPr>
        <p:spPr bwMode="auto">
          <a:xfrm rot="-995240">
            <a:off x="4986338" y="3338513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27" name="Line 125"/>
          <p:cNvSpPr>
            <a:spLocks noChangeShapeType="1"/>
          </p:cNvSpPr>
          <p:nvPr/>
        </p:nvSpPr>
        <p:spPr bwMode="auto">
          <a:xfrm rot="-995240">
            <a:off x="5205413" y="3271838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28" name="Line 126"/>
          <p:cNvSpPr>
            <a:spLocks noChangeShapeType="1"/>
          </p:cNvSpPr>
          <p:nvPr/>
        </p:nvSpPr>
        <p:spPr bwMode="auto">
          <a:xfrm rot="-995240">
            <a:off x="5424488" y="320675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29" name="Line 127"/>
          <p:cNvSpPr>
            <a:spLocks noChangeShapeType="1"/>
          </p:cNvSpPr>
          <p:nvPr/>
        </p:nvSpPr>
        <p:spPr bwMode="auto">
          <a:xfrm rot="-995240">
            <a:off x="5643563" y="3141663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30" name="Line 128"/>
          <p:cNvSpPr>
            <a:spLocks noChangeShapeType="1"/>
          </p:cNvSpPr>
          <p:nvPr/>
        </p:nvSpPr>
        <p:spPr bwMode="auto">
          <a:xfrm rot="-995240">
            <a:off x="5862638" y="3076575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31" name="Line 129"/>
          <p:cNvSpPr>
            <a:spLocks noChangeShapeType="1"/>
          </p:cNvSpPr>
          <p:nvPr/>
        </p:nvSpPr>
        <p:spPr bwMode="auto">
          <a:xfrm rot="-995240">
            <a:off x="6081713" y="3011488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32" name="Line 130"/>
          <p:cNvSpPr>
            <a:spLocks noChangeShapeType="1"/>
          </p:cNvSpPr>
          <p:nvPr/>
        </p:nvSpPr>
        <p:spPr bwMode="auto">
          <a:xfrm rot="407527" flipV="1">
            <a:off x="1692275" y="1163638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33" name="Line 131"/>
          <p:cNvSpPr>
            <a:spLocks noChangeShapeType="1"/>
          </p:cNvSpPr>
          <p:nvPr/>
        </p:nvSpPr>
        <p:spPr bwMode="auto">
          <a:xfrm rot="407527" flipV="1">
            <a:off x="1919288" y="1190625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34" name="Line 132"/>
          <p:cNvSpPr>
            <a:spLocks noChangeShapeType="1"/>
          </p:cNvSpPr>
          <p:nvPr/>
        </p:nvSpPr>
        <p:spPr bwMode="auto">
          <a:xfrm rot="407527" flipV="1">
            <a:off x="2146300" y="1217613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35" name="Line 133"/>
          <p:cNvSpPr>
            <a:spLocks noChangeShapeType="1"/>
          </p:cNvSpPr>
          <p:nvPr/>
        </p:nvSpPr>
        <p:spPr bwMode="auto">
          <a:xfrm rot="407527" flipV="1">
            <a:off x="2373313" y="12446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36" name="Line 134"/>
          <p:cNvSpPr>
            <a:spLocks noChangeShapeType="1"/>
          </p:cNvSpPr>
          <p:nvPr/>
        </p:nvSpPr>
        <p:spPr bwMode="auto">
          <a:xfrm rot="407527" flipV="1">
            <a:off x="2600325" y="1271588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37" name="Line 135"/>
          <p:cNvSpPr>
            <a:spLocks noChangeShapeType="1"/>
          </p:cNvSpPr>
          <p:nvPr/>
        </p:nvSpPr>
        <p:spPr bwMode="auto">
          <a:xfrm rot="407527" flipV="1">
            <a:off x="2827338" y="1298575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38" name="Line 136"/>
          <p:cNvSpPr>
            <a:spLocks noChangeShapeType="1"/>
          </p:cNvSpPr>
          <p:nvPr/>
        </p:nvSpPr>
        <p:spPr bwMode="auto">
          <a:xfrm rot="407527" flipV="1">
            <a:off x="3054350" y="1325563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39" name="Line 137"/>
          <p:cNvSpPr>
            <a:spLocks noChangeShapeType="1"/>
          </p:cNvSpPr>
          <p:nvPr/>
        </p:nvSpPr>
        <p:spPr bwMode="auto">
          <a:xfrm rot="407527" flipV="1">
            <a:off x="3281363" y="135255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40" name="Line 138"/>
          <p:cNvSpPr>
            <a:spLocks noChangeShapeType="1"/>
          </p:cNvSpPr>
          <p:nvPr/>
        </p:nvSpPr>
        <p:spPr bwMode="auto">
          <a:xfrm rot="407527" flipV="1">
            <a:off x="3508375" y="1379538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41" name="Line 139"/>
          <p:cNvSpPr>
            <a:spLocks noChangeShapeType="1"/>
          </p:cNvSpPr>
          <p:nvPr/>
        </p:nvSpPr>
        <p:spPr bwMode="auto">
          <a:xfrm rot="407527" flipV="1">
            <a:off x="3735388" y="1406525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42" name="Line 140"/>
          <p:cNvSpPr>
            <a:spLocks noChangeShapeType="1"/>
          </p:cNvSpPr>
          <p:nvPr/>
        </p:nvSpPr>
        <p:spPr bwMode="auto">
          <a:xfrm rot="407527" flipV="1">
            <a:off x="3962400" y="1433513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43" name="Line 141"/>
          <p:cNvSpPr>
            <a:spLocks noChangeShapeType="1"/>
          </p:cNvSpPr>
          <p:nvPr/>
        </p:nvSpPr>
        <p:spPr bwMode="auto">
          <a:xfrm rot="407527" flipV="1">
            <a:off x="4189413" y="14605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44" name="Line 142"/>
          <p:cNvSpPr>
            <a:spLocks noChangeShapeType="1"/>
          </p:cNvSpPr>
          <p:nvPr/>
        </p:nvSpPr>
        <p:spPr bwMode="auto">
          <a:xfrm rot="407527" flipV="1">
            <a:off x="4416425" y="1487488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45" name="Line 143"/>
          <p:cNvSpPr>
            <a:spLocks noChangeShapeType="1"/>
          </p:cNvSpPr>
          <p:nvPr/>
        </p:nvSpPr>
        <p:spPr bwMode="auto">
          <a:xfrm rot="407527" flipV="1">
            <a:off x="4643438" y="1514475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46" name="Line 144"/>
          <p:cNvSpPr>
            <a:spLocks noChangeShapeType="1"/>
          </p:cNvSpPr>
          <p:nvPr/>
        </p:nvSpPr>
        <p:spPr bwMode="auto">
          <a:xfrm rot="407527" flipV="1">
            <a:off x="4870450" y="1541463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47" name="Line 145"/>
          <p:cNvSpPr>
            <a:spLocks noChangeShapeType="1"/>
          </p:cNvSpPr>
          <p:nvPr/>
        </p:nvSpPr>
        <p:spPr bwMode="auto">
          <a:xfrm rot="407527" flipV="1">
            <a:off x="5097463" y="156845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48" name="Line 146"/>
          <p:cNvSpPr>
            <a:spLocks noChangeShapeType="1"/>
          </p:cNvSpPr>
          <p:nvPr/>
        </p:nvSpPr>
        <p:spPr bwMode="auto">
          <a:xfrm rot="407527" flipV="1">
            <a:off x="5324475" y="1595438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49" name="Line 147"/>
          <p:cNvSpPr>
            <a:spLocks noChangeShapeType="1"/>
          </p:cNvSpPr>
          <p:nvPr/>
        </p:nvSpPr>
        <p:spPr bwMode="auto">
          <a:xfrm rot="407527" flipV="1">
            <a:off x="5551488" y="1622425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50" name="Line 148"/>
          <p:cNvSpPr>
            <a:spLocks noChangeShapeType="1"/>
          </p:cNvSpPr>
          <p:nvPr/>
        </p:nvSpPr>
        <p:spPr bwMode="auto">
          <a:xfrm rot="407527" flipV="1">
            <a:off x="5778500" y="1649413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51" name="Line 149"/>
          <p:cNvSpPr>
            <a:spLocks noChangeShapeType="1"/>
          </p:cNvSpPr>
          <p:nvPr/>
        </p:nvSpPr>
        <p:spPr bwMode="auto">
          <a:xfrm rot="407527" flipV="1">
            <a:off x="6005513" y="16764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52" name="Line 150"/>
          <p:cNvSpPr>
            <a:spLocks noChangeShapeType="1"/>
          </p:cNvSpPr>
          <p:nvPr/>
        </p:nvSpPr>
        <p:spPr bwMode="auto">
          <a:xfrm rot="407527" flipV="1">
            <a:off x="6232525" y="1703388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53" name="Line 151"/>
          <p:cNvSpPr>
            <a:spLocks noChangeShapeType="1"/>
          </p:cNvSpPr>
          <p:nvPr/>
        </p:nvSpPr>
        <p:spPr bwMode="auto">
          <a:xfrm rot="995240" flipV="1">
            <a:off x="1698625" y="44958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54" name="Line 152"/>
          <p:cNvSpPr>
            <a:spLocks noChangeShapeType="1"/>
          </p:cNvSpPr>
          <p:nvPr/>
        </p:nvSpPr>
        <p:spPr bwMode="auto">
          <a:xfrm rot="995240" flipV="1">
            <a:off x="1917700" y="4560888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55" name="Line 153"/>
          <p:cNvSpPr>
            <a:spLocks noChangeShapeType="1"/>
          </p:cNvSpPr>
          <p:nvPr/>
        </p:nvSpPr>
        <p:spPr bwMode="auto">
          <a:xfrm rot="995240" flipV="1">
            <a:off x="2136775" y="4625975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56" name="Line 154"/>
          <p:cNvSpPr>
            <a:spLocks noChangeShapeType="1"/>
          </p:cNvSpPr>
          <p:nvPr/>
        </p:nvSpPr>
        <p:spPr bwMode="auto">
          <a:xfrm rot="995240" flipV="1">
            <a:off x="2355850" y="4691063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57" name="Line 155"/>
          <p:cNvSpPr>
            <a:spLocks noChangeShapeType="1"/>
          </p:cNvSpPr>
          <p:nvPr/>
        </p:nvSpPr>
        <p:spPr bwMode="auto">
          <a:xfrm rot="995240" flipV="1">
            <a:off x="2574925" y="475615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58" name="Line 156"/>
          <p:cNvSpPr>
            <a:spLocks noChangeShapeType="1"/>
          </p:cNvSpPr>
          <p:nvPr/>
        </p:nvSpPr>
        <p:spPr bwMode="auto">
          <a:xfrm rot="995240" flipV="1">
            <a:off x="2794000" y="4821238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59" name="Line 157"/>
          <p:cNvSpPr>
            <a:spLocks noChangeShapeType="1"/>
          </p:cNvSpPr>
          <p:nvPr/>
        </p:nvSpPr>
        <p:spPr bwMode="auto">
          <a:xfrm rot="995240" flipV="1">
            <a:off x="3013075" y="4887913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60" name="Line 158"/>
          <p:cNvSpPr>
            <a:spLocks noChangeShapeType="1"/>
          </p:cNvSpPr>
          <p:nvPr/>
        </p:nvSpPr>
        <p:spPr bwMode="auto">
          <a:xfrm rot="995240" flipV="1">
            <a:off x="3232150" y="49530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61" name="Line 159"/>
          <p:cNvSpPr>
            <a:spLocks noChangeShapeType="1"/>
          </p:cNvSpPr>
          <p:nvPr/>
        </p:nvSpPr>
        <p:spPr bwMode="auto">
          <a:xfrm rot="995240" flipV="1">
            <a:off x="3451225" y="5018088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62" name="Line 160"/>
          <p:cNvSpPr>
            <a:spLocks noChangeShapeType="1"/>
          </p:cNvSpPr>
          <p:nvPr/>
        </p:nvSpPr>
        <p:spPr bwMode="auto">
          <a:xfrm rot="995240" flipV="1">
            <a:off x="3670300" y="5083175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63" name="Line 161"/>
          <p:cNvSpPr>
            <a:spLocks noChangeShapeType="1"/>
          </p:cNvSpPr>
          <p:nvPr/>
        </p:nvSpPr>
        <p:spPr bwMode="auto">
          <a:xfrm rot="995240" flipV="1">
            <a:off x="3889375" y="5148263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64" name="Line 162"/>
          <p:cNvSpPr>
            <a:spLocks noChangeShapeType="1"/>
          </p:cNvSpPr>
          <p:nvPr/>
        </p:nvSpPr>
        <p:spPr bwMode="auto">
          <a:xfrm rot="995240" flipV="1">
            <a:off x="4110038" y="521335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65" name="Line 163"/>
          <p:cNvSpPr>
            <a:spLocks noChangeShapeType="1"/>
          </p:cNvSpPr>
          <p:nvPr/>
        </p:nvSpPr>
        <p:spPr bwMode="auto">
          <a:xfrm rot="995240" flipV="1">
            <a:off x="4329113" y="5278438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66" name="Line 164"/>
          <p:cNvSpPr>
            <a:spLocks noChangeShapeType="1"/>
          </p:cNvSpPr>
          <p:nvPr/>
        </p:nvSpPr>
        <p:spPr bwMode="auto">
          <a:xfrm rot="995240" flipV="1">
            <a:off x="4548188" y="5343525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67" name="Line 165"/>
          <p:cNvSpPr>
            <a:spLocks noChangeShapeType="1"/>
          </p:cNvSpPr>
          <p:nvPr/>
        </p:nvSpPr>
        <p:spPr bwMode="auto">
          <a:xfrm rot="995240" flipV="1">
            <a:off x="4767263" y="5408613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68" name="Line 166"/>
          <p:cNvSpPr>
            <a:spLocks noChangeShapeType="1"/>
          </p:cNvSpPr>
          <p:nvPr/>
        </p:nvSpPr>
        <p:spPr bwMode="auto">
          <a:xfrm rot="995240" flipV="1">
            <a:off x="4986338" y="547370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69" name="Line 167"/>
          <p:cNvSpPr>
            <a:spLocks noChangeShapeType="1"/>
          </p:cNvSpPr>
          <p:nvPr/>
        </p:nvSpPr>
        <p:spPr bwMode="auto">
          <a:xfrm rot="995240" flipV="1">
            <a:off x="5205413" y="5540375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70" name="Line 168"/>
          <p:cNvSpPr>
            <a:spLocks noChangeShapeType="1"/>
          </p:cNvSpPr>
          <p:nvPr/>
        </p:nvSpPr>
        <p:spPr bwMode="auto">
          <a:xfrm rot="995240" flipV="1">
            <a:off x="5424488" y="5605463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71" name="Line 169"/>
          <p:cNvSpPr>
            <a:spLocks noChangeShapeType="1"/>
          </p:cNvSpPr>
          <p:nvPr/>
        </p:nvSpPr>
        <p:spPr bwMode="auto">
          <a:xfrm rot="995240" flipV="1">
            <a:off x="5643563" y="5670550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72" name="Line 170"/>
          <p:cNvSpPr>
            <a:spLocks noChangeShapeType="1"/>
          </p:cNvSpPr>
          <p:nvPr/>
        </p:nvSpPr>
        <p:spPr bwMode="auto">
          <a:xfrm rot="995240" flipV="1">
            <a:off x="5862638" y="5735638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573" name="Line 171"/>
          <p:cNvSpPr>
            <a:spLocks noChangeShapeType="1"/>
          </p:cNvSpPr>
          <p:nvPr/>
        </p:nvSpPr>
        <p:spPr bwMode="auto">
          <a:xfrm rot="995240" flipV="1">
            <a:off x="6081713" y="5800725"/>
            <a:ext cx="0" cy="914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18574" name="Object 172"/>
          <p:cNvGraphicFramePr>
            <a:graphicFrameLocks noChangeAspect="1"/>
          </p:cNvGraphicFramePr>
          <p:nvPr/>
        </p:nvGraphicFramePr>
        <p:xfrm>
          <a:off x="1585913" y="2438400"/>
          <a:ext cx="395287" cy="547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4" name="Equation" r:id="rId4" imgW="165028" imgH="228501" progId="Equation.DSMT4">
                  <p:embed/>
                </p:oleObj>
              </mc:Choice>
              <mc:Fallback>
                <p:oleObj name="Equation" r:id="rId4" imgW="165028" imgH="228501" progId="Equation.DSMT4">
                  <p:embed/>
                  <p:pic>
                    <p:nvPicPr>
                      <p:cNvPr id="18574" name="Object 17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5913" y="2438400"/>
                        <a:ext cx="395287" cy="547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575" name="Object 173"/>
          <p:cNvGraphicFramePr>
            <a:graphicFrameLocks noChangeAspect="1"/>
          </p:cNvGraphicFramePr>
          <p:nvPr/>
        </p:nvGraphicFramePr>
        <p:xfrm>
          <a:off x="1587500" y="5791200"/>
          <a:ext cx="395288" cy="547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5" name="Equation" r:id="rId6" imgW="165028" imgH="228501" progId="Equation.DSMT4">
                  <p:embed/>
                </p:oleObj>
              </mc:Choice>
              <mc:Fallback>
                <p:oleObj name="Equation" r:id="rId6" imgW="165028" imgH="228501" progId="Equation.DSMT4">
                  <p:embed/>
                  <p:pic>
                    <p:nvPicPr>
                      <p:cNvPr id="18575" name="Object 17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500" y="5791200"/>
                        <a:ext cx="395288" cy="547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576" name="Object 182"/>
          <p:cNvGraphicFramePr>
            <a:graphicFrameLocks noChangeAspect="1"/>
          </p:cNvGraphicFramePr>
          <p:nvPr/>
        </p:nvGraphicFramePr>
        <p:xfrm>
          <a:off x="6934200" y="4724400"/>
          <a:ext cx="1041400" cy="585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6" name="Equation" r:id="rId8" imgW="406224" imgH="228501" progId="Equation.DSMT4">
                  <p:embed/>
                </p:oleObj>
              </mc:Choice>
              <mc:Fallback>
                <p:oleObj name="Equation" r:id="rId8" imgW="406224" imgH="228501" progId="Equation.DSMT4">
                  <p:embed/>
                  <p:pic>
                    <p:nvPicPr>
                      <p:cNvPr id="18576" name="Object 1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4200" y="4724400"/>
                        <a:ext cx="1041400" cy="585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577" name="Object 184"/>
          <p:cNvGraphicFramePr>
            <a:graphicFrameLocks noChangeAspect="1"/>
          </p:cNvGraphicFramePr>
          <p:nvPr/>
        </p:nvGraphicFramePr>
        <p:xfrm>
          <a:off x="6934200" y="3200400"/>
          <a:ext cx="1041400" cy="585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7" name="Equation" r:id="rId10" imgW="406224" imgH="228501" progId="Equation.DSMT4">
                  <p:embed/>
                </p:oleObj>
              </mc:Choice>
              <mc:Fallback>
                <p:oleObj name="Equation" r:id="rId10" imgW="406224" imgH="228501" progId="Equation.DSMT4">
                  <p:embed/>
                  <p:pic>
                    <p:nvPicPr>
                      <p:cNvPr id="18577" name="Object 18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4200" y="3200400"/>
                        <a:ext cx="1041400" cy="585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578" name="Text Box 185"/>
          <p:cNvSpPr txBox="1">
            <a:spLocks noChangeArrowheads="1"/>
          </p:cNvSpPr>
          <p:nvPr/>
        </p:nvSpPr>
        <p:spPr bwMode="auto">
          <a:xfrm>
            <a:off x="6705600" y="2909888"/>
            <a:ext cx="18288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Scattered field</a:t>
            </a:r>
          </a:p>
        </p:txBody>
      </p:sp>
      <p:sp>
        <p:nvSpPr>
          <p:cNvPr id="18579" name="Text Box 186"/>
          <p:cNvSpPr txBox="1">
            <a:spLocks noChangeArrowheads="1"/>
          </p:cNvSpPr>
          <p:nvPr/>
        </p:nvSpPr>
        <p:spPr bwMode="auto">
          <a:xfrm>
            <a:off x="6781800" y="4419600"/>
            <a:ext cx="1828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Ballistic field</a:t>
            </a:r>
          </a:p>
        </p:txBody>
      </p:sp>
    </p:spTree>
    <p:extLst>
      <p:ext uri="{BB962C8B-B14F-4D97-AF65-F5344CB8AC3E}">
        <p14:creationId xmlns:p14="http://schemas.microsoft.com/office/powerpoint/2010/main" val="2158642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81"/>
          <p:cNvSpPr>
            <a:spLocks noChangeArrowheads="1"/>
          </p:cNvSpPr>
          <p:nvPr/>
        </p:nvSpPr>
        <p:spPr bwMode="auto">
          <a:xfrm>
            <a:off x="2819400" y="1206500"/>
            <a:ext cx="3810000" cy="24384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0483" name="Rectangle 4"/>
          <p:cNvSpPr>
            <a:spLocks noChangeArrowheads="1"/>
          </p:cNvSpPr>
          <p:nvPr/>
        </p:nvSpPr>
        <p:spPr bwMode="auto">
          <a:xfrm>
            <a:off x="533400" y="1143000"/>
            <a:ext cx="442913" cy="25908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0484" name="Line 6"/>
          <p:cNvSpPr>
            <a:spLocks noChangeShapeType="1"/>
          </p:cNvSpPr>
          <p:nvPr/>
        </p:nvSpPr>
        <p:spPr bwMode="auto">
          <a:xfrm>
            <a:off x="762000" y="1289050"/>
            <a:ext cx="0" cy="2332038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85" name="Rectangle 10"/>
          <p:cNvSpPr>
            <a:spLocks noChangeArrowheads="1"/>
          </p:cNvSpPr>
          <p:nvPr/>
        </p:nvSpPr>
        <p:spPr bwMode="auto">
          <a:xfrm>
            <a:off x="976313" y="2287588"/>
            <a:ext cx="152400" cy="24288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0486" name="Rectangle 11"/>
          <p:cNvSpPr>
            <a:spLocks noChangeArrowheads="1"/>
          </p:cNvSpPr>
          <p:nvPr/>
        </p:nvSpPr>
        <p:spPr bwMode="auto">
          <a:xfrm>
            <a:off x="914400" y="2314575"/>
            <a:ext cx="152400" cy="1905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0487" name="Rectangle 13"/>
          <p:cNvSpPr>
            <a:spLocks noChangeArrowheads="1"/>
          </p:cNvSpPr>
          <p:nvPr/>
        </p:nvSpPr>
        <p:spPr bwMode="auto">
          <a:xfrm>
            <a:off x="8534400" y="1041400"/>
            <a:ext cx="381000" cy="2730500"/>
          </a:xfrm>
          <a:prstGeom prst="rect">
            <a:avLst/>
          </a:prstGeom>
          <a:solidFill>
            <a:srgbClr val="4D4D4D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0488" name="Rectangle 14" descr="Dark horizontal"/>
          <p:cNvSpPr>
            <a:spLocks noChangeArrowheads="1"/>
          </p:cNvSpPr>
          <p:nvPr/>
        </p:nvSpPr>
        <p:spPr bwMode="auto">
          <a:xfrm>
            <a:off x="8382000" y="1193800"/>
            <a:ext cx="152400" cy="2438400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grpSp>
        <p:nvGrpSpPr>
          <p:cNvPr id="20489" name="Group 38"/>
          <p:cNvGrpSpPr>
            <a:grpSpLocks/>
          </p:cNvGrpSpPr>
          <p:nvPr/>
        </p:nvGrpSpPr>
        <p:grpSpPr bwMode="auto">
          <a:xfrm>
            <a:off x="939800" y="1143000"/>
            <a:ext cx="1879600" cy="2540000"/>
            <a:chOff x="736" y="720"/>
            <a:chExt cx="1184" cy="1600"/>
          </a:xfrm>
        </p:grpSpPr>
        <p:sp>
          <p:nvSpPr>
            <p:cNvPr id="20548" name="AutoShape 3"/>
            <p:cNvSpPr>
              <a:spLocks noChangeArrowheads="1"/>
            </p:cNvSpPr>
            <p:nvPr/>
          </p:nvSpPr>
          <p:spPr bwMode="auto">
            <a:xfrm rot="16200000" flipH="1">
              <a:off x="528" y="928"/>
              <a:ext cx="1600" cy="1184"/>
            </a:xfrm>
            <a:prstGeom prst="triangle">
              <a:avLst>
                <a:gd name="adj" fmla="val 50000"/>
              </a:avLst>
            </a:prstGeom>
            <a:noFill/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0549" name="Line 7"/>
            <p:cNvSpPr>
              <a:spLocks noChangeShapeType="1"/>
            </p:cNvSpPr>
            <p:nvPr/>
          </p:nvSpPr>
          <p:spPr bwMode="auto">
            <a:xfrm>
              <a:off x="976" y="804"/>
              <a:ext cx="0" cy="1468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50" name="Line 8"/>
            <p:cNvSpPr>
              <a:spLocks noChangeShapeType="1"/>
            </p:cNvSpPr>
            <p:nvPr/>
          </p:nvSpPr>
          <p:spPr bwMode="auto">
            <a:xfrm>
              <a:off x="1248" y="802"/>
              <a:ext cx="0" cy="1468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51" name="Line 9"/>
            <p:cNvSpPr>
              <a:spLocks noChangeShapeType="1"/>
            </p:cNvSpPr>
            <p:nvPr/>
          </p:nvSpPr>
          <p:spPr bwMode="auto">
            <a:xfrm>
              <a:off x="1536" y="800"/>
              <a:ext cx="0" cy="1468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52" name="Line 15"/>
            <p:cNvSpPr>
              <a:spLocks noChangeShapeType="1"/>
            </p:cNvSpPr>
            <p:nvPr/>
          </p:nvSpPr>
          <p:spPr bwMode="auto">
            <a:xfrm>
              <a:off x="928" y="1392"/>
              <a:ext cx="0" cy="24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53" name="Line 16"/>
            <p:cNvSpPr>
              <a:spLocks noChangeShapeType="1"/>
            </p:cNvSpPr>
            <p:nvPr/>
          </p:nvSpPr>
          <p:spPr bwMode="auto">
            <a:xfrm>
              <a:off x="1824" y="800"/>
              <a:ext cx="0" cy="1468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54" name="AutoShape 17"/>
            <p:cNvSpPr>
              <a:spLocks/>
            </p:cNvSpPr>
            <p:nvPr/>
          </p:nvSpPr>
          <p:spPr bwMode="auto">
            <a:xfrm>
              <a:off x="1152" y="1256"/>
              <a:ext cx="48" cy="528"/>
            </a:xfrm>
            <a:prstGeom prst="rightBracket">
              <a:avLst>
                <a:gd name="adj" fmla="val 523060"/>
              </a:avLst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0555" name="AutoShape 18"/>
            <p:cNvSpPr>
              <a:spLocks/>
            </p:cNvSpPr>
            <p:nvPr/>
          </p:nvSpPr>
          <p:spPr bwMode="auto">
            <a:xfrm>
              <a:off x="1392" y="1048"/>
              <a:ext cx="104" cy="928"/>
            </a:xfrm>
            <a:prstGeom prst="rightBracket">
              <a:avLst>
                <a:gd name="adj" fmla="val 424301"/>
              </a:avLst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0556" name="AutoShape 19"/>
            <p:cNvSpPr>
              <a:spLocks/>
            </p:cNvSpPr>
            <p:nvPr/>
          </p:nvSpPr>
          <p:spPr bwMode="auto">
            <a:xfrm>
              <a:off x="1632" y="912"/>
              <a:ext cx="144" cy="1248"/>
            </a:xfrm>
            <a:prstGeom prst="rightBracket">
              <a:avLst>
                <a:gd name="adj" fmla="val 412108"/>
              </a:avLst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20490" name="AutoShape 40"/>
          <p:cNvSpPr>
            <a:spLocks noChangeArrowheads="1"/>
          </p:cNvSpPr>
          <p:nvPr/>
        </p:nvSpPr>
        <p:spPr bwMode="auto">
          <a:xfrm rot="5400000">
            <a:off x="2489200" y="1473200"/>
            <a:ext cx="2540000" cy="1879600"/>
          </a:xfrm>
          <a:prstGeom prst="triangle">
            <a:avLst>
              <a:gd name="adj" fmla="val 50000"/>
            </a:avLst>
          </a:prstGeom>
          <a:noFill/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0491" name="Line 41"/>
          <p:cNvSpPr>
            <a:spLocks noChangeShapeType="1"/>
          </p:cNvSpPr>
          <p:nvPr/>
        </p:nvSpPr>
        <p:spPr bwMode="auto">
          <a:xfrm flipH="1">
            <a:off x="4318000" y="1276350"/>
            <a:ext cx="0" cy="233045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2" name="Line 42"/>
          <p:cNvSpPr>
            <a:spLocks noChangeShapeType="1"/>
          </p:cNvSpPr>
          <p:nvPr/>
        </p:nvSpPr>
        <p:spPr bwMode="auto">
          <a:xfrm flipH="1">
            <a:off x="3886200" y="1273175"/>
            <a:ext cx="0" cy="233045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3" name="Line 43"/>
          <p:cNvSpPr>
            <a:spLocks noChangeShapeType="1"/>
          </p:cNvSpPr>
          <p:nvPr/>
        </p:nvSpPr>
        <p:spPr bwMode="auto">
          <a:xfrm flipH="1">
            <a:off x="3429000" y="1270000"/>
            <a:ext cx="0" cy="233045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4" name="Line 44"/>
          <p:cNvSpPr>
            <a:spLocks noChangeShapeType="1"/>
          </p:cNvSpPr>
          <p:nvPr/>
        </p:nvSpPr>
        <p:spPr bwMode="auto">
          <a:xfrm flipH="1">
            <a:off x="4394200" y="2209800"/>
            <a:ext cx="0" cy="38100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5" name="Line 45"/>
          <p:cNvSpPr>
            <a:spLocks noChangeShapeType="1"/>
          </p:cNvSpPr>
          <p:nvPr/>
        </p:nvSpPr>
        <p:spPr bwMode="auto">
          <a:xfrm flipH="1">
            <a:off x="2971800" y="1270000"/>
            <a:ext cx="0" cy="233045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6" name="AutoShape 46"/>
          <p:cNvSpPr>
            <a:spLocks/>
          </p:cNvSpPr>
          <p:nvPr/>
        </p:nvSpPr>
        <p:spPr bwMode="auto">
          <a:xfrm flipH="1">
            <a:off x="3962400" y="1993900"/>
            <a:ext cx="76200" cy="838200"/>
          </a:xfrm>
          <a:prstGeom prst="rightBracket">
            <a:avLst>
              <a:gd name="adj" fmla="val 523060"/>
            </a:avLst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0497" name="AutoShape 47"/>
          <p:cNvSpPr>
            <a:spLocks/>
          </p:cNvSpPr>
          <p:nvPr/>
        </p:nvSpPr>
        <p:spPr bwMode="auto">
          <a:xfrm flipH="1">
            <a:off x="3492500" y="1663700"/>
            <a:ext cx="165100" cy="1473200"/>
          </a:xfrm>
          <a:prstGeom prst="rightBracket">
            <a:avLst>
              <a:gd name="adj" fmla="val 424301"/>
            </a:avLst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0498" name="AutoShape 48"/>
          <p:cNvSpPr>
            <a:spLocks/>
          </p:cNvSpPr>
          <p:nvPr/>
        </p:nvSpPr>
        <p:spPr bwMode="auto">
          <a:xfrm flipH="1">
            <a:off x="3048000" y="1447800"/>
            <a:ext cx="228600" cy="1981200"/>
          </a:xfrm>
          <a:prstGeom prst="rightBracket">
            <a:avLst>
              <a:gd name="adj" fmla="val 412108"/>
            </a:avLst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0499" name="AutoShape 50"/>
          <p:cNvSpPr>
            <a:spLocks noChangeArrowheads="1"/>
          </p:cNvSpPr>
          <p:nvPr/>
        </p:nvSpPr>
        <p:spPr bwMode="auto">
          <a:xfrm rot="16200000" flipH="1">
            <a:off x="4419600" y="1473200"/>
            <a:ext cx="2540000" cy="1879600"/>
          </a:xfrm>
          <a:prstGeom prst="triangle">
            <a:avLst>
              <a:gd name="adj" fmla="val 50000"/>
            </a:avLst>
          </a:prstGeom>
          <a:noFill/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0500" name="Line 51"/>
          <p:cNvSpPr>
            <a:spLocks noChangeShapeType="1"/>
          </p:cNvSpPr>
          <p:nvPr/>
        </p:nvSpPr>
        <p:spPr bwMode="auto">
          <a:xfrm>
            <a:off x="5130800" y="1276350"/>
            <a:ext cx="0" cy="233045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01" name="Line 52"/>
          <p:cNvSpPr>
            <a:spLocks noChangeShapeType="1"/>
          </p:cNvSpPr>
          <p:nvPr/>
        </p:nvSpPr>
        <p:spPr bwMode="auto">
          <a:xfrm>
            <a:off x="5562600" y="1273175"/>
            <a:ext cx="0" cy="233045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02" name="Line 53"/>
          <p:cNvSpPr>
            <a:spLocks noChangeShapeType="1"/>
          </p:cNvSpPr>
          <p:nvPr/>
        </p:nvSpPr>
        <p:spPr bwMode="auto">
          <a:xfrm>
            <a:off x="6019800" y="1270000"/>
            <a:ext cx="0" cy="233045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03" name="Line 54"/>
          <p:cNvSpPr>
            <a:spLocks noChangeShapeType="1"/>
          </p:cNvSpPr>
          <p:nvPr/>
        </p:nvSpPr>
        <p:spPr bwMode="auto">
          <a:xfrm>
            <a:off x="5219700" y="2209800"/>
            <a:ext cx="0" cy="38100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04" name="Line 55"/>
          <p:cNvSpPr>
            <a:spLocks noChangeShapeType="1"/>
          </p:cNvSpPr>
          <p:nvPr/>
        </p:nvSpPr>
        <p:spPr bwMode="auto">
          <a:xfrm>
            <a:off x="6477000" y="1270000"/>
            <a:ext cx="0" cy="233045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05" name="AutoShape 56"/>
          <p:cNvSpPr>
            <a:spLocks/>
          </p:cNvSpPr>
          <p:nvPr/>
        </p:nvSpPr>
        <p:spPr bwMode="auto">
          <a:xfrm>
            <a:off x="5613400" y="1993900"/>
            <a:ext cx="76200" cy="838200"/>
          </a:xfrm>
          <a:prstGeom prst="rightBracket">
            <a:avLst>
              <a:gd name="adj" fmla="val 523060"/>
            </a:avLst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0506" name="AutoShape 57"/>
          <p:cNvSpPr>
            <a:spLocks/>
          </p:cNvSpPr>
          <p:nvPr/>
        </p:nvSpPr>
        <p:spPr bwMode="auto">
          <a:xfrm>
            <a:off x="5981700" y="1663700"/>
            <a:ext cx="165100" cy="1473200"/>
          </a:xfrm>
          <a:prstGeom prst="rightBracket">
            <a:avLst>
              <a:gd name="adj" fmla="val 424301"/>
            </a:avLst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0507" name="AutoShape 58"/>
          <p:cNvSpPr>
            <a:spLocks/>
          </p:cNvSpPr>
          <p:nvPr/>
        </p:nvSpPr>
        <p:spPr bwMode="auto">
          <a:xfrm>
            <a:off x="6311900" y="1447800"/>
            <a:ext cx="228600" cy="1981200"/>
          </a:xfrm>
          <a:prstGeom prst="rightBracket">
            <a:avLst>
              <a:gd name="adj" fmla="val 412108"/>
            </a:avLst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0508" name="AutoShape 60"/>
          <p:cNvSpPr>
            <a:spLocks noChangeArrowheads="1"/>
          </p:cNvSpPr>
          <p:nvPr/>
        </p:nvSpPr>
        <p:spPr bwMode="auto">
          <a:xfrm rot="5400000">
            <a:off x="6299200" y="1473200"/>
            <a:ext cx="2540000" cy="1879600"/>
          </a:xfrm>
          <a:prstGeom prst="triangle">
            <a:avLst>
              <a:gd name="adj" fmla="val 50000"/>
            </a:avLst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0509" name="Line 61"/>
          <p:cNvSpPr>
            <a:spLocks noChangeShapeType="1"/>
          </p:cNvSpPr>
          <p:nvPr/>
        </p:nvSpPr>
        <p:spPr bwMode="auto">
          <a:xfrm flipH="1">
            <a:off x="8293100" y="1276350"/>
            <a:ext cx="0" cy="233045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10" name="Line 62"/>
          <p:cNvSpPr>
            <a:spLocks noChangeShapeType="1"/>
          </p:cNvSpPr>
          <p:nvPr/>
        </p:nvSpPr>
        <p:spPr bwMode="auto">
          <a:xfrm flipH="1">
            <a:off x="7861300" y="1273175"/>
            <a:ext cx="0" cy="233045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11" name="Line 63"/>
          <p:cNvSpPr>
            <a:spLocks noChangeShapeType="1"/>
          </p:cNvSpPr>
          <p:nvPr/>
        </p:nvSpPr>
        <p:spPr bwMode="auto">
          <a:xfrm flipH="1">
            <a:off x="7404100" y="1270000"/>
            <a:ext cx="0" cy="233045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12" name="Line 64"/>
          <p:cNvSpPr>
            <a:spLocks noChangeShapeType="1"/>
          </p:cNvSpPr>
          <p:nvPr/>
        </p:nvSpPr>
        <p:spPr bwMode="auto">
          <a:xfrm flipH="1">
            <a:off x="8204200" y="2209800"/>
            <a:ext cx="0" cy="381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13" name="Line 65"/>
          <p:cNvSpPr>
            <a:spLocks noChangeShapeType="1"/>
          </p:cNvSpPr>
          <p:nvPr/>
        </p:nvSpPr>
        <p:spPr bwMode="auto">
          <a:xfrm flipH="1">
            <a:off x="6946900" y="1270000"/>
            <a:ext cx="0" cy="233045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14" name="AutoShape 66"/>
          <p:cNvSpPr>
            <a:spLocks/>
          </p:cNvSpPr>
          <p:nvPr/>
        </p:nvSpPr>
        <p:spPr bwMode="auto">
          <a:xfrm flipH="1">
            <a:off x="7772400" y="1993900"/>
            <a:ext cx="76200" cy="838200"/>
          </a:xfrm>
          <a:prstGeom prst="rightBracket">
            <a:avLst>
              <a:gd name="adj" fmla="val 523060"/>
            </a:avLst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0515" name="AutoShape 67"/>
          <p:cNvSpPr>
            <a:spLocks/>
          </p:cNvSpPr>
          <p:nvPr/>
        </p:nvSpPr>
        <p:spPr bwMode="auto">
          <a:xfrm flipH="1">
            <a:off x="7302500" y="1663700"/>
            <a:ext cx="165100" cy="1473200"/>
          </a:xfrm>
          <a:prstGeom prst="rightBracket">
            <a:avLst>
              <a:gd name="adj" fmla="val 424301"/>
            </a:avLst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0516" name="AutoShape 68"/>
          <p:cNvSpPr>
            <a:spLocks/>
          </p:cNvSpPr>
          <p:nvPr/>
        </p:nvSpPr>
        <p:spPr bwMode="auto">
          <a:xfrm flipH="1">
            <a:off x="6858000" y="1447800"/>
            <a:ext cx="228600" cy="1981200"/>
          </a:xfrm>
          <a:prstGeom prst="rightBracket">
            <a:avLst>
              <a:gd name="adj" fmla="val 412108"/>
            </a:avLst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0517" name="Line 69"/>
          <p:cNvSpPr>
            <a:spLocks noChangeShapeType="1"/>
          </p:cNvSpPr>
          <p:nvPr/>
        </p:nvSpPr>
        <p:spPr bwMode="auto">
          <a:xfrm>
            <a:off x="368300" y="1282700"/>
            <a:ext cx="0" cy="2332038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18" name="Oval 70"/>
          <p:cNvSpPr>
            <a:spLocks noChangeArrowheads="1"/>
          </p:cNvSpPr>
          <p:nvPr/>
        </p:nvSpPr>
        <p:spPr bwMode="auto">
          <a:xfrm>
            <a:off x="6477000" y="1066800"/>
            <a:ext cx="304800" cy="2743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0519" name="Line 71"/>
          <p:cNvSpPr>
            <a:spLocks noChangeShapeType="1"/>
          </p:cNvSpPr>
          <p:nvPr/>
        </p:nvSpPr>
        <p:spPr bwMode="auto">
          <a:xfrm>
            <a:off x="4724400" y="1282700"/>
            <a:ext cx="0" cy="233045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20" name="Oval 37"/>
          <p:cNvSpPr>
            <a:spLocks noChangeArrowheads="1"/>
          </p:cNvSpPr>
          <p:nvPr/>
        </p:nvSpPr>
        <p:spPr bwMode="auto">
          <a:xfrm>
            <a:off x="2667000" y="1066800"/>
            <a:ext cx="304800" cy="2743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0521" name="AutoShape 73"/>
          <p:cNvSpPr>
            <a:spLocks/>
          </p:cNvSpPr>
          <p:nvPr/>
        </p:nvSpPr>
        <p:spPr bwMode="auto">
          <a:xfrm rot="5400000">
            <a:off x="1809750" y="-95250"/>
            <a:ext cx="190500" cy="1828800"/>
          </a:xfrm>
          <a:prstGeom prst="leftBrace">
            <a:avLst>
              <a:gd name="adj1" fmla="val 800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0522" name="AutoShape 74"/>
          <p:cNvSpPr>
            <a:spLocks/>
          </p:cNvSpPr>
          <p:nvPr/>
        </p:nvSpPr>
        <p:spPr bwMode="auto">
          <a:xfrm rot="5400000">
            <a:off x="3702050" y="-95250"/>
            <a:ext cx="190500" cy="1828800"/>
          </a:xfrm>
          <a:prstGeom prst="leftBrace">
            <a:avLst>
              <a:gd name="adj1" fmla="val 800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0523" name="AutoShape 75"/>
          <p:cNvSpPr>
            <a:spLocks/>
          </p:cNvSpPr>
          <p:nvPr/>
        </p:nvSpPr>
        <p:spPr bwMode="auto">
          <a:xfrm rot="5400000">
            <a:off x="5594350" y="-95250"/>
            <a:ext cx="190500" cy="1828800"/>
          </a:xfrm>
          <a:prstGeom prst="leftBrace">
            <a:avLst>
              <a:gd name="adj1" fmla="val 800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0524" name="AutoShape 76"/>
          <p:cNvSpPr>
            <a:spLocks/>
          </p:cNvSpPr>
          <p:nvPr/>
        </p:nvSpPr>
        <p:spPr bwMode="auto">
          <a:xfrm rot="5400000">
            <a:off x="7486650" y="-95250"/>
            <a:ext cx="190500" cy="1828800"/>
          </a:xfrm>
          <a:prstGeom prst="leftBrace">
            <a:avLst>
              <a:gd name="adj1" fmla="val 800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graphicFrame>
        <p:nvGraphicFramePr>
          <p:cNvPr id="20525" name="Object 77"/>
          <p:cNvGraphicFramePr>
            <a:graphicFrameLocks noChangeAspect="1"/>
          </p:cNvGraphicFramePr>
          <p:nvPr/>
        </p:nvGraphicFramePr>
        <p:xfrm>
          <a:off x="1752600" y="152400"/>
          <a:ext cx="365125" cy="547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8" name="Equation" r:id="rId5" imgW="152334" imgH="228501" progId="Equation.DSMT4">
                  <p:embed/>
                </p:oleObj>
              </mc:Choice>
              <mc:Fallback>
                <p:oleObj name="Equation" r:id="rId5" imgW="152334" imgH="228501" progId="Equation.DSMT4">
                  <p:embed/>
                  <p:pic>
                    <p:nvPicPr>
                      <p:cNvPr id="20525" name="Object 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152400"/>
                        <a:ext cx="365125" cy="547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26" name="Object 78"/>
          <p:cNvGraphicFramePr>
            <a:graphicFrameLocks noChangeAspect="1"/>
          </p:cNvGraphicFramePr>
          <p:nvPr/>
        </p:nvGraphicFramePr>
        <p:xfrm>
          <a:off x="3597275" y="152400"/>
          <a:ext cx="365125" cy="547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9" name="Equation" r:id="rId7" imgW="152334" imgH="228501" progId="Equation.DSMT4">
                  <p:embed/>
                </p:oleObj>
              </mc:Choice>
              <mc:Fallback>
                <p:oleObj name="Equation" r:id="rId7" imgW="152334" imgH="228501" progId="Equation.DSMT4">
                  <p:embed/>
                  <p:pic>
                    <p:nvPicPr>
                      <p:cNvPr id="20526" name="Object 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97275" y="152400"/>
                        <a:ext cx="365125" cy="547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27" name="Object 79"/>
          <p:cNvGraphicFramePr>
            <a:graphicFrameLocks noChangeAspect="1"/>
          </p:cNvGraphicFramePr>
          <p:nvPr/>
        </p:nvGraphicFramePr>
        <p:xfrm>
          <a:off x="5472113" y="152400"/>
          <a:ext cx="425450" cy="547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0" name="Equation" r:id="rId8" imgW="177646" imgH="228402" progId="Equation.DSMT4">
                  <p:embed/>
                </p:oleObj>
              </mc:Choice>
              <mc:Fallback>
                <p:oleObj name="Equation" r:id="rId8" imgW="177646" imgH="228402" progId="Equation.DSMT4">
                  <p:embed/>
                  <p:pic>
                    <p:nvPicPr>
                      <p:cNvPr id="20527" name="Object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72113" y="152400"/>
                        <a:ext cx="425450" cy="547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28" name="Object 80"/>
          <p:cNvGraphicFramePr>
            <a:graphicFrameLocks noChangeAspect="1"/>
          </p:cNvGraphicFramePr>
          <p:nvPr/>
        </p:nvGraphicFramePr>
        <p:xfrm>
          <a:off x="7377113" y="152400"/>
          <a:ext cx="425450" cy="547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1" name="Equation" r:id="rId10" imgW="177646" imgH="228402" progId="Equation.DSMT4">
                  <p:embed/>
                </p:oleObj>
              </mc:Choice>
              <mc:Fallback>
                <p:oleObj name="Equation" r:id="rId10" imgW="177646" imgH="228402" progId="Equation.DSMT4">
                  <p:embed/>
                  <p:pic>
                    <p:nvPicPr>
                      <p:cNvPr id="20528" name="Object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77113" y="152400"/>
                        <a:ext cx="425450" cy="547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29" name="Text Box 82"/>
          <p:cNvSpPr txBox="1">
            <a:spLocks noChangeArrowheads="1"/>
          </p:cNvSpPr>
          <p:nvPr/>
        </p:nvSpPr>
        <p:spPr bwMode="auto">
          <a:xfrm>
            <a:off x="228600" y="3886200"/>
            <a:ext cx="914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Object plane</a:t>
            </a:r>
          </a:p>
        </p:txBody>
      </p:sp>
      <p:sp>
        <p:nvSpPr>
          <p:cNvPr id="20530" name="Text Box 83"/>
          <p:cNvSpPr txBox="1">
            <a:spLocks noChangeArrowheads="1"/>
          </p:cNvSpPr>
          <p:nvPr/>
        </p:nvSpPr>
        <p:spPr bwMode="auto">
          <a:xfrm>
            <a:off x="4267200" y="3886200"/>
            <a:ext cx="914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Fourier  plane</a:t>
            </a:r>
          </a:p>
        </p:txBody>
      </p:sp>
      <p:sp>
        <p:nvSpPr>
          <p:cNvPr id="20531" name="Text Box 84"/>
          <p:cNvSpPr txBox="1">
            <a:spLocks noChangeArrowheads="1"/>
          </p:cNvSpPr>
          <p:nvPr/>
        </p:nvSpPr>
        <p:spPr bwMode="auto">
          <a:xfrm>
            <a:off x="8001000" y="3886200"/>
            <a:ext cx="914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Image  plane</a:t>
            </a:r>
          </a:p>
        </p:txBody>
      </p:sp>
      <p:sp>
        <p:nvSpPr>
          <p:cNvPr id="20532" name="Text Box 85"/>
          <p:cNvSpPr txBox="1">
            <a:spLocks noChangeArrowheads="1"/>
          </p:cNvSpPr>
          <p:nvPr/>
        </p:nvSpPr>
        <p:spPr bwMode="auto">
          <a:xfrm>
            <a:off x="7772400" y="4572000"/>
            <a:ext cx="1295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/>
              <a:t>(conjugate to object plane)</a:t>
            </a:r>
          </a:p>
        </p:txBody>
      </p:sp>
      <p:grpSp>
        <p:nvGrpSpPr>
          <p:cNvPr id="20533" name="Group 94"/>
          <p:cNvGrpSpPr>
            <a:grpSpLocks/>
          </p:cNvGrpSpPr>
          <p:nvPr/>
        </p:nvGrpSpPr>
        <p:grpSpPr bwMode="auto">
          <a:xfrm>
            <a:off x="1524000" y="1600200"/>
            <a:ext cx="6400800" cy="609600"/>
            <a:chOff x="960" y="1008"/>
            <a:chExt cx="4032" cy="384"/>
          </a:xfrm>
        </p:grpSpPr>
        <p:sp>
          <p:nvSpPr>
            <p:cNvPr id="20544" name="Line 86"/>
            <p:cNvSpPr>
              <a:spLocks noChangeShapeType="1"/>
            </p:cNvSpPr>
            <p:nvPr/>
          </p:nvSpPr>
          <p:spPr bwMode="auto">
            <a:xfrm flipV="1">
              <a:off x="960" y="1056"/>
              <a:ext cx="576" cy="336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45" name="Line 87"/>
            <p:cNvSpPr>
              <a:spLocks noChangeShapeType="1"/>
            </p:cNvSpPr>
            <p:nvPr/>
          </p:nvSpPr>
          <p:spPr bwMode="auto">
            <a:xfrm>
              <a:off x="2016" y="1008"/>
              <a:ext cx="864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46" name="Line 88"/>
            <p:cNvSpPr>
              <a:spLocks noChangeShapeType="1"/>
            </p:cNvSpPr>
            <p:nvPr/>
          </p:nvSpPr>
          <p:spPr bwMode="auto">
            <a:xfrm>
              <a:off x="3120" y="1008"/>
              <a:ext cx="864" cy="0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47" name="Line 89"/>
            <p:cNvSpPr>
              <a:spLocks noChangeShapeType="1"/>
            </p:cNvSpPr>
            <p:nvPr/>
          </p:nvSpPr>
          <p:spPr bwMode="auto">
            <a:xfrm>
              <a:off x="4416" y="1056"/>
              <a:ext cx="576" cy="336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534" name="Group 95"/>
          <p:cNvGrpSpPr>
            <a:grpSpLocks/>
          </p:cNvGrpSpPr>
          <p:nvPr/>
        </p:nvGrpSpPr>
        <p:grpSpPr bwMode="auto">
          <a:xfrm>
            <a:off x="1524000" y="1600200"/>
            <a:ext cx="6629400" cy="1524000"/>
            <a:chOff x="960" y="1008"/>
            <a:chExt cx="4176" cy="960"/>
          </a:xfrm>
        </p:grpSpPr>
        <p:sp>
          <p:nvSpPr>
            <p:cNvPr id="20540" name="Line 90"/>
            <p:cNvSpPr>
              <a:spLocks noChangeShapeType="1"/>
            </p:cNvSpPr>
            <p:nvPr/>
          </p:nvSpPr>
          <p:spPr bwMode="auto">
            <a:xfrm>
              <a:off x="960" y="1968"/>
              <a:ext cx="624" cy="0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41" name="Line 91"/>
            <p:cNvSpPr>
              <a:spLocks noChangeShapeType="1"/>
            </p:cNvSpPr>
            <p:nvPr/>
          </p:nvSpPr>
          <p:spPr bwMode="auto">
            <a:xfrm>
              <a:off x="4512" y="1008"/>
              <a:ext cx="624" cy="0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42" name="Line 92"/>
            <p:cNvSpPr>
              <a:spLocks noChangeShapeType="1"/>
            </p:cNvSpPr>
            <p:nvPr/>
          </p:nvSpPr>
          <p:spPr bwMode="auto">
            <a:xfrm flipV="1">
              <a:off x="2016" y="1568"/>
              <a:ext cx="808" cy="400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43" name="Line 93"/>
            <p:cNvSpPr>
              <a:spLocks noChangeShapeType="1"/>
            </p:cNvSpPr>
            <p:nvPr/>
          </p:nvSpPr>
          <p:spPr bwMode="auto">
            <a:xfrm flipV="1">
              <a:off x="3168" y="1056"/>
              <a:ext cx="808" cy="400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535" name="TextBox 71"/>
          <p:cNvSpPr txBox="1">
            <a:spLocks noChangeArrowheads="1"/>
          </p:cNvSpPr>
          <p:nvPr/>
        </p:nvSpPr>
        <p:spPr bwMode="auto">
          <a:xfrm>
            <a:off x="2209800" y="5334000"/>
            <a:ext cx="22098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Ballistic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Scattered</a:t>
            </a:r>
          </a:p>
        </p:txBody>
      </p:sp>
      <p:cxnSp>
        <p:nvCxnSpPr>
          <p:cNvPr id="74" name="Straight Connector 73"/>
          <p:cNvCxnSpPr/>
          <p:nvPr/>
        </p:nvCxnSpPr>
        <p:spPr>
          <a:xfrm>
            <a:off x="3441700" y="5549900"/>
            <a:ext cx="838200" cy="0"/>
          </a:xfrm>
          <a:prstGeom prst="line">
            <a:avLst/>
          </a:prstGeom>
          <a:ln w="571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3441700" y="6083300"/>
            <a:ext cx="838200" cy="0"/>
          </a:xfrm>
          <a:prstGeom prst="line">
            <a:avLst/>
          </a:prstGeom>
          <a:ln w="57150">
            <a:solidFill>
              <a:srgbClr val="33CC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/>
          <p:nvPr/>
        </p:nvCxnSpPr>
        <p:spPr>
          <a:xfrm>
            <a:off x="1347788" y="4191000"/>
            <a:ext cx="2743200" cy="15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39" name="TextBox 77"/>
          <p:cNvSpPr txBox="1">
            <a:spLocks noChangeArrowheads="1"/>
          </p:cNvSpPr>
          <p:nvPr/>
        </p:nvSpPr>
        <p:spPr bwMode="auto">
          <a:xfrm>
            <a:off x="1905000" y="4191000"/>
            <a:ext cx="14478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/>
              <a:t>maps angle to position</a:t>
            </a:r>
          </a:p>
        </p:txBody>
      </p:sp>
    </p:spTree>
    <p:extLst>
      <p:ext uri="{BB962C8B-B14F-4D97-AF65-F5344CB8AC3E}">
        <p14:creationId xmlns:p14="http://schemas.microsoft.com/office/powerpoint/2010/main" val="3856341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57"/>
          <p:cNvSpPr>
            <a:spLocks noChangeArrowheads="1"/>
          </p:cNvSpPr>
          <p:nvPr/>
        </p:nvSpPr>
        <p:spPr bwMode="auto">
          <a:xfrm>
            <a:off x="2819400" y="1206500"/>
            <a:ext cx="3810000" cy="24384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2531" name="Rectangle 2"/>
          <p:cNvSpPr>
            <a:spLocks noChangeArrowheads="1"/>
          </p:cNvSpPr>
          <p:nvPr/>
        </p:nvSpPr>
        <p:spPr bwMode="auto">
          <a:xfrm>
            <a:off x="533400" y="1143000"/>
            <a:ext cx="442913" cy="25908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2532" name="Line 3"/>
          <p:cNvSpPr>
            <a:spLocks noChangeShapeType="1"/>
          </p:cNvSpPr>
          <p:nvPr/>
        </p:nvSpPr>
        <p:spPr bwMode="auto">
          <a:xfrm>
            <a:off x="762000" y="1289050"/>
            <a:ext cx="0" cy="2332038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33" name="Rectangle 4"/>
          <p:cNvSpPr>
            <a:spLocks noChangeArrowheads="1"/>
          </p:cNvSpPr>
          <p:nvPr/>
        </p:nvSpPr>
        <p:spPr bwMode="auto">
          <a:xfrm>
            <a:off x="976313" y="2287588"/>
            <a:ext cx="152400" cy="24288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2534" name="Rectangle 5"/>
          <p:cNvSpPr>
            <a:spLocks noChangeArrowheads="1"/>
          </p:cNvSpPr>
          <p:nvPr/>
        </p:nvSpPr>
        <p:spPr bwMode="auto">
          <a:xfrm>
            <a:off x="914400" y="2314575"/>
            <a:ext cx="152400" cy="1905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2535" name="Rectangle 6"/>
          <p:cNvSpPr>
            <a:spLocks noChangeArrowheads="1"/>
          </p:cNvSpPr>
          <p:nvPr/>
        </p:nvSpPr>
        <p:spPr bwMode="auto">
          <a:xfrm>
            <a:off x="8534400" y="1041400"/>
            <a:ext cx="381000" cy="2730500"/>
          </a:xfrm>
          <a:prstGeom prst="rect">
            <a:avLst/>
          </a:prstGeom>
          <a:solidFill>
            <a:srgbClr val="4D4D4D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2536" name="Rectangle 7" descr="Dark horizontal"/>
          <p:cNvSpPr>
            <a:spLocks noChangeArrowheads="1"/>
          </p:cNvSpPr>
          <p:nvPr/>
        </p:nvSpPr>
        <p:spPr bwMode="auto">
          <a:xfrm>
            <a:off x="8382000" y="1193800"/>
            <a:ext cx="152400" cy="2438400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grpSp>
        <p:nvGrpSpPr>
          <p:cNvPr id="22537" name="Group 8"/>
          <p:cNvGrpSpPr>
            <a:grpSpLocks/>
          </p:cNvGrpSpPr>
          <p:nvPr/>
        </p:nvGrpSpPr>
        <p:grpSpPr bwMode="auto">
          <a:xfrm>
            <a:off x="939800" y="1143000"/>
            <a:ext cx="1879600" cy="2540000"/>
            <a:chOff x="736" y="720"/>
            <a:chExt cx="1184" cy="1600"/>
          </a:xfrm>
        </p:grpSpPr>
        <p:sp>
          <p:nvSpPr>
            <p:cNvPr id="22583" name="AutoShape 9"/>
            <p:cNvSpPr>
              <a:spLocks noChangeArrowheads="1"/>
            </p:cNvSpPr>
            <p:nvPr/>
          </p:nvSpPr>
          <p:spPr bwMode="auto">
            <a:xfrm rot="16200000" flipH="1">
              <a:off x="528" y="928"/>
              <a:ext cx="1600" cy="1184"/>
            </a:xfrm>
            <a:prstGeom prst="triangle">
              <a:avLst>
                <a:gd name="adj" fmla="val 50000"/>
              </a:avLst>
            </a:prstGeom>
            <a:noFill/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2584" name="Line 10"/>
            <p:cNvSpPr>
              <a:spLocks noChangeShapeType="1"/>
            </p:cNvSpPr>
            <p:nvPr/>
          </p:nvSpPr>
          <p:spPr bwMode="auto">
            <a:xfrm>
              <a:off x="976" y="804"/>
              <a:ext cx="0" cy="1468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85" name="Line 11"/>
            <p:cNvSpPr>
              <a:spLocks noChangeShapeType="1"/>
            </p:cNvSpPr>
            <p:nvPr/>
          </p:nvSpPr>
          <p:spPr bwMode="auto">
            <a:xfrm>
              <a:off x="1248" y="802"/>
              <a:ext cx="0" cy="1468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86" name="Line 12"/>
            <p:cNvSpPr>
              <a:spLocks noChangeShapeType="1"/>
            </p:cNvSpPr>
            <p:nvPr/>
          </p:nvSpPr>
          <p:spPr bwMode="auto">
            <a:xfrm>
              <a:off x="1536" y="800"/>
              <a:ext cx="0" cy="1468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87" name="Line 13"/>
            <p:cNvSpPr>
              <a:spLocks noChangeShapeType="1"/>
            </p:cNvSpPr>
            <p:nvPr/>
          </p:nvSpPr>
          <p:spPr bwMode="auto">
            <a:xfrm>
              <a:off x="928" y="1392"/>
              <a:ext cx="0" cy="24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88" name="Line 14"/>
            <p:cNvSpPr>
              <a:spLocks noChangeShapeType="1"/>
            </p:cNvSpPr>
            <p:nvPr/>
          </p:nvSpPr>
          <p:spPr bwMode="auto">
            <a:xfrm>
              <a:off x="1824" y="800"/>
              <a:ext cx="0" cy="1468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89" name="AutoShape 15"/>
            <p:cNvSpPr>
              <a:spLocks/>
            </p:cNvSpPr>
            <p:nvPr/>
          </p:nvSpPr>
          <p:spPr bwMode="auto">
            <a:xfrm>
              <a:off x="1152" y="1256"/>
              <a:ext cx="48" cy="528"/>
            </a:xfrm>
            <a:prstGeom prst="rightBracket">
              <a:avLst>
                <a:gd name="adj" fmla="val 523060"/>
              </a:avLst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2590" name="AutoShape 16"/>
            <p:cNvSpPr>
              <a:spLocks/>
            </p:cNvSpPr>
            <p:nvPr/>
          </p:nvSpPr>
          <p:spPr bwMode="auto">
            <a:xfrm>
              <a:off x="1392" y="1048"/>
              <a:ext cx="104" cy="928"/>
            </a:xfrm>
            <a:prstGeom prst="rightBracket">
              <a:avLst>
                <a:gd name="adj" fmla="val 424301"/>
              </a:avLst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2591" name="AutoShape 17"/>
            <p:cNvSpPr>
              <a:spLocks/>
            </p:cNvSpPr>
            <p:nvPr/>
          </p:nvSpPr>
          <p:spPr bwMode="auto">
            <a:xfrm>
              <a:off x="1632" y="912"/>
              <a:ext cx="144" cy="1248"/>
            </a:xfrm>
            <a:prstGeom prst="rightBracket">
              <a:avLst>
                <a:gd name="adj" fmla="val 412108"/>
              </a:avLst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22538" name="AutoShape 18"/>
          <p:cNvSpPr>
            <a:spLocks noChangeArrowheads="1"/>
          </p:cNvSpPr>
          <p:nvPr/>
        </p:nvSpPr>
        <p:spPr bwMode="auto">
          <a:xfrm rot="5400000">
            <a:off x="2489200" y="1473200"/>
            <a:ext cx="2540000" cy="1879600"/>
          </a:xfrm>
          <a:prstGeom prst="triangle">
            <a:avLst>
              <a:gd name="adj" fmla="val 50000"/>
            </a:avLst>
          </a:prstGeom>
          <a:noFill/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2539" name="Line 19"/>
          <p:cNvSpPr>
            <a:spLocks noChangeShapeType="1"/>
          </p:cNvSpPr>
          <p:nvPr/>
        </p:nvSpPr>
        <p:spPr bwMode="auto">
          <a:xfrm flipH="1">
            <a:off x="4318000" y="1276350"/>
            <a:ext cx="0" cy="233045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40" name="Line 20"/>
          <p:cNvSpPr>
            <a:spLocks noChangeShapeType="1"/>
          </p:cNvSpPr>
          <p:nvPr/>
        </p:nvSpPr>
        <p:spPr bwMode="auto">
          <a:xfrm flipH="1">
            <a:off x="3886200" y="1273175"/>
            <a:ext cx="0" cy="233045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41" name="Line 21"/>
          <p:cNvSpPr>
            <a:spLocks noChangeShapeType="1"/>
          </p:cNvSpPr>
          <p:nvPr/>
        </p:nvSpPr>
        <p:spPr bwMode="auto">
          <a:xfrm flipH="1">
            <a:off x="3429000" y="1270000"/>
            <a:ext cx="0" cy="233045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42" name="Line 22"/>
          <p:cNvSpPr>
            <a:spLocks noChangeShapeType="1"/>
          </p:cNvSpPr>
          <p:nvPr/>
        </p:nvSpPr>
        <p:spPr bwMode="auto">
          <a:xfrm flipH="1">
            <a:off x="4394200" y="2209800"/>
            <a:ext cx="0" cy="38100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43" name="Line 23"/>
          <p:cNvSpPr>
            <a:spLocks noChangeShapeType="1"/>
          </p:cNvSpPr>
          <p:nvPr/>
        </p:nvSpPr>
        <p:spPr bwMode="auto">
          <a:xfrm flipH="1">
            <a:off x="2971800" y="1270000"/>
            <a:ext cx="0" cy="233045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44" name="AutoShape 24"/>
          <p:cNvSpPr>
            <a:spLocks/>
          </p:cNvSpPr>
          <p:nvPr/>
        </p:nvSpPr>
        <p:spPr bwMode="auto">
          <a:xfrm flipH="1">
            <a:off x="3962400" y="1993900"/>
            <a:ext cx="76200" cy="838200"/>
          </a:xfrm>
          <a:prstGeom prst="rightBracket">
            <a:avLst>
              <a:gd name="adj" fmla="val 523060"/>
            </a:avLst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2545" name="AutoShape 25"/>
          <p:cNvSpPr>
            <a:spLocks/>
          </p:cNvSpPr>
          <p:nvPr/>
        </p:nvSpPr>
        <p:spPr bwMode="auto">
          <a:xfrm flipH="1">
            <a:off x="3492500" y="1663700"/>
            <a:ext cx="165100" cy="1473200"/>
          </a:xfrm>
          <a:prstGeom prst="rightBracket">
            <a:avLst>
              <a:gd name="adj" fmla="val 424301"/>
            </a:avLst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2546" name="AutoShape 26"/>
          <p:cNvSpPr>
            <a:spLocks/>
          </p:cNvSpPr>
          <p:nvPr/>
        </p:nvSpPr>
        <p:spPr bwMode="auto">
          <a:xfrm flipH="1">
            <a:off x="3048000" y="1447800"/>
            <a:ext cx="228600" cy="1981200"/>
          </a:xfrm>
          <a:prstGeom prst="rightBracket">
            <a:avLst>
              <a:gd name="adj" fmla="val 412108"/>
            </a:avLst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2547" name="AutoShape 27"/>
          <p:cNvSpPr>
            <a:spLocks noChangeArrowheads="1"/>
          </p:cNvSpPr>
          <p:nvPr/>
        </p:nvSpPr>
        <p:spPr bwMode="auto">
          <a:xfrm rot="16200000" flipH="1">
            <a:off x="4419600" y="1473200"/>
            <a:ext cx="2540000" cy="1879600"/>
          </a:xfrm>
          <a:prstGeom prst="triangle">
            <a:avLst>
              <a:gd name="adj" fmla="val 50000"/>
            </a:avLst>
          </a:prstGeom>
          <a:noFill/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2548" name="Line 28"/>
          <p:cNvSpPr>
            <a:spLocks noChangeShapeType="1"/>
          </p:cNvSpPr>
          <p:nvPr/>
        </p:nvSpPr>
        <p:spPr bwMode="auto">
          <a:xfrm>
            <a:off x="5130800" y="1276350"/>
            <a:ext cx="0" cy="233045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49" name="Line 29"/>
          <p:cNvSpPr>
            <a:spLocks noChangeShapeType="1"/>
          </p:cNvSpPr>
          <p:nvPr/>
        </p:nvSpPr>
        <p:spPr bwMode="auto">
          <a:xfrm>
            <a:off x="5562600" y="1273175"/>
            <a:ext cx="0" cy="233045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50" name="Line 30"/>
          <p:cNvSpPr>
            <a:spLocks noChangeShapeType="1"/>
          </p:cNvSpPr>
          <p:nvPr/>
        </p:nvSpPr>
        <p:spPr bwMode="auto">
          <a:xfrm>
            <a:off x="6019800" y="1270000"/>
            <a:ext cx="0" cy="233045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51" name="Line 31"/>
          <p:cNvSpPr>
            <a:spLocks noChangeShapeType="1"/>
          </p:cNvSpPr>
          <p:nvPr/>
        </p:nvSpPr>
        <p:spPr bwMode="auto">
          <a:xfrm>
            <a:off x="5219700" y="2209800"/>
            <a:ext cx="0" cy="38100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52" name="Line 32"/>
          <p:cNvSpPr>
            <a:spLocks noChangeShapeType="1"/>
          </p:cNvSpPr>
          <p:nvPr/>
        </p:nvSpPr>
        <p:spPr bwMode="auto">
          <a:xfrm>
            <a:off x="6477000" y="1270000"/>
            <a:ext cx="0" cy="233045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53" name="AutoShape 33"/>
          <p:cNvSpPr>
            <a:spLocks/>
          </p:cNvSpPr>
          <p:nvPr/>
        </p:nvSpPr>
        <p:spPr bwMode="auto">
          <a:xfrm>
            <a:off x="5613400" y="1993900"/>
            <a:ext cx="76200" cy="838200"/>
          </a:xfrm>
          <a:prstGeom prst="rightBracket">
            <a:avLst>
              <a:gd name="adj" fmla="val 523060"/>
            </a:avLst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2554" name="AutoShape 34"/>
          <p:cNvSpPr>
            <a:spLocks/>
          </p:cNvSpPr>
          <p:nvPr/>
        </p:nvSpPr>
        <p:spPr bwMode="auto">
          <a:xfrm>
            <a:off x="5981700" y="1663700"/>
            <a:ext cx="165100" cy="1473200"/>
          </a:xfrm>
          <a:prstGeom prst="rightBracket">
            <a:avLst>
              <a:gd name="adj" fmla="val 424301"/>
            </a:avLst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2555" name="AutoShape 35"/>
          <p:cNvSpPr>
            <a:spLocks/>
          </p:cNvSpPr>
          <p:nvPr/>
        </p:nvSpPr>
        <p:spPr bwMode="auto">
          <a:xfrm>
            <a:off x="6311900" y="1447800"/>
            <a:ext cx="228600" cy="1981200"/>
          </a:xfrm>
          <a:prstGeom prst="rightBracket">
            <a:avLst>
              <a:gd name="adj" fmla="val 412108"/>
            </a:avLst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2556" name="AutoShape 36"/>
          <p:cNvSpPr>
            <a:spLocks noChangeArrowheads="1"/>
          </p:cNvSpPr>
          <p:nvPr/>
        </p:nvSpPr>
        <p:spPr bwMode="auto">
          <a:xfrm rot="5400000">
            <a:off x="6299200" y="1473200"/>
            <a:ext cx="2540000" cy="1879600"/>
          </a:xfrm>
          <a:prstGeom prst="triangle">
            <a:avLst>
              <a:gd name="adj" fmla="val 50000"/>
            </a:avLst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2557" name="Line 37"/>
          <p:cNvSpPr>
            <a:spLocks noChangeShapeType="1"/>
          </p:cNvSpPr>
          <p:nvPr/>
        </p:nvSpPr>
        <p:spPr bwMode="auto">
          <a:xfrm flipH="1">
            <a:off x="8293100" y="1276350"/>
            <a:ext cx="0" cy="233045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58" name="Line 38"/>
          <p:cNvSpPr>
            <a:spLocks noChangeShapeType="1"/>
          </p:cNvSpPr>
          <p:nvPr/>
        </p:nvSpPr>
        <p:spPr bwMode="auto">
          <a:xfrm flipH="1">
            <a:off x="7861300" y="1273175"/>
            <a:ext cx="0" cy="233045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59" name="Line 39"/>
          <p:cNvSpPr>
            <a:spLocks noChangeShapeType="1"/>
          </p:cNvSpPr>
          <p:nvPr/>
        </p:nvSpPr>
        <p:spPr bwMode="auto">
          <a:xfrm flipH="1">
            <a:off x="7404100" y="1270000"/>
            <a:ext cx="0" cy="233045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60" name="Line 40"/>
          <p:cNvSpPr>
            <a:spLocks noChangeShapeType="1"/>
          </p:cNvSpPr>
          <p:nvPr/>
        </p:nvSpPr>
        <p:spPr bwMode="auto">
          <a:xfrm flipH="1">
            <a:off x="8204200" y="2209800"/>
            <a:ext cx="0" cy="381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61" name="Line 41"/>
          <p:cNvSpPr>
            <a:spLocks noChangeShapeType="1"/>
          </p:cNvSpPr>
          <p:nvPr/>
        </p:nvSpPr>
        <p:spPr bwMode="auto">
          <a:xfrm flipH="1">
            <a:off x="6946900" y="1270000"/>
            <a:ext cx="0" cy="233045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62" name="AutoShape 42"/>
          <p:cNvSpPr>
            <a:spLocks/>
          </p:cNvSpPr>
          <p:nvPr/>
        </p:nvSpPr>
        <p:spPr bwMode="auto">
          <a:xfrm flipH="1">
            <a:off x="7772400" y="1993900"/>
            <a:ext cx="76200" cy="838200"/>
          </a:xfrm>
          <a:prstGeom prst="rightBracket">
            <a:avLst>
              <a:gd name="adj" fmla="val 523060"/>
            </a:avLst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2563" name="AutoShape 43"/>
          <p:cNvSpPr>
            <a:spLocks/>
          </p:cNvSpPr>
          <p:nvPr/>
        </p:nvSpPr>
        <p:spPr bwMode="auto">
          <a:xfrm flipH="1">
            <a:off x="7302500" y="1663700"/>
            <a:ext cx="165100" cy="1473200"/>
          </a:xfrm>
          <a:prstGeom prst="rightBracket">
            <a:avLst>
              <a:gd name="adj" fmla="val 424301"/>
            </a:avLst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2564" name="AutoShape 44"/>
          <p:cNvSpPr>
            <a:spLocks/>
          </p:cNvSpPr>
          <p:nvPr/>
        </p:nvSpPr>
        <p:spPr bwMode="auto">
          <a:xfrm flipH="1">
            <a:off x="6858000" y="1447800"/>
            <a:ext cx="228600" cy="1981200"/>
          </a:xfrm>
          <a:prstGeom prst="rightBracket">
            <a:avLst>
              <a:gd name="adj" fmla="val 412108"/>
            </a:avLst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2565" name="Line 45"/>
          <p:cNvSpPr>
            <a:spLocks noChangeShapeType="1"/>
          </p:cNvSpPr>
          <p:nvPr/>
        </p:nvSpPr>
        <p:spPr bwMode="auto">
          <a:xfrm>
            <a:off x="368300" y="1282700"/>
            <a:ext cx="0" cy="2332038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66" name="Oval 46"/>
          <p:cNvSpPr>
            <a:spLocks noChangeArrowheads="1"/>
          </p:cNvSpPr>
          <p:nvPr/>
        </p:nvSpPr>
        <p:spPr bwMode="auto">
          <a:xfrm>
            <a:off x="6477000" y="1066800"/>
            <a:ext cx="304800" cy="2743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2567" name="Line 47"/>
          <p:cNvSpPr>
            <a:spLocks noChangeShapeType="1"/>
          </p:cNvSpPr>
          <p:nvPr/>
        </p:nvSpPr>
        <p:spPr bwMode="auto">
          <a:xfrm>
            <a:off x="4724400" y="1282700"/>
            <a:ext cx="0" cy="233045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68" name="Oval 48"/>
          <p:cNvSpPr>
            <a:spLocks noChangeArrowheads="1"/>
          </p:cNvSpPr>
          <p:nvPr/>
        </p:nvSpPr>
        <p:spPr bwMode="auto">
          <a:xfrm>
            <a:off x="2667000" y="1066800"/>
            <a:ext cx="304800" cy="2743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2569" name="AutoShape 49"/>
          <p:cNvSpPr>
            <a:spLocks/>
          </p:cNvSpPr>
          <p:nvPr/>
        </p:nvSpPr>
        <p:spPr bwMode="auto">
          <a:xfrm rot="5400000">
            <a:off x="1809750" y="-95250"/>
            <a:ext cx="190500" cy="1828800"/>
          </a:xfrm>
          <a:prstGeom prst="leftBrace">
            <a:avLst>
              <a:gd name="adj1" fmla="val 800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2570" name="AutoShape 50"/>
          <p:cNvSpPr>
            <a:spLocks/>
          </p:cNvSpPr>
          <p:nvPr/>
        </p:nvSpPr>
        <p:spPr bwMode="auto">
          <a:xfrm rot="5400000">
            <a:off x="3702050" y="-95250"/>
            <a:ext cx="190500" cy="1828800"/>
          </a:xfrm>
          <a:prstGeom prst="leftBrace">
            <a:avLst>
              <a:gd name="adj1" fmla="val 800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2571" name="AutoShape 51"/>
          <p:cNvSpPr>
            <a:spLocks/>
          </p:cNvSpPr>
          <p:nvPr/>
        </p:nvSpPr>
        <p:spPr bwMode="auto">
          <a:xfrm rot="5400000">
            <a:off x="5594350" y="-95250"/>
            <a:ext cx="190500" cy="1828800"/>
          </a:xfrm>
          <a:prstGeom prst="leftBrace">
            <a:avLst>
              <a:gd name="adj1" fmla="val 800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2572" name="AutoShape 52"/>
          <p:cNvSpPr>
            <a:spLocks/>
          </p:cNvSpPr>
          <p:nvPr/>
        </p:nvSpPr>
        <p:spPr bwMode="auto">
          <a:xfrm rot="5400000">
            <a:off x="7486650" y="-95250"/>
            <a:ext cx="190500" cy="1828800"/>
          </a:xfrm>
          <a:prstGeom prst="leftBrace">
            <a:avLst>
              <a:gd name="adj1" fmla="val 800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graphicFrame>
        <p:nvGraphicFramePr>
          <p:cNvPr id="22573" name="Object 53"/>
          <p:cNvGraphicFramePr>
            <a:graphicFrameLocks noChangeAspect="1"/>
          </p:cNvGraphicFramePr>
          <p:nvPr/>
        </p:nvGraphicFramePr>
        <p:xfrm>
          <a:off x="1752600" y="152400"/>
          <a:ext cx="365125" cy="547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2" name="Equation" r:id="rId5" imgW="152334" imgH="228501" progId="Equation.DSMT4">
                  <p:embed/>
                </p:oleObj>
              </mc:Choice>
              <mc:Fallback>
                <p:oleObj name="Equation" r:id="rId5" imgW="152334" imgH="228501" progId="Equation.DSMT4">
                  <p:embed/>
                  <p:pic>
                    <p:nvPicPr>
                      <p:cNvPr id="22573" name="Object 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152400"/>
                        <a:ext cx="365125" cy="547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74" name="Object 54"/>
          <p:cNvGraphicFramePr>
            <a:graphicFrameLocks noChangeAspect="1"/>
          </p:cNvGraphicFramePr>
          <p:nvPr/>
        </p:nvGraphicFramePr>
        <p:xfrm>
          <a:off x="3597275" y="152400"/>
          <a:ext cx="365125" cy="547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3" name="Equation" r:id="rId7" imgW="152334" imgH="228501" progId="Equation.DSMT4">
                  <p:embed/>
                </p:oleObj>
              </mc:Choice>
              <mc:Fallback>
                <p:oleObj name="Equation" r:id="rId7" imgW="152334" imgH="228501" progId="Equation.DSMT4">
                  <p:embed/>
                  <p:pic>
                    <p:nvPicPr>
                      <p:cNvPr id="22574" name="Object 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97275" y="152400"/>
                        <a:ext cx="365125" cy="547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75" name="Object 55"/>
          <p:cNvGraphicFramePr>
            <a:graphicFrameLocks noChangeAspect="1"/>
          </p:cNvGraphicFramePr>
          <p:nvPr/>
        </p:nvGraphicFramePr>
        <p:xfrm>
          <a:off x="5472113" y="152400"/>
          <a:ext cx="425450" cy="547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4" name="Equation" r:id="rId8" imgW="177646" imgH="228402" progId="Equation.DSMT4">
                  <p:embed/>
                </p:oleObj>
              </mc:Choice>
              <mc:Fallback>
                <p:oleObj name="Equation" r:id="rId8" imgW="177646" imgH="228402" progId="Equation.DSMT4">
                  <p:embed/>
                  <p:pic>
                    <p:nvPicPr>
                      <p:cNvPr id="22575" name="Object 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72113" y="152400"/>
                        <a:ext cx="425450" cy="547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76" name="Object 56"/>
          <p:cNvGraphicFramePr>
            <a:graphicFrameLocks noChangeAspect="1"/>
          </p:cNvGraphicFramePr>
          <p:nvPr/>
        </p:nvGraphicFramePr>
        <p:xfrm>
          <a:off x="7377113" y="152400"/>
          <a:ext cx="425450" cy="547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5" name="Equation" r:id="rId10" imgW="177646" imgH="228402" progId="Equation.DSMT4">
                  <p:embed/>
                </p:oleObj>
              </mc:Choice>
              <mc:Fallback>
                <p:oleObj name="Equation" r:id="rId10" imgW="177646" imgH="228402" progId="Equation.DSMT4">
                  <p:embed/>
                  <p:pic>
                    <p:nvPicPr>
                      <p:cNvPr id="22576" name="Object 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77113" y="152400"/>
                        <a:ext cx="425450" cy="547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77" name="Text Box 58"/>
          <p:cNvSpPr txBox="1">
            <a:spLocks noChangeArrowheads="1"/>
          </p:cNvSpPr>
          <p:nvPr/>
        </p:nvSpPr>
        <p:spPr bwMode="auto">
          <a:xfrm>
            <a:off x="228600" y="3886200"/>
            <a:ext cx="914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Object plane</a:t>
            </a:r>
          </a:p>
        </p:txBody>
      </p:sp>
      <p:sp>
        <p:nvSpPr>
          <p:cNvPr id="22578" name="Text Box 59"/>
          <p:cNvSpPr txBox="1">
            <a:spLocks noChangeArrowheads="1"/>
          </p:cNvSpPr>
          <p:nvPr/>
        </p:nvSpPr>
        <p:spPr bwMode="auto">
          <a:xfrm>
            <a:off x="4267200" y="3886200"/>
            <a:ext cx="914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Fourier  plane</a:t>
            </a:r>
          </a:p>
        </p:txBody>
      </p:sp>
      <p:sp>
        <p:nvSpPr>
          <p:cNvPr id="22579" name="Text Box 60"/>
          <p:cNvSpPr txBox="1">
            <a:spLocks noChangeArrowheads="1"/>
          </p:cNvSpPr>
          <p:nvPr/>
        </p:nvSpPr>
        <p:spPr bwMode="auto">
          <a:xfrm>
            <a:off x="8001000" y="3886200"/>
            <a:ext cx="914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Image  plane</a:t>
            </a:r>
          </a:p>
        </p:txBody>
      </p:sp>
      <p:sp>
        <p:nvSpPr>
          <p:cNvPr id="22580" name="Text Box 61"/>
          <p:cNvSpPr txBox="1">
            <a:spLocks noChangeArrowheads="1"/>
          </p:cNvSpPr>
          <p:nvPr/>
        </p:nvSpPr>
        <p:spPr bwMode="auto">
          <a:xfrm>
            <a:off x="7772400" y="4572000"/>
            <a:ext cx="1295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/>
              <a:t>(conjugate to object plane)</a:t>
            </a:r>
          </a:p>
        </p:txBody>
      </p:sp>
      <p:sp>
        <p:nvSpPr>
          <p:cNvPr id="62" name="Freeform 61"/>
          <p:cNvSpPr/>
          <p:nvPr/>
        </p:nvSpPr>
        <p:spPr>
          <a:xfrm>
            <a:off x="4876800" y="2438400"/>
            <a:ext cx="1057275" cy="1579563"/>
          </a:xfrm>
          <a:custGeom>
            <a:avLst/>
            <a:gdLst>
              <a:gd name="connsiteX0" fmla="*/ 1056904 w 1056904"/>
              <a:gd name="connsiteY0" fmla="*/ 1579418 h 1579418"/>
              <a:gd name="connsiteX1" fmla="*/ 771896 w 1056904"/>
              <a:gd name="connsiteY1" fmla="*/ 356259 h 1579418"/>
              <a:gd name="connsiteX2" fmla="*/ 0 w 1056904"/>
              <a:gd name="connsiteY2" fmla="*/ 0 h 1579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56904" h="1579418">
                <a:moveTo>
                  <a:pt x="1056904" y="1579418"/>
                </a:moveTo>
                <a:cubicBezTo>
                  <a:pt x="1002475" y="1099456"/>
                  <a:pt x="948047" y="619495"/>
                  <a:pt x="771896" y="356259"/>
                </a:cubicBezTo>
                <a:cubicBezTo>
                  <a:pt x="595745" y="93023"/>
                  <a:pt x="297872" y="46511"/>
                  <a:pt x="0" y="0"/>
                </a:cubicBezTo>
              </a:path>
            </a:pathLst>
          </a:custGeom>
          <a:ln w="190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2582" name="TextBox 62"/>
          <p:cNvSpPr txBox="1">
            <a:spLocks noChangeArrowheads="1"/>
          </p:cNvSpPr>
          <p:nvPr/>
        </p:nvSpPr>
        <p:spPr bwMode="auto">
          <a:xfrm>
            <a:off x="5257800" y="4038600"/>
            <a:ext cx="1447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3300"/>
                </a:solidFill>
              </a:rPr>
              <a:t>Ballistic light here</a:t>
            </a:r>
          </a:p>
        </p:txBody>
      </p:sp>
    </p:spTree>
    <p:extLst>
      <p:ext uri="{BB962C8B-B14F-4D97-AF65-F5344CB8AC3E}">
        <p14:creationId xmlns:p14="http://schemas.microsoft.com/office/powerpoint/2010/main" val="712711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57"/>
          <p:cNvSpPr>
            <a:spLocks noChangeArrowheads="1"/>
          </p:cNvSpPr>
          <p:nvPr/>
        </p:nvSpPr>
        <p:spPr bwMode="auto">
          <a:xfrm>
            <a:off x="2819400" y="1206500"/>
            <a:ext cx="3810000" cy="24384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4579" name="Rectangle 2"/>
          <p:cNvSpPr>
            <a:spLocks noChangeArrowheads="1"/>
          </p:cNvSpPr>
          <p:nvPr/>
        </p:nvSpPr>
        <p:spPr bwMode="auto">
          <a:xfrm>
            <a:off x="533400" y="1143000"/>
            <a:ext cx="442913" cy="25908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4580" name="Line 3"/>
          <p:cNvSpPr>
            <a:spLocks noChangeShapeType="1"/>
          </p:cNvSpPr>
          <p:nvPr/>
        </p:nvSpPr>
        <p:spPr bwMode="auto">
          <a:xfrm>
            <a:off x="762000" y="1289050"/>
            <a:ext cx="0" cy="2332038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1" name="Rectangle 4"/>
          <p:cNvSpPr>
            <a:spLocks noChangeArrowheads="1"/>
          </p:cNvSpPr>
          <p:nvPr/>
        </p:nvSpPr>
        <p:spPr bwMode="auto">
          <a:xfrm>
            <a:off x="976313" y="2287588"/>
            <a:ext cx="152400" cy="24288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4582" name="Rectangle 5"/>
          <p:cNvSpPr>
            <a:spLocks noChangeArrowheads="1"/>
          </p:cNvSpPr>
          <p:nvPr/>
        </p:nvSpPr>
        <p:spPr bwMode="auto">
          <a:xfrm>
            <a:off x="914400" y="2314575"/>
            <a:ext cx="152400" cy="1905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4583" name="Rectangle 6"/>
          <p:cNvSpPr>
            <a:spLocks noChangeArrowheads="1"/>
          </p:cNvSpPr>
          <p:nvPr/>
        </p:nvSpPr>
        <p:spPr bwMode="auto">
          <a:xfrm>
            <a:off x="8534400" y="1041400"/>
            <a:ext cx="381000" cy="2730500"/>
          </a:xfrm>
          <a:prstGeom prst="rect">
            <a:avLst/>
          </a:prstGeom>
          <a:solidFill>
            <a:srgbClr val="4D4D4D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4584" name="Rectangle 7" descr="Dark horizontal"/>
          <p:cNvSpPr>
            <a:spLocks noChangeArrowheads="1"/>
          </p:cNvSpPr>
          <p:nvPr/>
        </p:nvSpPr>
        <p:spPr bwMode="auto">
          <a:xfrm>
            <a:off x="8382000" y="1193800"/>
            <a:ext cx="152400" cy="2438400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grpSp>
        <p:nvGrpSpPr>
          <p:cNvPr id="24585" name="Group 8"/>
          <p:cNvGrpSpPr>
            <a:grpSpLocks/>
          </p:cNvGrpSpPr>
          <p:nvPr/>
        </p:nvGrpSpPr>
        <p:grpSpPr bwMode="auto">
          <a:xfrm>
            <a:off x="939800" y="1143000"/>
            <a:ext cx="1879600" cy="2540000"/>
            <a:chOff x="736" y="720"/>
            <a:chExt cx="1184" cy="1600"/>
          </a:xfrm>
        </p:grpSpPr>
        <p:sp>
          <p:nvSpPr>
            <p:cNvPr id="24635" name="AutoShape 9"/>
            <p:cNvSpPr>
              <a:spLocks noChangeArrowheads="1"/>
            </p:cNvSpPr>
            <p:nvPr/>
          </p:nvSpPr>
          <p:spPr bwMode="auto">
            <a:xfrm rot="16200000" flipH="1">
              <a:off x="528" y="928"/>
              <a:ext cx="1600" cy="1184"/>
            </a:xfrm>
            <a:prstGeom prst="triangle">
              <a:avLst>
                <a:gd name="adj" fmla="val 50000"/>
              </a:avLst>
            </a:prstGeom>
            <a:noFill/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4636" name="Line 10"/>
            <p:cNvSpPr>
              <a:spLocks noChangeShapeType="1"/>
            </p:cNvSpPr>
            <p:nvPr/>
          </p:nvSpPr>
          <p:spPr bwMode="auto">
            <a:xfrm>
              <a:off x="976" y="804"/>
              <a:ext cx="0" cy="1468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637" name="Line 11"/>
            <p:cNvSpPr>
              <a:spLocks noChangeShapeType="1"/>
            </p:cNvSpPr>
            <p:nvPr/>
          </p:nvSpPr>
          <p:spPr bwMode="auto">
            <a:xfrm>
              <a:off x="1248" y="802"/>
              <a:ext cx="0" cy="1468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638" name="Line 12"/>
            <p:cNvSpPr>
              <a:spLocks noChangeShapeType="1"/>
            </p:cNvSpPr>
            <p:nvPr/>
          </p:nvSpPr>
          <p:spPr bwMode="auto">
            <a:xfrm>
              <a:off x="1536" y="800"/>
              <a:ext cx="0" cy="1468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639" name="Line 13"/>
            <p:cNvSpPr>
              <a:spLocks noChangeShapeType="1"/>
            </p:cNvSpPr>
            <p:nvPr/>
          </p:nvSpPr>
          <p:spPr bwMode="auto">
            <a:xfrm>
              <a:off x="928" y="1392"/>
              <a:ext cx="0" cy="24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640" name="Line 14"/>
            <p:cNvSpPr>
              <a:spLocks noChangeShapeType="1"/>
            </p:cNvSpPr>
            <p:nvPr/>
          </p:nvSpPr>
          <p:spPr bwMode="auto">
            <a:xfrm>
              <a:off x="1824" y="800"/>
              <a:ext cx="0" cy="1468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641" name="AutoShape 15"/>
            <p:cNvSpPr>
              <a:spLocks/>
            </p:cNvSpPr>
            <p:nvPr/>
          </p:nvSpPr>
          <p:spPr bwMode="auto">
            <a:xfrm>
              <a:off x="1152" y="1256"/>
              <a:ext cx="48" cy="528"/>
            </a:xfrm>
            <a:prstGeom prst="rightBracket">
              <a:avLst>
                <a:gd name="adj" fmla="val 523060"/>
              </a:avLst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4642" name="AutoShape 16"/>
            <p:cNvSpPr>
              <a:spLocks/>
            </p:cNvSpPr>
            <p:nvPr/>
          </p:nvSpPr>
          <p:spPr bwMode="auto">
            <a:xfrm>
              <a:off x="1392" y="1048"/>
              <a:ext cx="104" cy="928"/>
            </a:xfrm>
            <a:prstGeom prst="rightBracket">
              <a:avLst>
                <a:gd name="adj" fmla="val 424301"/>
              </a:avLst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4643" name="AutoShape 17"/>
            <p:cNvSpPr>
              <a:spLocks/>
            </p:cNvSpPr>
            <p:nvPr/>
          </p:nvSpPr>
          <p:spPr bwMode="auto">
            <a:xfrm>
              <a:off x="1632" y="912"/>
              <a:ext cx="144" cy="1248"/>
            </a:xfrm>
            <a:prstGeom prst="rightBracket">
              <a:avLst>
                <a:gd name="adj" fmla="val 412108"/>
              </a:avLst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24586" name="AutoShape 18"/>
          <p:cNvSpPr>
            <a:spLocks noChangeArrowheads="1"/>
          </p:cNvSpPr>
          <p:nvPr/>
        </p:nvSpPr>
        <p:spPr bwMode="auto">
          <a:xfrm rot="5400000">
            <a:off x="2489200" y="1473200"/>
            <a:ext cx="2540000" cy="1879600"/>
          </a:xfrm>
          <a:prstGeom prst="triangle">
            <a:avLst>
              <a:gd name="adj" fmla="val 50000"/>
            </a:avLst>
          </a:prstGeom>
          <a:noFill/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4587" name="Line 19"/>
          <p:cNvSpPr>
            <a:spLocks noChangeShapeType="1"/>
          </p:cNvSpPr>
          <p:nvPr/>
        </p:nvSpPr>
        <p:spPr bwMode="auto">
          <a:xfrm flipH="1">
            <a:off x="4318000" y="1276350"/>
            <a:ext cx="0" cy="233045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8" name="Line 20"/>
          <p:cNvSpPr>
            <a:spLocks noChangeShapeType="1"/>
          </p:cNvSpPr>
          <p:nvPr/>
        </p:nvSpPr>
        <p:spPr bwMode="auto">
          <a:xfrm flipH="1">
            <a:off x="3886200" y="1273175"/>
            <a:ext cx="0" cy="233045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9" name="Line 21"/>
          <p:cNvSpPr>
            <a:spLocks noChangeShapeType="1"/>
          </p:cNvSpPr>
          <p:nvPr/>
        </p:nvSpPr>
        <p:spPr bwMode="auto">
          <a:xfrm flipH="1">
            <a:off x="3429000" y="1270000"/>
            <a:ext cx="0" cy="233045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90" name="Line 22"/>
          <p:cNvSpPr>
            <a:spLocks noChangeShapeType="1"/>
          </p:cNvSpPr>
          <p:nvPr/>
        </p:nvSpPr>
        <p:spPr bwMode="auto">
          <a:xfrm flipH="1">
            <a:off x="4394200" y="2209800"/>
            <a:ext cx="0" cy="38100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91" name="Line 23"/>
          <p:cNvSpPr>
            <a:spLocks noChangeShapeType="1"/>
          </p:cNvSpPr>
          <p:nvPr/>
        </p:nvSpPr>
        <p:spPr bwMode="auto">
          <a:xfrm flipH="1">
            <a:off x="2971800" y="1270000"/>
            <a:ext cx="0" cy="233045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92" name="AutoShape 24"/>
          <p:cNvSpPr>
            <a:spLocks/>
          </p:cNvSpPr>
          <p:nvPr/>
        </p:nvSpPr>
        <p:spPr bwMode="auto">
          <a:xfrm flipH="1">
            <a:off x="3962400" y="1993900"/>
            <a:ext cx="76200" cy="838200"/>
          </a:xfrm>
          <a:prstGeom prst="rightBracket">
            <a:avLst>
              <a:gd name="adj" fmla="val 523060"/>
            </a:avLst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4593" name="AutoShape 25"/>
          <p:cNvSpPr>
            <a:spLocks/>
          </p:cNvSpPr>
          <p:nvPr/>
        </p:nvSpPr>
        <p:spPr bwMode="auto">
          <a:xfrm flipH="1">
            <a:off x="3492500" y="1663700"/>
            <a:ext cx="165100" cy="1473200"/>
          </a:xfrm>
          <a:prstGeom prst="rightBracket">
            <a:avLst>
              <a:gd name="adj" fmla="val 424301"/>
            </a:avLst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4594" name="AutoShape 26"/>
          <p:cNvSpPr>
            <a:spLocks/>
          </p:cNvSpPr>
          <p:nvPr/>
        </p:nvSpPr>
        <p:spPr bwMode="auto">
          <a:xfrm flipH="1">
            <a:off x="3048000" y="1447800"/>
            <a:ext cx="228600" cy="1981200"/>
          </a:xfrm>
          <a:prstGeom prst="rightBracket">
            <a:avLst>
              <a:gd name="adj" fmla="val 412108"/>
            </a:avLst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4595" name="AutoShape 27"/>
          <p:cNvSpPr>
            <a:spLocks noChangeArrowheads="1"/>
          </p:cNvSpPr>
          <p:nvPr/>
        </p:nvSpPr>
        <p:spPr bwMode="auto">
          <a:xfrm rot="16200000" flipH="1">
            <a:off x="4419600" y="1473200"/>
            <a:ext cx="2540000" cy="1879600"/>
          </a:xfrm>
          <a:prstGeom prst="triangle">
            <a:avLst>
              <a:gd name="adj" fmla="val 50000"/>
            </a:avLst>
          </a:prstGeom>
          <a:noFill/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4596" name="Line 28"/>
          <p:cNvSpPr>
            <a:spLocks noChangeShapeType="1"/>
          </p:cNvSpPr>
          <p:nvPr/>
        </p:nvSpPr>
        <p:spPr bwMode="auto">
          <a:xfrm>
            <a:off x="5130800" y="1276350"/>
            <a:ext cx="0" cy="233045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97" name="Line 29"/>
          <p:cNvSpPr>
            <a:spLocks noChangeShapeType="1"/>
          </p:cNvSpPr>
          <p:nvPr/>
        </p:nvSpPr>
        <p:spPr bwMode="auto">
          <a:xfrm>
            <a:off x="5562600" y="1273175"/>
            <a:ext cx="0" cy="233045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98" name="Line 30"/>
          <p:cNvSpPr>
            <a:spLocks noChangeShapeType="1"/>
          </p:cNvSpPr>
          <p:nvPr/>
        </p:nvSpPr>
        <p:spPr bwMode="auto">
          <a:xfrm>
            <a:off x="6019800" y="1270000"/>
            <a:ext cx="0" cy="233045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99" name="Line 31"/>
          <p:cNvSpPr>
            <a:spLocks noChangeShapeType="1"/>
          </p:cNvSpPr>
          <p:nvPr/>
        </p:nvSpPr>
        <p:spPr bwMode="auto">
          <a:xfrm>
            <a:off x="5029200" y="2209800"/>
            <a:ext cx="0" cy="38100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00" name="Line 32"/>
          <p:cNvSpPr>
            <a:spLocks noChangeShapeType="1"/>
          </p:cNvSpPr>
          <p:nvPr/>
        </p:nvSpPr>
        <p:spPr bwMode="auto">
          <a:xfrm>
            <a:off x="6477000" y="1270000"/>
            <a:ext cx="0" cy="233045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01" name="AutoShape 33"/>
          <p:cNvSpPr>
            <a:spLocks/>
          </p:cNvSpPr>
          <p:nvPr/>
        </p:nvSpPr>
        <p:spPr bwMode="auto">
          <a:xfrm>
            <a:off x="5410200" y="1993900"/>
            <a:ext cx="76200" cy="838200"/>
          </a:xfrm>
          <a:prstGeom prst="rightBracket">
            <a:avLst>
              <a:gd name="adj" fmla="val 523060"/>
            </a:avLst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4602" name="AutoShape 34"/>
          <p:cNvSpPr>
            <a:spLocks/>
          </p:cNvSpPr>
          <p:nvPr/>
        </p:nvSpPr>
        <p:spPr bwMode="auto">
          <a:xfrm>
            <a:off x="5778500" y="1663700"/>
            <a:ext cx="165100" cy="1473200"/>
          </a:xfrm>
          <a:prstGeom prst="rightBracket">
            <a:avLst>
              <a:gd name="adj" fmla="val 424301"/>
            </a:avLst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4603" name="AutoShape 35"/>
          <p:cNvSpPr>
            <a:spLocks/>
          </p:cNvSpPr>
          <p:nvPr/>
        </p:nvSpPr>
        <p:spPr bwMode="auto">
          <a:xfrm>
            <a:off x="6172200" y="1447800"/>
            <a:ext cx="228600" cy="1981200"/>
          </a:xfrm>
          <a:prstGeom prst="rightBracket">
            <a:avLst>
              <a:gd name="adj" fmla="val 412108"/>
            </a:avLst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4604" name="AutoShape 36"/>
          <p:cNvSpPr>
            <a:spLocks noChangeArrowheads="1"/>
          </p:cNvSpPr>
          <p:nvPr/>
        </p:nvSpPr>
        <p:spPr bwMode="auto">
          <a:xfrm rot="5400000">
            <a:off x="6299200" y="1473200"/>
            <a:ext cx="2540000" cy="1879600"/>
          </a:xfrm>
          <a:prstGeom prst="triangle">
            <a:avLst>
              <a:gd name="adj" fmla="val 50000"/>
            </a:avLst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4605" name="Line 37"/>
          <p:cNvSpPr>
            <a:spLocks noChangeShapeType="1"/>
          </p:cNvSpPr>
          <p:nvPr/>
        </p:nvSpPr>
        <p:spPr bwMode="auto">
          <a:xfrm flipH="1">
            <a:off x="8089900" y="1276350"/>
            <a:ext cx="0" cy="233045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06" name="Line 38"/>
          <p:cNvSpPr>
            <a:spLocks noChangeShapeType="1"/>
          </p:cNvSpPr>
          <p:nvPr/>
        </p:nvSpPr>
        <p:spPr bwMode="auto">
          <a:xfrm flipH="1">
            <a:off x="7658100" y="1273175"/>
            <a:ext cx="0" cy="233045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07" name="Line 39"/>
          <p:cNvSpPr>
            <a:spLocks noChangeShapeType="1"/>
          </p:cNvSpPr>
          <p:nvPr/>
        </p:nvSpPr>
        <p:spPr bwMode="auto">
          <a:xfrm flipH="1">
            <a:off x="7200900" y="1270000"/>
            <a:ext cx="0" cy="233045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08" name="Line 40"/>
          <p:cNvSpPr>
            <a:spLocks noChangeShapeType="1"/>
          </p:cNvSpPr>
          <p:nvPr/>
        </p:nvSpPr>
        <p:spPr bwMode="auto">
          <a:xfrm flipH="1">
            <a:off x="8204200" y="2209800"/>
            <a:ext cx="0" cy="381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09" name="Line 41"/>
          <p:cNvSpPr>
            <a:spLocks noChangeShapeType="1"/>
          </p:cNvSpPr>
          <p:nvPr/>
        </p:nvSpPr>
        <p:spPr bwMode="auto">
          <a:xfrm flipH="1">
            <a:off x="6743700" y="1270000"/>
            <a:ext cx="0" cy="233045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10" name="AutoShape 42"/>
          <p:cNvSpPr>
            <a:spLocks/>
          </p:cNvSpPr>
          <p:nvPr/>
        </p:nvSpPr>
        <p:spPr bwMode="auto">
          <a:xfrm flipH="1">
            <a:off x="7772400" y="1993900"/>
            <a:ext cx="76200" cy="838200"/>
          </a:xfrm>
          <a:prstGeom prst="rightBracket">
            <a:avLst>
              <a:gd name="adj" fmla="val 523060"/>
            </a:avLst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4611" name="AutoShape 43"/>
          <p:cNvSpPr>
            <a:spLocks/>
          </p:cNvSpPr>
          <p:nvPr/>
        </p:nvSpPr>
        <p:spPr bwMode="auto">
          <a:xfrm flipH="1">
            <a:off x="7302500" y="1663700"/>
            <a:ext cx="165100" cy="1473200"/>
          </a:xfrm>
          <a:prstGeom prst="rightBracket">
            <a:avLst>
              <a:gd name="adj" fmla="val 424301"/>
            </a:avLst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4612" name="AutoShape 44"/>
          <p:cNvSpPr>
            <a:spLocks/>
          </p:cNvSpPr>
          <p:nvPr/>
        </p:nvSpPr>
        <p:spPr bwMode="auto">
          <a:xfrm flipH="1">
            <a:off x="6858000" y="1447800"/>
            <a:ext cx="228600" cy="1981200"/>
          </a:xfrm>
          <a:prstGeom prst="rightBracket">
            <a:avLst>
              <a:gd name="adj" fmla="val 412108"/>
            </a:avLst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4613" name="Line 45"/>
          <p:cNvSpPr>
            <a:spLocks noChangeShapeType="1"/>
          </p:cNvSpPr>
          <p:nvPr/>
        </p:nvSpPr>
        <p:spPr bwMode="auto">
          <a:xfrm>
            <a:off x="368300" y="1282700"/>
            <a:ext cx="0" cy="2332038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14" name="Oval 46"/>
          <p:cNvSpPr>
            <a:spLocks noChangeArrowheads="1"/>
          </p:cNvSpPr>
          <p:nvPr/>
        </p:nvSpPr>
        <p:spPr bwMode="auto">
          <a:xfrm>
            <a:off x="6477000" y="1066800"/>
            <a:ext cx="304800" cy="2743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4615" name="Line 47"/>
          <p:cNvSpPr>
            <a:spLocks noChangeShapeType="1"/>
          </p:cNvSpPr>
          <p:nvPr/>
        </p:nvSpPr>
        <p:spPr bwMode="auto">
          <a:xfrm>
            <a:off x="4724400" y="1282700"/>
            <a:ext cx="0" cy="233045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16" name="Oval 48"/>
          <p:cNvSpPr>
            <a:spLocks noChangeArrowheads="1"/>
          </p:cNvSpPr>
          <p:nvPr/>
        </p:nvSpPr>
        <p:spPr bwMode="auto">
          <a:xfrm>
            <a:off x="2667000" y="1066800"/>
            <a:ext cx="304800" cy="2743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4617" name="AutoShape 49"/>
          <p:cNvSpPr>
            <a:spLocks/>
          </p:cNvSpPr>
          <p:nvPr/>
        </p:nvSpPr>
        <p:spPr bwMode="auto">
          <a:xfrm rot="5400000">
            <a:off x="1809750" y="-95250"/>
            <a:ext cx="190500" cy="1828800"/>
          </a:xfrm>
          <a:prstGeom prst="leftBrace">
            <a:avLst>
              <a:gd name="adj1" fmla="val 800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4618" name="AutoShape 50"/>
          <p:cNvSpPr>
            <a:spLocks/>
          </p:cNvSpPr>
          <p:nvPr/>
        </p:nvSpPr>
        <p:spPr bwMode="auto">
          <a:xfrm rot="5400000">
            <a:off x="3702050" y="-95250"/>
            <a:ext cx="190500" cy="1828800"/>
          </a:xfrm>
          <a:prstGeom prst="leftBrace">
            <a:avLst>
              <a:gd name="adj1" fmla="val 800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4619" name="AutoShape 51"/>
          <p:cNvSpPr>
            <a:spLocks/>
          </p:cNvSpPr>
          <p:nvPr/>
        </p:nvSpPr>
        <p:spPr bwMode="auto">
          <a:xfrm rot="5400000">
            <a:off x="5594350" y="-95250"/>
            <a:ext cx="190500" cy="1828800"/>
          </a:xfrm>
          <a:prstGeom prst="leftBrace">
            <a:avLst>
              <a:gd name="adj1" fmla="val 800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4620" name="AutoShape 52"/>
          <p:cNvSpPr>
            <a:spLocks/>
          </p:cNvSpPr>
          <p:nvPr/>
        </p:nvSpPr>
        <p:spPr bwMode="auto">
          <a:xfrm rot="5400000">
            <a:off x="7486650" y="-95250"/>
            <a:ext cx="190500" cy="1828800"/>
          </a:xfrm>
          <a:prstGeom prst="leftBrace">
            <a:avLst>
              <a:gd name="adj1" fmla="val 800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graphicFrame>
        <p:nvGraphicFramePr>
          <p:cNvPr id="24621" name="Object 53"/>
          <p:cNvGraphicFramePr>
            <a:graphicFrameLocks noChangeAspect="1"/>
          </p:cNvGraphicFramePr>
          <p:nvPr/>
        </p:nvGraphicFramePr>
        <p:xfrm>
          <a:off x="1752600" y="152400"/>
          <a:ext cx="365125" cy="547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7" name="Equation" r:id="rId5" imgW="152334" imgH="228501" progId="Equation.DSMT4">
                  <p:embed/>
                </p:oleObj>
              </mc:Choice>
              <mc:Fallback>
                <p:oleObj name="Equation" r:id="rId5" imgW="152334" imgH="228501" progId="Equation.DSMT4">
                  <p:embed/>
                  <p:pic>
                    <p:nvPicPr>
                      <p:cNvPr id="24621" name="Object 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152400"/>
                        <a:ext cx="365125" cy="547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622" name="Object 54"/>
          <p:cNvGraphicFramePr>
            <a:graphicFrameLocks noChangeAspect="1"/>
          </p:cNvGraphicFramePr>
          <p:nvPr/>
        </p:nvGraphicFramePr>
        <p:xfrm>
          <a:off x="3597275" y="152400"/>
          <a:ext cx="365125" cy="547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8" name="Equation" r:id="rId7" imgW="152334" imgH="228501" progId="Equation.DSMT4">
                  <p:embed/>
                </p:oleObj>
              </mc:Choice>
              <mc:Fallback>
                <p:oleObj name="Equation" r:id="rId7" imgW="152334" imgH="228501" progId="Equation.DSMT4">
                  <p:embed/>
                  <p:pic>
                    <p:nvPicPr>
                      <p:cNvPr id="24622" name="Object 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97275" y="152400"/>
                        <a:ext cx="365125" cy="547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623" name="Object 55"/>
          <p:cNvGraphicFramePr>
            <a:graphicFrameLocks noChangeAspect="1"/>
          </p:cNvGraphicFramePr>
          <p:nvPr/>
        </p:nvGraphicFramePr>
        <p:xfrm>
          <a:off x="5472113" y="152400"/>
          <a:ext cx="425450" cy="547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9" name="Equation" r:id="rId8" imgW="177646" imgH="228402" progId="Equation.DSMT4">
                  <p:embed/>
                </p:oleObj>
              </mc:Choice>
              <mc:Fallback>
                <p:oleObj name="Equation" r:id="rId8" imgW="177646" imgH="228402" progId="Equation.DSMT4">
                  <p:embed/>
                  <p:pic>
                    <p:nvPicPr>
                      <p:cNvPr id="24623" name="Object 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72113" y="152400"/>
                        <a:ext cx="425450" cy="547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624" name="Object 56"/>
          <p:cNvGraphicFramePr>
            <a:graphicFrameLocks noChangeAspect="1"/>
          </p:cNvGraphicFramePr>
          <p:nvPr/>
        </p:nvGraphicFramePr>
        <p:xfrm>
          <a:off x="7377113" y="152400"/>
          <a:ext cx="425450" cy="547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0" name="Equation" r:id="rId10" imgW="177646" imgH="228402" progId="Equation.DSMT4">
                  <p:embed/>
                </p:oleObj>
              </mc:Choice>
              <mc:Fallback>
                <p:oleObj name="Equation" r:id="rId10" imgW="177646" imgH="228402" progId="Equation.DSMT4">
                  <p:embed/>
                  <p:pic>
                    <p:nvPicPr>
                      <p:cNvPr id="24624" name="Object 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77113" y="152400"/>
                        <a:ext cx="425450" cy="547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625" name="Text Box 58"/>
          <p:cNvSpPr txBox="1">
            <a:spLocks noChangeArrowheads="1"/>
          </p:cNvSpPr>
          <p:nvPr/>
        </p:nvSpPr>
        <p:spPr bwMode="auto">
          <a:xfrm>
            <a:off x="228600" y="3886200"/>
            <a:ext cx="914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Object plane</a:t>
            </a:r>
          </a:p>
        </p:txBody>
      </p:sp>
      <p:sp>
        <p:nvSpPr>
          <p:cNvPr id="24626" name="Text Box 59"/>
          <p:cNvSpPr txBox="1">
            <a:spLocks noChangeArrowheads="1"/>
          </p:cNvSpPr>
          <p:nvPr/>
        </p:nvSpPr>
        <p:spPr bwMode="auto">
          <a:xfrm>
            <a:off x="4267200" y="3886200"/>
            <a:ext cx="914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Fourier  plane</a:t>
            </a:r>
          </a:p>
        </p:txBody>
      </p:sp>
      <p:sp>
        <p:nvSpPr>
          <p:cNvPr id="24627" name="Text Box 60"/>
          <p:cNvSpPr txBox="1">
            <a:spLocks noChangeArrowheads="1"/>
          </p:cNvSpPr>
          <p:nvPr/>
        </p:nvSpPr>
        <p:spPr bwMode="auto">
          <a:xfrm>
            <a:off x="8001000" y="3886200"/>
            <a:ext cx="914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Image  plane</a:t>
            </a:r>
          </a:p>
        </p:txBody>
      </p:sp>
      <p:sp>
        <p:nvSpPr>
          <p:cNvPr id="24628" name="Text Box 61"/>
          <p:cNvSpPr txBox="1">
            <a:spLocks noChangeArrowheads="1"/>
          </p:cNvSpPr>
          <p:nvPr/>
        </p:nvSpPr>
        <p:spPr bwMode="auto">
          <a:xfrm>
            <a:off x="7772400" y="4572000"/>
            <a:ext cx="1295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/>
              <a:t>(conjugate to object plane)</a:t>
            </a:r>
          </a:p>
        </p:txBody>
      </p:sp>
      <p:sp>
        <p:nvSpPr>
          <p:cNvPr id="24629" name="Rectangle 62"/>
          <p:cNvSpPr>
            <a:spLocks noChangeArrowheads="1"/>
          </p:cNvSpPr>
          <p:nvPr/>
        </p:nvSpPr>
        <p:spPr bwMode="auto">
          <a:xfrm>
            <a:off x="4648200" y="2209800"/>
            <a:ext cx="1524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4630" name="Text Box 63"/>
          <p:cNvSpPr txBox="1">
            <a:spLocks noChangeArrowheads="1"/>
          </p:cNvSpPr>
          <p:nvPr/>
        </p:nvSpPr>
        <p:spPr bwMode="auto">
          <a:xfrm>
            <a:off x="2057400" y="4783138"/>
            <a:ext cx="5486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 u="sng"/>
              <a:t>Zernike phase contrast</a:t>
            </a:r>
            <a:endParaRPr lang="en-US" altLang="en-US" sz="1800"/>
          </a:p>
        </p:txBody>
      </p:sp>
      <p:sp>
        <p:nvSpPr>
          <p:cNvPr id="24631" name="Text Box 65"/>
          <p:cNvSpPr txBox="1">
            <a:spLocks noChangeArrowheads="1"/>
          </p:cNvSpPr>
          <p:nvPr/>
        </p:nvSpPr>
        <p:spPr bwMode="auto">
          <a:xfrm>
            <a:off x="76200" y="5435600"/>
            <a:ext cx="5943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1) Add </a:t>
            </a:r>
            <a:r>
              <a:rPr lang="en-US" altLang="en-US" sz="1800">
                <a:sym typeface="Symbol" panose="05050102010706020507" pitchFamily="18" charset="2"/>
              </a:rPr>
              <a:t>/2 </a:t>
            </a:r>
            <a:r>
              <a:rPr lang="en-US" altLang="en-US" sz="1800"/>
              <a:t>phase shift to ballistic light in Fourier plane:</a:t>
            </a:r>
          </a:p>
        </p:txBody>
      </p:sp>
      <p:graphicFrame>
        <p:nvGraphicFramePr>
          <p:cNvPr id="24632" name="Object 64"/>
          <p:cNvGraphicFramePr>
            <a:graphicFrameLocks noChangeAspect="1"/>
          </p:cNvGraphicFramePr>
          <p:nvPr/>
        </p:nvGraphicFramePr>
        <p:xfrm>
          <a:off x="5867400" y="5334000"/>
          <a:ext cx="2406650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1" name="Equation" r:id="rId12" imgW="1193800" imgH="279400" progId="Equation.DSMT4">
                  <p:embed/>
                </p:oleObj>
              </mc:Choice>
              <mc:Fallback>
                <p:oleObj name="Equation" r:id="rId12" imgW="1193800" imgH="279400" progId="Equation.DSMT4">
                  <p:embed/>
                  <p:pic>
                    <p:nvPicPr>
                      <p:cNvPr id="24632" name="Object 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5334000"/>
                        <a:ext cx="2406650" cy="563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" name="Freeform 66"/>
          <p:cNvSpPr/>
          <p:nvPr/>
        </p:nvSpPr>
        <p:spPr>
          <a:xfrm>
            <a:off x="4876800" y="2438400"/>
            <a:ext cx="1057275" cy="1579563"/>
          </a:xfrm>
          <a:custGeom>
            <a:avLst/>
            <a:gdLst>
              <a:gd name="connsiteX0" fmla="*/ 1056904 w 1056904"/>
              <a:gd name="connsiteY0" fmla="*/ 1579418 h 1579418"/>
              <a:gd name="connsiteX1" fmla="*/ 771896 w 1056904"/>
              <a:gd name="connsiteY1" fmla="*/ 356259 h 1579418"/>
              <a:gd name="connsiteX2" fmla="*/ 0 w 1056904"/>
              <a:gd name="connsiteY2" fmla="*/ 0 h 1579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56904" h="1579418">
                <a:moveTo>
                  <a:pt x="1056904" y="1579418"/>
                </a:moveTo>
                <a:cubicBezTo>
                  <a:pt x="1002475" y="1099456"/>
                  <a:pt x="948047" y="619495"/>
                  <a:pt x="771896" y="356259"/>
                </a:cubicBezTo>
                <a:cubicBezTo>
                  <a:pt x="595745" y="93023"/>
                  <a:pt x="297872" y="46511"/>
                  <a:pt x="0" y="0"/>
                </a:cubicBezTo>
              </a:path>
            </a:pathLst>
          </a:custGeom>
          <a:ln w="190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4634" name="TextBox 67"/>
          <p:cNvSpPr txBox="1">
            <a:spLocks noChangeArrowheads="1"/>
          </p:cNvSpPr>
          <p:nvPr/>
        </p:nvSpPr>
        <p:spPr bwMode="auto">
          <a:xfrm>
            <a:off x="5257800" y="4038600"/>
            <a:ext cx="1447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3300"/>
                </a:solidFill>
              </a:rPr>
              <a:t>Ballistic light here</a:t>
            </a:r>
          </a:p>
        </p:txBody>
      </p:sp>
    </p:spTree>
    <p:extLst>
      <p:ext uri="{BB962C8B-B14F-4D97-AF65-F5344CB8AC3E}">
        <p14:creationId xmlns:p14="http://schemas.microsoft.com/office/powerpoint/2010/main" val="1975697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2819400" y="1206500"/>
            <a:ext cx="3810000" cy="243840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533400" y="1143000"/>
            <a:ext cx="442913" cy="25908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6628" name="Line 4"/>
          <p:cNvSpPr>
            <a:spLocks noChangeShapeType="1"/>
          </p:cNvSpPr>
          <p:nvPr/>
        </p:nvSpPr>
        <p:spPr bwMode="auto">
          <a:xfrm>
            <a:off x="762000" y="1289050"/>
            <a:ext cx="0" cy="2332038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976313" y="2287588"/>
            <a:ext cx="152400" cy="24288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914400" y="2314575"/>
            <a:ext cx="152400" cy="1905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6631" name="Rectangle 7"/>
          <p:cNvSpPr>
            <a:spLocks noChangeArrowheads="1"/>
          </p:cNvSpPr>
          <p:nvPr/>
        </p:nvSpPr>
        <p:spPr bwMode="auto">
          <a:xfrm>
            <a:off x="8534400" y="1041400"/>
            <a:ext cx="381000" cy="2730500"/>
          </a:xfrm>
          <a:prstGeom prst="rect">
            <a:avLst/>
          </a:prstGeom>
          <a:solidFill>
            <a:srgbClr val="4D4D4D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6632" name="Rectangle 8" descr="Dark horizontal"/>
          <p:cNvSpPr>
            <a:spLocks noChangeArrowheads="1"/>
          </p:cNvSpPr>
          <p:nvPr/>
        </p:nvSpPr>
        <p:spPr bwMode="auto">
          <a:xfrm>
            <a:off x="8382000" y="1193800"/>
            <a:ext cx="152400" cy="2438400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grpSp>
        <p:nvGrpSpPr>
          <p:cNvPr id="26633" name="Group 9"/>
          <p:cNvGrpSpPr>
            <a:grpSpLocks/>
          </p:cNvGrpSpPr>
          <p:nvPr/>
        </p:nvGrpSpPr>
        <p:grpSpPr bwMode="auto">
          <a:xfrm>
            <a:off x="939800" y="1143000"/>
            <a:ext cx="1879600" cy="2540000"/>
            <a:chOff x="736" y="720"/>
            <a:chExt cx="1184" cy="1600"/>
          </a:xfrm>
        </p:grpSpPr>
        <p:sp>
          <p:nvSpPr>
            <p:cNvPr id="26689" name="AutoShape 10"/>
            <p:cNvSpPr>
              <a:spLocks noChangeArrowheads="1"/>
            </p:cNvSpPr>
            <p:nvPr/>
          </p:nvSpPr>
          <p:spPr bwMode="auto">
            <a:xfrm rot="16200000" flipH="1">
              <a:off x="528" y="928"/>
              <a:ext cx="1600" cy="1184"/>
            </a:xfrm>
            <a:prstGeom prst="triangle">
              <a:avLst>
                <a:gd name="adj" fmla="val 50000"/>
              </a:avLst>
            </a:prstGeom>
            <a:noFill/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6690" name="Line 11"/>
            <p:cNvSpPr>
              <a:spLocks noChangeShapeType="1"/>
            </p:cNvSpPr>
            <p:nvPr/>
          </p:nvSpPr>
          <p:spPr bwMode="auto">
            <a:xfrm>
              <a:off x="976" y="804"/>
              <a:ext cx="0" cy="1468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91" name="Line 12"/>
            <p:cNvSpPr>
              <a:spLocks noChangeShapeType="1"/>
            </p:cNvSpPr>
            <p:nvPr/>
          </p:nvSpPr>
          <p:spPr bwMode="auto">
            <a:xfrm>
              <a:off x="1248" y="802"/>
              <a:ext cx="0" cy="1468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92" name="Line 13"/>
            <p:cNvSpPr>
              <a:spLocks noChangeShapeType="1"/>
            </p:cNvSpPr>
            <p:nvPr/>
          </p:nvSpPr>
          <p:spPr bwMode="auto">
            <a:xfrm>
              <a:off x="1536" y="800"/>
              <a:ext cx="0" cy="1468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93" name="Line 14"/>
            <p:cNvSpPr>
              <a:spLocks noChangeShapeType="1"/>
            </p:cNvSpPr>
            <p:nvPr/>
          </p:nvSpPr>
          <p:spPr bwMode="auto">
            <a:xfrm>
              <a:off x="928" y="1392"/>
              <a:ext cx="0" cy="24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94" name="Line 15"/>
            <p:cNvSpPr>
              <a:spLocks noChangeShapeType="1"/>
            </p:cNvSpPr>
            <p:nvPr/>
          </p:nvSpPr>
          <p:spPr bwMode="auto">
            <a:xfrm>
              <a:off x="1824" y="800"/>
              <a:ext cx="0" cy="1468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95" name="AutoShape 16"/>
            <p:cNvSpPr>
              <a:spLocks/>
            </p:cNvSpPr>
            <p:nvPr/>
          </p:nvSpPr>
          <p:spPr bwMode="auto">
            <a:xfrm>
              <a:off x="1152" y="1256"/>
              <a:ext cx="48" cy="528"/>
            </a:xfrm>
            <a:prstGeom prst="rightBracket">
              <a:avLst>
                <a:gd name="adj" fmla="val 523060"/>
              </a:avLst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6696" name="AutoShape 17"/>
            <p:cNvSpPr>
              <a:spLocks/>
            </p:cNvSpPr>
            <p:nvPr/>
          </p:nvSpPr>
          <p:spPr bwMode="auto">
            <a:xfrm>
              <a:off x="1392" y="1048"/>
              <a:ext cx="104" cy="928"/>
            </a:xfrm>
            <a:prstGeom prst="rightBracket">
              <a:avLst>
                <a:gd name="adj" fmla="val 424301"/>
              </a:avLst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6697" name="AutoShape 18"/>
            <p:cNvSpPr>
              <a:spLocks/>
            </p:cNvSpPr>
            <p:nvPr/>
          </p:nvSpPr>
          <p:spPr bwMode="auto">
            <a:xfrm>
              <a:off x="1632" y="912"/>
              <a:ext cx="144" cy="1248"/>
            </a:xfrm>
            <a:prstGeom prst="rightBracket">
              <a:avLst>
                <a:gd name="adj" fmla="val 412108"/>
              </a:avLst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26634" name="AutoShape 19"/>
          <p:cNvSpPr>
            <a:spLocks noChangeArrowheads="1"/>
          </p:cNvSpPr>
          <p:nvPr/>
        </p:nvSpPr>
        <p:spPr bwMode="auto">
          <a:xfrm rot="5400000">
            <a:off x="2489200" y="1473200"/>
            <a:ext cx="2540000" cy="1879600"/>
          </a:xfrm>
          <a:prstGeom prst="triangle">
            <a:avLst>
              <a:gd name="adj" fmla="val 50000"/>
            </a:avLst>
          </a:prstGeom>
          <a:noFill/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6635" name="Line 20"/>
          <p:cNvSpPr>
            <a:spLocks noChangeShapeType="1"/>
          </p:cNvSpPr>
          <p:nvPr/>
        </p:nvSpPr>
        <p:spPr bwMode="auto">
          <a:xfrm flipH="1">
            <a:off x="4318000" y="1276350"/>
            <a:ext cx="0" cy="233045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6" name="Line 21"/>
          <p:cNvSpPr>
            <a:spLocks noChangeShapeType="1"/>
          </p:cNvSpPr>
          <p:nvPr/>
        </p:nvSpPr>
        <p:spPr bwMode="auto">
          <a:xfrm flipH="1">
            <a:off x="3886200" y="1273175"/>
            <a:ext cx="0" cy="233045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7" name="Line 22"/>
          <p:cNvSpPr>
            <a:spLocks noChangeShapeType="1"/>
          </p:cNvSpPr>
          <p:nvPr/>
        </p:nvSpPr>
        <p:spPr bwMode="auto">
          <a:xfrm flipH="1">
            <a:off x="3429000" y="1270000"/>
            <a:ext cx="0" cy="233045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8" name="Line 23"/>
          <p:cNvSpPr>
            <a:spLocks noChangeShapeType="1"/>
          </p:cNvSpPr>
          <p:nvPr/>
        </p:nvSpPr>
        <p:spPr bwMode="auto">
          <a:xfrm flipH="1">
            <a:off x="4394200" y="2209800"/>
            <a:ext cx="0" cy="38100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9" name="Line 24"/>
          <p:cNvSpPr>
            <a:spLocks noChangeShapeType="1"/>
          </p:cNvSpPr>
          <p:nvPr/>
        </p:nvSpPr>
        <p:spPr bwMode="auto">
          <a:xfrm flipH="1">
            <a:off x="2971800" y="1270000"/>
            <a:ext cx="0" cy="233045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40" name="AutoShape 25"/>
          <p:cNvSpPr>
            <a:spLocks/>
          </p:cNvSpPr>
          <p:nvPr/>
        </p:nvSpPr>
        <p:spPr bwMode="auto">
          <a:xfrm flipH="1">
            <a:off x="3962400" y="1993900"/>
            <a:ext cx="76200" cy="838200"/>
          </a:xfrm>
          <a:prstGeom prst="rightBracket">
            <a:avLst>
              <a:gd name="adj" fmla="val 523060"/>
            </a:avLst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6641" name="AutoShape 26"/>
          <p:cNvSpPr>
            <a:spLocks/>
          </p:cNvSpPr>
          <p:nvPr/>
        </p:nvSpPr>
        <p:spPr bwMode="auto">
          <a:xfrm flipH="1">
            <a:off x="3492500" y="1663700"/>
            <a:ext cx="165100" cy="1473200"/>
          </a:xfrm>
          <a:prstGeom prst="rightBracket">
            <a:avLst>
              <a:gd name="adj" fmla="val 424301"/>
            </a:avLst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6642" name="AutoShape 27"/>
          <p:cNvSpPr>
            <a:spLocks/>
          </p:cNvSpPr>
          <p:nvPr/>
        </p:nvSpPr>
        <p:spPr bwMode="auto">
          <a:xfrm flipH="1">
            <a:off x="3048000" y="1447800"/>
            <a:ext cx="228600" cy="1981200"/>
          </a:xfrm>
          <a:prstGeom prst="rightBracket">
            <a:avLst>
              <a:gd name="adj" fmla="val 412108"/>
            </a:avLst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6643" name="AutoShape 28"/>
          <p:cNvSpPr>
            <a:spLocks noChangeArrowheads="1"/>
          </p:cNvSpPr>
          <p:nvPr/>
        </p:nvSpPr>
        <p:spPr bwMode="auto">
          <a:xfrm rot="16200000" flipH="1">
            <a:off x="4419600" y="1473200"/>
            <a:ext cx="2540000" cy="1879600"/>
          </a:xfrm>
          <a:prstGeom prst="triangle">
            <a:avLst>
              <a:gd name="adj" fmla="val 50000"/>
            </a:avLst>
          </a:prstGeom>
          <a:noFill/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6644" name="Line 29"/>
          <p:cNvSpPr>
            <a:spLocks noChangeShapeType="1"/>
          </p:cNvSpPr>
          <p:nvPr/>
        </p:nvSpPr>
        <p:spPr bwMode="auto">
          <a:xfrm>
            <a:off x="5130800" y="1276350"/>
            <a:ext cx="0" cy="233045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45" name="Line 30"/>
          <p:cNvSpPr>
            <a:spLocks noChangeShapeType="1"/>
          </p:cNvSpPr>
          <p:nvPr/>
        </p:nvSpPr>
        <p:spPr bwMode="auto">
          <a:xfrm>
            <a:off x="5562600" y="1273175"/>
            <a:ext cx="0" cy="233045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46" name="Line 31"/>
          <p:cNvSpPr>
            <a:spLocks noChangeShapeType="1"/>
          </p:cNvSpPr>
          <p:nvPr/>
        </p:nvSpPr>
        <p:spPr bwMode="auto">
          <a:xfrm>
            <a:off x="6019800" y="1270000"/>
            <a:ext cx="0" cy="233045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47" name="Line 32"/>
          <p:cNvSpPr>
            <a:spLocks noChangeShapeType="1"/>
          </p:cNvSpPr>
          <p:nvPr/>
        </p:nvSpPr>
        <p:spPr bwMode="auto">
          <a:xfrm>
            <a:off x="5029200" y="2209800"/>
            <a:ext cx="0" cy="38100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48" name="Line 33"/>
          <p:cNvSpPr>
            <a:spLocks noChangeShapeType="1"/>
          </p:cNvSpPr>
          <p:nvPr/>
        </p:nvSpPr>
        <p:spPr bwMode="auto">
          <a:xfrm>
            <a:off x="6477000" y="1270000"/>
            <a:ext cx="0" cy="233045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49" name="AutoShape 34"/>
          <p:cNvSpPr>
            <a:spLocks/>
          </p:cNvSpPr>
          <p:nvPr/>
        </p:nvSpPr>
        <p:spPr bwMode="auto">
          <a:xfrm>
            <a:off x="5410200" y="1993900"/>
            <a:ext cx="76200" cy="838200"/>
          </a:xfrm>
          <a:prstGeom prst="rightBracket">
            <a:avLst>
              <a:gd name="adj" fmla="val 523060"/>
            </a:avLst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6650" name="AutoShape 35"/>
          <p:cNvSpPr>
            <a:spLocks/>
          </p:cNvSpPr>
          <p:nvPr/>
        </p:nvSpPr>
        <p:spPr bwMode="auto">
          <a:xfrm>
            <a:off x="5778500" y="1663700"/>
            <a:ext cx="165100" cy="1473200"/>
          </a:xfrm>
          <a:prstGeom prst="rightBracket">
            <a:avLst>
              <a:gd name="adj" fmla="val 424301"/>
            </a:avLst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6651" name="AutoShape 36"/>
          <p:cNvSpPr>
            <a:spLocks/>
          </p:cNvSpPr>
          <p:nvPr/>
        </p:nvSpPr>
        <p:spPr bwMode="auto">
          <a:xfrm>
            <a:off x="6172200" y="1447800"/>
            <a:ext cx="228600" cy="1981200"/>
          </a:xfrm>
          <a:prstGeom prst="rightBracket">
            <a:avLst>
              <a:gd name="adj" fmla="val 412108"/>
            </a:avLst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6652" name="AutoShape 37"/>
          <p:cNvSpPr>
            <a:spLocks noChangeArrowheads="1"/>
          </p:cNvSpPr>
          <p:nvPr/>
        </p:nvSpPr>
        <p:spPr bwMode="auto">
          <a:xfrm rot="5400000">
            <a:off x="6299200" y="1473200"/>
            <a:ext cx="2540000" cy="1879600"/>
          </a:xfrm>
          <a:prstGeom prst="triangle">
            <a:avLst>
              <a:gd name="adj" fmla="val 50000"/>
            </a:avLst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6653" name="Line 38"/>
          <p:cNvSpPr>
            <a:spLocks noChangeShapeType="1"/>
          </p:cNvSpPr>
          <p:nvPr/>
        </p:nvSpPr>
        <p:spPr bwMode="auto">
          <a:xfrm flipH="1">
            <a:off x="8089900" y="1276350"/>
            <a:ext cx="0" cy="233045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54" name="Line 39"/>
          <p:cNvSpPr>
            <a:spLocks noChangeShapeType="1"/>
          </p:cNvSpPr>
          <p:nvPr/>
        </p:nvSpPr>
        <p:spPr bwMode="auto">
          <a:xfrm flipH="1">
            <a:off x="7658100" y="1273175"/>
            <a:ext cx="0" cy="233045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55" name="Line 40"/>
          <p:cNvSpPr>
            <a:spLocks noChangeShapeType="1"/>
          </p:cNvSpPr>
          <p:nvPr/>
        </p:nvSpPr>
        <p:spPr bwMode="auto">
          <a:xfrm flipH="1">
            <a:off x="7200900" y="1270000"/>
            <a:ext cx="0" cy="233045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56" name="Line 41"/>
          <p:cNvSpPr>
            <a:spLocks noChangeShapeType="1"/>
          </p:cNvSpPr>
          <p:nvPr/>
        </p:nvSpPr>
        <p:spPr bwMode="auto">
          <a:xfrm flipH="1">
            <a:off x="8204200" y="2209800"/>
            <a:ext cx="0" cy="381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57" name="Line 42"/>
          <p:cNvSpPr>
            <a:spLocks noChangeShapeType="1"/>
          </p:cNvSpPr>
          <p:nvPr/>
        </p:nvSpPr>
        <p:spPr bwMode="auto">
          <a:xfrm flipH="1">
            <a:off x="6743700" y="1270000"/>
            <a:ext cx="0" cy="233045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58" name="AutoShape 43"/>
          <p:cNvSpPr>
            <a:spLocks/>
          </p:cNvSpPr>
          <p:nvPr/>
        </p:nvSpPr>
        <p:spPr bwMode="auto">
          <a:xfrm flipH="1">
            <a:off x="7772400" y="1993900"/>
            <a:ext cx="76200" cy="838200"/>
          </a:xfrm>
          <a:prstGeom prst="rightBracket">
            <a:avLst>
              <a:gd name="adj" fmla="val 523060"/>
            </a:avLst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6659" name="AutoShape 44"/>
          <p:cNvSpPr>
            <a:spLocks/>
          </p:cNvSpPr>
          <p:nvPr/>
        </p:nvSpPr>
        <p:spPr bwMode="auto">
          <a:xfrm flipH="1">
            <a:off x="7302500" y="1663700"/>
            <a:ext cx="165100" cy="1473200"/>
          </a:xfrm>
          <a:prstGeom prst="rightBracket">
            <a:avLst>
              <a:gd name="adj" fmla="val 424301"/>
            </a:avLst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6660" name="AutoShape 45"/>
          <p:cNvSpPr>
            <a:spLocks/>
          </p:cNvSpPr>
          <p:nvPr/>
        </p:nvSpPr>
        <p:spPr bwMode="auto">
          <a:xfrm flipH="1">
            <a:off x="6858000" y="1447800"/>
            <a:ext cx="228600" cy="1981200"/>
          </a:xfrm>
          <a:prstGeom prst="rightBracket">
            <a:avLst>
              <a:gd name="adj" fmla="val 412108"/>
            </a:avLst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6661" name="Line 46"/>
          <p:cNvSpPr>
            <a:spLocks noChangeShapeType="1"/>
          </p:cNvSpPr>
          <p:nvPr/>
        </p:nvSpPr>
        <p:spPr bwMode="auto">
          <a:xfrm>
            <a:off x="368300" y="1282700"/>
            <a:ext cx="0" cy="2332038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62" name="Oval 47"/>
          <p:cNvSpPr>
            <a:spLocks noChangeArrowheads="1"/>
          </p:cNvSpPr>
          <p:nvPr/>
        </p:nvSpPr>
        <p:spPr bwMode="auto">
          <a:xfrm>
            <a:off x="6477000" y="1066800"/>
            <a:ext cx="304800" cy="2743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6663" name="Line 48"/>
          <p:cNvSpPr>
            <a:spLocks noChangeShapeType="1"/>
          </p:cNvSpPr>
          <p:nvPr/>
        </p:nvSpPr>
        <p:spPr bwMode="auto">
          <a:xfrm>
            <a:off x="4724400" y="1282700"/>
            <a:ext cx="0" cy="233045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64" name="Oval 49"/>
          <p:cNvSpPr>
            <a:spLocks noChangeArrowheads="1"/>
          </p:cNvSpPr>
          <p:nvPr/>
        </p:nvSpPr>
        <p:spPr bwMode="auto">
          <a:xfrm>
            <a:off x="2667000" y="1066800"/>
            <a:ext cx="304800" cy="2743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6665" name="AutoShape 50"/>
          <p:cNvSpPr>
            <a:spLocks/>
          </p:cNvSpPr>
          <p:nvPr/>
        </p:nvSpPr>
        <p:spPr bwMode="auto">
          <a:xfrm rot="5400000">
            <a:off x="1809750" y="-95250"/>
            <a:ext cx="190500" cy="1828800"/>
          </a:xfrm>
          <a:prstGeom prst="leftBrace">
            <a:avLst>
              <a:gd name="adj1" fmla="val 800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6666" name="AutoShape 51"/>
          <p:cNvSpPr>
            <a:spLocks/>
          </p:cNvSpPr>
          <p:nvPr/>
        </p:nvSpPr>
        <p:spPr bwMode="auto">
          <a:xfrm rot="5400000">
            <a:off x="3702050" y="-95250"/>
            <a:ext cx="190500" cy="1828800"/>
          </a:xfrm>
          <a:prstGeom prst="leftBrace">
            <a:avLst>
              <a:gd name="adj1" fmla="val 800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6667" name="AutoShape 52"/>
          <p:cNvSpPr>
            <a:spLocks/>
          </p:cNvSpPr>
          <p:nvPr/>
        </p:nvSpPr>
        <p:spPr bwMode="auto">
          <a:xfrm rot="5400000">
            <a:off x="5594350" y="-95250"/>
            <a:ext cx="190500" cy="1828800"/>
          </a:xfrm>
          <a:prstGeom prst="leftBrace">
            <a:avLst>
              <a:gd name="adj1" fmla="val 800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6668" name="AutoShape 53"/>
          <p:cNvSpPr>
            <a:spLocks/>
          </p:cNvSpPr>
          <p:nvPr/>
        </p:nvSpPr>
        <p:spPr bwMode="auto">
          <a:xfrm rot="5400000">
            <a:off x="7486650" y="-95250"/>
            <a:ext cx="190500" cy="1828800"/>
          </a:xfrm>
          <a:prstGeom prst="leftBrace">
            <a:avLst>
              <a:gd name="adj1" fmla="val 800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graphicFrame>
        <p:nvGraphicFramePr>
          <p:cNvPr id="26669" name="Object 54"/>
          <p:cNvGraphicFramePr>
            <a:graphicFrameLocks noChangeAspect="1"/>
          </p:cNvGraphicFramePr>
          <p:nvPr/>
        </p:nvGraphicFramePr>
        <p:xfrm>
          <a:off x="1752600" y="152400"/>
          <a:ext cx="365125" cy="547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43" name="Equation" r:id="rId5" imgW="152334" imgH="228501" progId="Equation.DSMT4">
                  <p:embed/>
                </p:oleObj>
              </mc:Choice>
              <mc:Fallback>
                <p:oleObj name="Equation" r:id="rId5" imgW="152334" imgH="228501" progId="Equation.DSMT4">
                  <p:embed/>
                  <p:pic>
                    <p:nvPicPr>
                      <p:cNvPr id="26669" name="Object 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152400"/>
                        <a:ext cx="365125" cy="547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70" name="Object 55"/>
          <p:cNvGraphicFramePr>
            <a:graphicFrameLocks noChangeAspect="1"/>
          </p:cNvGraphicFramePr>
          <p:nvPr/>
        </p:nvGraphicFramePr>
        <p:xfrm>
          <a:off x="3597275" y="152400"/>
          <a:ext cx="365125" cy="547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44" name="Equation" r:id="rId7" imgW="152334" imgH="228501" progId="Equation.DSMT4">
                  <p:embed/>
                </p:oleObj>
              </mc:Choice>
              <mc:Fallback>
                <p:oleObj name="Equation" r:id="rId7" imgW="152334" imgH="228501" progId="Equation.DSMT4">
                  <p:embed/>
                  <p:pic>
                    <p:nvPicPr>
                      <p:cNvPr id="26670" name="Object 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97275" y="152400"/>
                        <a:ext cx="365125" cy="547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71" name="Object 56"/>
          <p:cNvGraphicFramePr>
            <a:graphicFrameLocks noChangeAspect="1"/>
          </p:cNvGraphicFramePr>
          <p:nvPr/>
        </p:nvGraphicFramePr>
        <p:xfrm>
          <a:off x="5472113" y="152400"/>
          <a:ext cx="425450" cy="547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45" name="Equation" r:id="rId8" imgW="177646" imgH="228402" progId="Equation.DSMT4">
                  <p:embed/>
                </p:oleObj>
              </mc:Choice>
              <mc:Fallback>
                <p:oleObj name="Equation" r:id="rId8" imgW="177646" imgH="228402" progId="Equation.DSMT4">
                  <p:embed/>
                  <p:pic>
                    <p:nvPicPr>
                      <p:cNvPr id="26671" name="Object 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72113" y="152400"/>
                        <a:ext cx="425450" cy="547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72" name="Object 57"/>
          <p:cNvGraphicFramePr>
            <a:graphicFrameLocks noChangeAspect="1"/>
          </p:cNvGraphicFramePr>
          <p:nvPr/>
        </p:nvGraphicFramePr>
        <p:xfrm>
          <a:off x="7377113" y="152400"/>
          <a:ext cx="425450" cy="547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46" name="Equation" r:id="rId10" imgW="177646" imgH="228402" progId="Equation.DSMT4">
                  <p:embed/>
                </p:oleObj>
              </mc:Choice>
              <mc:Fallback>
                <p:oleObj name="Equation" r:id="rId10" imgW="177646" imgH="228402" progId="Equation.DSMT4">
                  <p:embed/>
                  <p:pic>
                    <p:nvPicPr>
                      <p:cNvPr id="26672" name="Object 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77113" y="152400"/>
                        <a:ext cx="425450" cy="547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73" name="Text Box 58"/>
          <p:cNvSpPr txBox="1">
            <a:spLocks noChangeArrowheads="1"/>
          </p:cNvSpPr>
          <p:nvPr/>
        </p:nvSpPr>
        <p:spPr bwMode="auto">
          <a:xfrm>
            <a:off x="228600" y="3886200"/>
            <a:ext cx="914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Object plane</a:t>
            </a:r>
          </a:p>
        </p:txBody>
      </p:sp>
      <p:sp>
        <p:nvSpPr>
          <p:cNvPr id="26674" name="Text Box 59"/>
          <p:cNvSpPr txBox="1">
            <a:spLocks noChangeArrowheads="1"/>
          </p:cNvSpPr>
          <p:nvPr/>
        </p:nvSpPr>
        <p:spPr bwMode="auto">
          <a:xfrm>
            <a:off x="4267200" y="3886200"/>
            <a:ext cx="914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Fourier  plane</a:t>
            </a:r>
          </a:p>
        </p:txBody>
      </p:sp>
      <p:sp>
        <p:nvSpPr>
          <p:cNvPr id="26675" name="Text Box 60"/>
          <p:cNvSpPr txBox="1">
            <a:spLocks noChangeArrowheads="1"/>
          </p:cNvSpPr>
          <p:nvPr/>
        </p:nvSpPr>
        <p:spPr bwMode="auto">
          <a:xfrm>
            <a:off x="8001000" y="3886200"/>
            <a:ext cx="914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Image  plane</a:t>
            </a:r>
          </a:p>
        </p:txBody>
      </p:sp>
      <p:sp>
        <p:nvSpPr>
          <p:cNvPr id="26676" name="Text Box 61"/>
          <p:cNvSpPr txBox="1">
            <a:spLocks noChangeArrowheads="1"/>
          </p:cNvSpPr>
          <p:nvPr/>
        </p:nvSpPr>
        <p:spPr bwMode="auto">
          <a:xfrm>
            <a:off x="7772400" y="4572000"/>
            <a:ext cx="1295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/>
              <a:t>(conjugate to object plane)</a:t>
            </a:r>
          </a:p>
        </p:txBody>
      </p:sp>
      <p:sp>
        <p:nvSpPr>
          <p:cNvPr id="26677" name="Rectangle 62"/>
          <p:cNvSpPr>
            <a:spLocks noChangeArrowheads="1"/>
          </p:cNvSpPr>
          <p:nvPr/>
        </p:nvSpPr>
        <p:spPr bwMode="auto">
          <a:xfrm>
            <a:off x="4648200" y="2209800"/>
            <a:ext cx="152400" cy="381000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6678" name="Text Box 63"/>
          <p:cNvSpPr txBox="1">
            <a:spLocks noChangeArrowheads="1"/>
          </p:cNvSpPr>
          <p:nvPr/>
        </p:nvSpPr>
        <p:spPr bwMode="auto">
          <a:xfrm>
            <a:off x="2057400" y="4783138"/>
            <a:ext cx="5486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 u="sng"/>
              <a:t>Zernike phase contrast</a:t>
            </a:r>
            <a:endParaRPr lang="en-US" altLang="en-US" sz="1800"/>
          </a:p>
        </p:txBody>
      </p:sp>
      <p:graphicFrame>
        <p:nvGraphicFramePr>
          <p:cNvPr id="26679" name="Object 64"/>
          <p:cNvGraphicFramePr>
            <a:graphicFrameLocks noChangeAspect="1"/>
          </p:cNvGraphicFramePr>
          <p:nvPr/>
        </p:nvGraphicFramePr>
        <p:xfrm>
          <a:off x="5867400" y="5334000"/>
          <a:ext cx="2406650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47" name="Equation" r:id="rId12" imgW="1193800" imgH="279400" progId="Equation.DSMT4">
                  <p:embed/>
                </p:oleObj>
              </mc:Choice>
              <mc:Fallback>
                <p:oleObj name="Equation" r:id="rId12" imgW="1193800" imgH="279400" progId="Equation.DSMT4">
                  <p:embed/>
                  <p:pic>
                    <p:nvPicPr>
                      <p:cNvPr id="26679" name="Object 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5334000"/>
                        <a:ext cx="2406650" cy="563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80" name="Text Box 65"/>
          <p:cNvSpPr txBox="1">
            <a:spLocks noChangeArrowheads="1"/>
          </p:cNvSpPr>
          <p:nvPr/>
        </p:nvSpPr>
        <p:spPr bwMode="auto">
          <a:xfrm>
            <a:off x="152400" y="5435600"/>
            <a:ext cx="5943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1) Add </a:t>
            </a:r>
            <a:r>
              <a:rPr lang="en-US" altLang="en-US" sz="1800">
                <a:sym typeface="Symbol" panose="05050102010706020507" pitchFamily="18" charset="2"/>
              </a:rPr>
              <a:t>/2 </a:t>
            </a:r>
            <a:r>
              <a:rPr lang="en-US" altLang="en-US" sz="1800"/>
              <a:t>phase shift to ballistic light in Fourier plane:</a:t>
            </a:r>
          </a:p>
        </p:txBody>
      </p:sp>
      <p:graphicFrame>
        <p:nvGraphicFramePr>
          <p:cNvPr id="26681" name="Object 66"/>
          <p:cNvGraphicFramePr>
            <a:graphicFrameLocks noChangeAspect="1"/>
          </p:cNvGraphicFramePr>
          <p:nvPr/>
        </p:nvGraphicFramePr>
        <p:xfrm>
          <a:off x="5803900" y="5867400"/>
          <a:ext cx="2894013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48" name="Equation" r:id="rId14" imgW="1435100" imgH="279400" progId="Equation.DSMT4">
                  <p:embed/>
                </p:oleObj>
              </mc:Choice>
              <mc:Fallback>
                <p:oleObj name="Equation" r:id="rId14" imgW="1435100" imgH="279400" progId="Equation.DSMT4">
                  <p:embed/>
                  <p:pic>
                    <p:nvPicPr>
                      <p:cNvPr id="26681" name="Object 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03900" y="5867400"/>
                        <a:ext cx="2894013" cy="563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82" name="Text Box 67"/>
          <p:cNvSpPr txBox="1">
            <a:spLocks noChangeArrowheads="1"/>
          </p:cNvSpPr>
          <p:nvPr/>
        </p:nvSpPr>
        <p:spPr bwMode="auto">
          <a:xfrm>
            <a:off x="304800" y="5969000"/>
            <a:ext cx="5943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2) Attenuate ballistic light to improve contrast:</a:t>
            </a:r>
          </a:p>
        </p:txBody>
      </p:sp>
      <p:graphicFrame>
        <p:nvGraphicFramePr>
          <p:cNvPr id="26683" name="Object 68"/>
          <p:cNvGraphicFramePr>
            <a:graphicFrameLocks noChangeAspect="1"/>
          </p:cNvGraphicFramePr>
          <p:nvPr/>
        </p:nvGraphicFramePr>
        <p:xfrm>
          <a:off x="4732338" y="1892300"/>
          <a:ext cx="334962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49" name="Equation" r:id="rId16" imgW="126835" imgH="139518" progId="Equation.DSMT4">
                  <p:embed/>
                </p:oleObj>
              </mc:Choice>
              <mc:Fallback>
                <p:oleObj name="Equation" r:id="rId16" imgW="126835" imgH="139518" progId="Equation.DSMT4">
                  <p:embed/>
                  <p:pic>
                    <p:nvPicPr>
                      <p:cNvPr id="26683" name="Object 6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32338" y="1892300"/>
                        <a:ext cx="334962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84" name="Text Box 69"/>
          <p:cNvSpPr txBox="1">
            <a:spLocks noChangeArrowheads="1"/>
          </p:cNvSpPr>
          <p:nvPr/>
        </p:nvSpPr>
        <p:spPr bwMode="auto">
          <a:xfrm>
            <a:off x="6553200" y="6553200"/>
            <a:ext cx="25908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200"/>
              <a:t>similar in magnitude</a:t>
            </a:r>
          </a:p>
        </p:txBody>
      </p:sp>
      <p:sp>
        <p:nvSpPr>
          <p:cNvPr id="26685" name="Line 70"/>
          <p:cNvSpPr>
            <a:spLocks noChangeShapeType="1"/>
          </p:cNvSpPr>
          <p:nvPr/>
        </p:nvSpPr>
        <p:spPr bwMode="auto">
          <a:xfrm flipH="1" flipV="1">
            <a:off x="7620000" y="6324600"/>
            <a:ext cx="762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86" name="Line 71"/>
          <p:cNvSpPr>
            <a:spLocks noChangeShapeType="1"/>
          </p:cNvSpPr>
          <p:nvPr/>
        </p:nvSpPr>
        <p:spPr bwMode="auto">
          <a:xfrm flipV="1">
            <a:off x="8077200" y="6324600"/>
            <a:ext cx="762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2" name="Freeform 71"/>
          <p:cNvSpPr/>
          <p:nvPr/>
        </p:nvSpPr>
        <p:spPr>
          <a:xfrm>
            <a:off x="4876800" y="2438400"/>
            <a:ext cx="1057275" cy="1579563"/>
          </a:xfrm>
          <a:custGeom>
            <a:avLst/>
            <a:gdLst>
              <a:gd name="connsiteX0" fmla="*/ 1056904 w 1056904"/>
              <a:gd name="connsiteY0" fmla="*/ 1579418 h 1579418"/>
              <a:gd name="connsiteX1" fmla="*/ 771896 w 1056904"/>
              <a:gd name="connsiteY1" fmla="*/ 356259 h 1579418"/>
              <a:gd name="connsiteX2" fmla="*/ 0 w 1056904"/>
              <a:gd name="connsiteY2" fmla="*/ 0 h 1579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56904" h="1579418">
                <a:moveTo>
                  <a:pt x="1056904" y="1579418"/>
                </a:moveTo>
                <a:cubicBezTo>
                  <a:pt x="1002475" y="1099456"/>
                  <a:pt x="948047" y="619495"/>
                  <a:pt x="771896" y="356259"/>
                </a:cubicBezTo>
                <a:cubicBezTo>
                  <a:pt x="595745" y="93023"/>
                  <a:pt x="297872" y="46511"/>
                  <a:pt x="0" y="0"/>
                </a:cubicBezTo>
              </a:path>
            </a:pathLst>
          </a:custGeom>
          <a:ln w="190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6688" name="TextBox 72"/>
          <p:cNvSpPr txBox="1">
            <a:spLocks noChangeArrowheads="1"/>
          </p:cNvSpPr>
          <p:nvPr/>
        </p:nvSpPr>
        <p:spPr bwMode="auto">
          <a:xfrm>
            <a:off x="5257800" y="4038600"/>
            <a:ext cx="1447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FF3300"/>
                </a:solidFill>
              </a:rPr>
              <a:t>Ballistic light here</a:t>
            </a:r>
          </a:p>
        </p:txBody>
      </p:sp>
    </p:spTree>
    <p:extLst>
      <p:ext uri="{BB962C8B-B14F-4D97-AF65-F5344CB8AC3E}">
        <p14:creationId xmlns:p14="http://schemas.microsoft.com/office/powerpoint/2010/main" val="1903456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5"/>
          <p:cNvSpPr>
            <a:spLocks noChangeArrowheads="1"/>
          </p:cNvSpPr>
          <p:nvPr/>
        </p:nvSpPr>
        <p:spPr bwMode="auto">
          <a:xfrm>
            <a:off x="4786313" y="2287588"/>
            <a:ext cx="152400" cy="24288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4343400" y="1143000"/>
            <a:ext cx="442913" cy="25908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8676" name="Line 4"/>
          <p:cNvSpPr>
            <a:spLocks noChangeShapeType="1"/>
          </p:cNvSpPr>
          <p:nvPr/>
        </p:nvSpPr>
        <p:spPr bwMode="auto">
          <a:xfrm>
            <a:off x="4572000" y="1289050"/>
            <a:ext cx="0" cy="2332038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77" name="AutoShape 10"/>
          <p:cNvSpPr>
            <a:spLocks noChangeArrowheads="1"/>
          </p:cNvSpPr>
          <p:nvPr/>
        </p:nvSpPr>
        <p:spPr bwMode="auto">
          <a:xfrm rot="16200000" flipH="1">
            <a:off x="4419600" y="1473200"/>
            <a:ext cx="2540000" cy="1879600"/>
          </a:xfrm>
          <a:prstGeom prst="triangle">
            <a:avLst>
              <a:gd name="adj" fmla="val 50000"/>
            </a:avLst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8678" name="Line 11"/>
          <p:cNvSpPr>
            <a:spLocks noChangeShapeType="1"/>
          </p:cNvSpPr>
          <p:nvPr/>
        </p:nvSpPr>
        <p:spPr bwMode="auto">
          <a:xfrm>
            <a:off x="5130800" y="1276350"/>
            <a:ext cx="0" cy="233045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79" name="Line 12"/>
          <p:cNvSpPr>
            <a:spLocks noChangeShapeType="1"/>
          </p:cNvSpPr>
          <p:nvPr/>
        </p:nvSpPr>
        <p:spPr bwMode="auto">
          <a:xfrm>
            <a:off x="5562600" y="1273175"/>
            <a:ext cx="0" cy="233045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0" name="Line 13"/>
          <p:cNvSpPr>
            <a:spLocks noChangeShapeType="1"/>
          </p:cNvSpPr>
          <p:nvPr/>
        </p:nvSpPr>
        <p:spPr bwMode="auto">
          <a:xfrm>
            <a:off x="6019800" y="1270000"/>
            <a:ext cx="0" cy="233045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1" name="Line 14"/>
          <p:cNvSpPr>
            <a:spLocks noChangeShapeType="1"/>
          </p:cNvSpPr>
          <p:nvPr/>
        </p:nvSpPr>
        <p:spPr bwMode="auto">
          <a:xfrm>
            <a:off x="5054600" y="2209800"/>
            <a:ext cx="0" cy="381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2" name="Line 15"/>
          <p:cNvSpPr>
            <a:spLocks noChangeShapeType="1"/>
          </p:cNvSpPr>
          <p:nvPr/>
        </p:nvSpPr>
        <p:spPr bwMode="auto">
          <a:xfrm>
            <a:off x="6477000" y="1270000"/>
            <a:ext cx="0" cy="233045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3" name="AutoShape 16"/>
          <p:cNvSpPr>
            <a:spLocks/>
          </p:cNvSpPr>
          <p:nvPr/>
        </p:nvSpPr>
        <p:spPr bwMode="auto">
          <a:xfrm>
            <a:off x="5410200" y="1993900"/>
            <a:ext cx="76200" cy="838200"/>
          </a:xfrm>
          <a:prstGeom prst="rightBracket">
            <a:avLst>
              <a:gd name="adj" fmla="val 523060"/>
            </a:avLst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8684" name="AutoShape 17"/>
          <p:cNvSpPr>
            <a:spLocks/>
          </p:cNvSpPr>
          <p:nvPr/>
        </p:nvSpPr>
        <p:spPr bwMode="auto">
          <a:xfrm>
            <a:off x="5791200" y="1663700"/>
            <a:ext cx="165100" cy="1473200"/>
          </a:xfrm>
          <a:prstGeom prst="rightBracket">
            <a:avLst>
              <a:gd name="adj" fmla="val 424301"/>
            </a:avLst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8685" name="AutoShape 18"/>
          <p:cNvSpPr>
            <a:spLocks/>
          </p:cNvSpPr>
          <p:nvPr/>
        </p:nvSpPr>
        <p:spPr bwMode="auto">
          <a:xfrm>
            <a:off x="6172200" y="1447800"/>
            <a:ext cx="228600" cy="1981200"/>
          </a:xfrm>
          <a:prstGeom prst="rightBracket">
            <a:avLst>
              <a:gd name="adj" fmla="val 412108"/>
            </a:avLst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8686" name="AutoShape 19"/>
          <p:cNvSpPr>
            <a:spLocks noChangeArrowheads="1"/>
          </p:cNvSpPr>
          <p:nvPr/>
        </p:nvSpPr>
        <p:spPr bwMode="auto">
          <a:xfrm rot="5400000">
            <a:off x="6299200" y="1473200"/>
            <a:ext cx="2540000" cy="1879600"/>
          </a:xfrm>
          <a:prstGeom prst="triangle">
            <a:avLst>
              <a:gd name="adj" fmla="val 50000"/>
            </a:avLst>
          </a:prstGeom>
          <a:noFill/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8687" name="Line 20"/>
          <p:cNvSpPr>
            <a:spLocks noChangeShapeType="1"/>
          </p:cNvSpPr>
          <p:nvPr/>
        </p:nvSpPr>
        <p:spPr bwMode="auto">
          <a:xfrm flipH="1">
            <a:off x="8128000" y="1276350"/>
            <a:ext cx="0" cy="233045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8" name="Line 21"/>
          <p:cNvSpPr>
            <a:spLocks noChangeShapeType="1"/>
          </p:cNvSpPr>
          <p:nvPr/>
        </p:nvSpPr>
        <p:spPr bwMode="auto">
          <a:xfrm flipH="1">
            <a:off x="7696200" y="1273175"/>
            <a:ext cx="0" cy="233045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9" name="Line 22"/>
          <p:cNvSpPr>
            <a:spLocks noChangeShapeType="1"/>
          </p:cNvSpPr>
          <p:nvPr/>
        </p:nvSpPr>
        <p:spPr bwMode="auto">
          <a:xfrm flipH="1">
            <a:off x="7239000" y="1270000"/>
            <a:ext cx="0" cy="233045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90" name="Line 23"/>
          <p:cNvSpPr>
            <a:spLocks noChangeShapeType="1"/>
          </p:cNvSpPr>
          <p:nvPr/>
        </p:nvSpPr>
        <p:spPr bwMode="auto">
          <a:xfrm flipH="1">
            <a:off x="8204200" y="2209800"/>
            <a:ext cx="0" cy="38100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91" name="Line 24"/>
          <p:cNvSpPr>
            <a:spLocks noChangeShapeType="1"/>
          </p:cNvSpPr>
          <p:nvPr/>
        </p:nvSpPr>
        <p:spPr bwMode="auto">
          <a:xfrm flipH="1">
            <a:off x="6781800" y="1270000"/>
            <a:ext cx="0" cy="233045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92" name="AutoShape 25"/>
          <p:cNvSpPr>
            <a:spLocks/>
          </p:cNvSpPr>
          <p:nvPr/>
        </p:nvSpPr>
        <p:spPr bwMode="auto">
          <a:xfrm flipH="1">
            <a:off x="7772400" y="1993900"/>
            <a:ext cx="76200" cy="838200"/>
          </a:xfrm>
          <a:prstGeom prst="rightBracket">
            <a:avLst>
              <a:gd name="adj" fmla="val 523060"/>
            </a:avLst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8693" name="AutoShape 26"/>
          <p:cNvSpPr>
            <a:spLocks/>
          </p:cNvSpPr>
          <p:nvPr/>
        </p:nvSpPr>
        <p:spPr bwMode="auto">
          <a:xfrm flipH="1">
            <a:off x="7302500" y="1663700"/>
            <a:ext cx="165100" cy="1473200"/>
          </a:xfrm>
          <a:prstGeom prst="rightBracket">
            <a:avLst>
              <a:gd name="adj" fmla="val 424301"/>
            </a:avLst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8694" name="AutoShape 27"/>
          <p:cNvSpPr>
            <a:spLocks/>
          </p:cNvSpPr>
          <p:nvPr/>
        </p:nvSpPr>
        <p:spPr bwMode="auto">
          <a:xfrm flipH="1">
            <a:off x="6858000" y="1447800"/>
            <a:ext cx="228600" cy="1981200"/>
          </a:xfrm>
          <a:prstGeom prst="rightBracket">
            <a:avLst>
              <a:gd name="adj" fmla="val 412108"/>
            </a:avLst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8695" name="Line 46"/>
          <p:cNvSpPr>
            <a:spLocks noChangeShapeType="1"/>
          </p:cNvSpPr>
          <p:nvPr/>
        </p:nvSpPr>
        <p:spPr bwMode="auto">
          <a:xfrm>
            <a:off x="4178300" y="1282700"/>
            <a:ext cx="0" cy="2332038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96" name="Line 48"/>
          <p:cNvSpPr>
            <a:spLocks noChangeShapeType="1"/>
          </p:cNvSpPr>
          <p:nvPr/>
        </p:nvSpPr>
        <p:spPr bwMode="auto">
          <a:xfrm>
            <a:off x="8534400" y="1282700"/>
            <a:ext cx="0" cy="233045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97" name="Oval 49"/>
          <p:cNvSpPr>
            <a:spLocks noChangeArrowheads="1"/>
          </p:cNvSpPr>
          <p:nvPr/>
        </p:nvSpPr>
        <p:spPr bwMode="auto">
          <a:xfrm>
            <a:off x="6477000" y="1066800"/>
            <a:ext cx="304800" cy="2743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8698" name="Text Box 58"/>
          <p:cNvSpPr txBox="1">
            <a:spLocks noChangeArrowheads="1"/>
          </p:cNvSpPr>
          <p:nvPr/>
        </p:nvSpPr>
        <p:spPr bwMode="auto">
          <a:xfrm>
            <a:off x="4038600" y="3886200"/>
            <a:ext cx="914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Object </a:t>
            </a:r>
          </a:p>
        </p:txBody>
      </p:sp>
      <p:sp>
        <p:nvSpPr>
          <p:cNvPr id="28699" name="Line 67"/>
          <p:cNvSpPr>
            <a:spLocks noChangeShapeType="1"/>
          </p:cNvSpPr>
          <p:nvPr/>
        </p:nvSpPr>
        <p:spPr bwMode="auto">
          <a:xfrm>
            <a:off x="3314700" y="1270000"/>
            <a:ext cx="0" cy="233045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700" name="Line 69"/>
          <p:cNvSpPr>
            <a:spLocks noChangeShapeType="1"/>
          </p:cNvSpPr>
          <p:nvPr/>
        </p:nvSpPr>
        <p:spPr bwMode="auto">
          <a:xfrm>
            <a:off x="3771900" y="1270000"/>
            <a:ext cx="0" cy="233045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701" name="AutoShape 78"/>
          <p:cNvSpPr>
            <a:spLocks noChangeArrowheads="1"/>
          </p:cNvSpPr>
          <p:nvPr/>
        </p:nvSpPr>
        <p:spPr bwMode="auto">
          <a:xfrm>
            <a:off x="2743200" y="2286000"/>
            <a:ext cx="838200" cy="381000"/>
          </a:xfrm>
          <a:prstGeom prst="rightArrow">
            <a:avLst>
              <a:gd name="adj1" fmla="val 50000"/>
              <a:gd name="adj2" fmla="val 5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8702" name="Text Box 79"/>
          <p:cNvSpPr txBox="1">
            <a:spLocks noChangeArrowheads="1"/>
          </p:cNvSpPr>
          <p:nvPr/>
        </p:nvSpPr>
        <p:spPr bwMode="auto">
          <a:xfrm>
            <a:off x="457200" y="2133600"/>
            <a:ext cx="2362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Illumination must be  spatially coherent</a:t>
            </a:r>
          </a:p>
        </p:txBody>
      </p:sp>
      <p:sp>
        <p:nvSpPr>
          <p:cNvPr id="17488" name="Text Box 80"/>
          <p:cNvSpPr txBox="1">
            <a:spLocks noChangeArrowheads="1"/>
          </p:cNvSpPr>
          <p:nvPr/>
        </p:nvSpPr>
        <p:spPr bwMode="auto">
          <a:xfrm>
            <a:off x="1981200" y="5257800"/>
            <a:ext cx="4876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400"/>
              <a:t>K</a:t>
            </a:r>
            <a:r>
              <a:rPr lang="en-US" altLang="en-US" sz="2400">
                <a:cs typeface="Arial" panose="020B0604020202020204" pitchFamily="34" charset="0"/>
              </a:rPr>
              <a:t>öhler illumination doesn’t work!</a:t>
            </a:r>
          </a:p>
        </p:txBody>
      </p:sp>
      <p:sp>
        <p:nvSpPr>
          <p:cNvPr id="28704" name="Text Box 81"/>
          <p:cNvSpPr txBox="1">
            <a:spLocks noChangeArrowheads="1"/>
          </p:cNvSpPr>
          <p:nvPr/>
        </p:nvSpPr>
        <p:spPr bwMode="auto">
          <a:xfrm>
            <a:off x="2743200" y="228600"/>
            <a:ext cx="3352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/>
              <a:t>Problem !</a:t>
            </a:r>
          </a:p>
        </p:txBody>
      </p:sp>
      <p:sp>
        <p:nvSpPr>
          <p:cNvPr id="28705" name="Line 25"/>
          <p:cNvSpPr>
            <a:spLocks noChangeShapeType="1"/>
          </p:cNvSpPr>
          <p:nvPr/>
        </p:nvSpPr>
        <p:spPr bwMode="auto">
          <a:xfrm>
            <a:off x="8534400" y="1282700"/>
            <a:ext cx="0" cy="233045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706" name="Line 79"/>
          <p:cNvSpPr>
            <a:spLocks noChangeShapeType="1"/>
          </p:cNvSpPr>
          <p:nvPr/>
        </p:nvSpPr>
        <p:spPr bwMode="auto">
          <a:xfrm>
            <a:off x="8559800" y="1181100"/>
            <a:ext cx="0" cy="251460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707" name="Rectangle 83"/>
          <p:cNvSpPr>
            <a:spLocks noChangeArrowheads="1"/>
          </p:cNvSpPr>
          <p:nvPr/>
        </p:nvSpPr>
        <p:spPr bwMode="auto">
          <a:xfrm>
            <a:off x="8483600" y="2268538"/>
            <a:ext cx="152400" cy="279400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8708" name="Text Box 28"/>
          <p:cNvSpPr txBox="1">
            <a:spLocks noChangeArrowheads="1"/>
          </p:cNvSpPr>
          <p:nvPr/>
        </p:nvSpPr>
        <p:spPr bwMode="auto">
          <a:xfrm>
            <a:off x="8077200" y="3886200"/>
            <a:ext cx="9144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Phase  plate</a:t>
            </a:r>
          </a:p>
        </p:txBody>
      </p:sp>
    </p:spTree>
    <p:extLst>
      <p:ext uri="{BB962C8B-B14F-4D97-AF65-F5344CB8AC3E}">
        <p14:creationId xmlns:p14="http://schemas.microsoft.com/office/powerpoint/2010/main" val="1816945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8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42"/>
          <p:cNvSpPr txBox="1">
            <a:spLocks noChangeArrowheads="1"/>
          </p:cNvSpPr>
          <p:nvPr/>
        </p:nvSpPr>
        <p:spPr bwMode="auto">
          <a:xfrm>
            <a:off x="-76200" y="4419600"/>
            <a:ext cx="18288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/>
              <a:t>Incoherent (spatially random phases)</a:t>
            </a:r>
          </a:p>
        </p:txBody>
      </p:sp>
      <p:sp>
        <p:nvSpPr>
          <p:cNvPr id="30723" name="Line 44"/>
          <p:cNvSpPr>
            <a:spLocks noChangeShapeType="1"/>
          </p:cNvSpPr>
          <p:nvPr/>
        </p:nvSpPr>
        <p:spPr bwMode="auto">
          <a:xfrm flipV="1">
            <a:off x="762000" y="3733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79" name="Text Box 47"/>
          <p:cNvSpPr txBox="1">
            <a:spLocks noChangeArrowheads="1"/>
          </p:cNvSpPr>
          <p:nvPr/>
        </p:nvSpPr>
        <p:spPr bwMode="auto">
          <a:xfrm>
            <a:off x="2514600" y="5410200"/>
            <a:ext cx="44196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/>
              <a:t>This solution is not ideal because illumination power is weak</a:t>
            </a:r>
          </a:p>
        </p:txBody>
      </p:sp>
      <p:sp>
        <p:nvSpPr>
          <p:cNvPr id="45" name="Freeform 44"/>
          <p:cNvSpPr/>
          <p:nvPr/>
        </p:nvSpPr>
        <p:spPr>
          <a:xfrm>
            <a:off x="842963" y="1219200"/>
            <a:ext cx="300037" cy="2505488"/>
          </a:xfrm>
          <a:custGeom>
            <a:avLst/>
            <a:gdLst>
              <a:gd name="connsiteX0" fmla="*/ 149773 w 299545"/>
              <a:gd name="connsiteY0" fmla="*/ 0 h 2380593"/>
              <a:gd name="connsiteX1" fmla="*/ 275897 w 299545"/>
              <a:gd name="connsiteY1" fmla="*/ 252249 h 2380593"/>
              <a:gd name="connsiteX2" fmla="*/ 134007 w 299545"/>
              <a:gd name="connsiteY2" fmla="*/ 488731 h 2380593"/>
              <a:gd name="connsiteX3" fmla="*/ 165538 w 299545"/>
              <a:gd name="connsiteY3" fmla="*/ 630621 h 2380593"/>
              <a:gd name="connsiteX4" fmla="*/ 149773 w 299545"/>
              <a:gd name="connsiteY4" fmla="*/ 740980 h 2380593"/>
              <a:gd name="connsiteX5" fmla="*/ 244366 w 299545"/>
              <a:gd name="connsiteY5" fmla="*/ 930166 h 2380593"/>
              <a:gd name="connsiteX6" fmla="*/ 260131 w 299545"/>
              <a:gd name="connsiteY6" fmla="*/ 1261242 h 2380593"/>
              <a:gd name="connsiteX7" fmla="*/ 7883 w 299545"/>
              <a:gd name="connsiteY7" fmla="*/ 1481959 h 2380593"/>
              <a:gd name="connsiteX8" fmla="*/ 212835 w 299545"/>
              <a:gd name="connsiteY8" fmla="*/ 1797269 h 2380593"/>
              <a:gd name="connsiteX9" fmla="*/ 118242 w 299545"/>
              <a:gd name="connsiteY9" fmla="*/ 2207173 h 2380593"/>
              <a:gd name="connsiteX10" fmla="*/ 212835 w 299545"/>
              <a:gd name="connsiteY10" fmla="*/ 2380593 h 2380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9545" h="2380593">
                <a:moveTo>
                  <a:pt x="149773" y="0"/>
                </a:moveTo>
                <a:cubicBezTo>
                  <a:pt x="214149" y="85397"/>
                  <a:pt x="278525" y="170794"/>
                  <a:pt x="275897" y="252249"/>
                </a:cubicBezTo>
                <a:cubicBezTo>
                  <a:pt x="273269" y="333704"/>
                  <a:pt x="152400" y="425669"/>
                  <a:pt x="134007" y="488731"/>
                </a:cubicBezTo>
                <a:cubicBezTo>
                  <a:pt x="115614" y="551793"/>
                  <a:pt x="162910" y="588580"/>
                  <a:pt x="165538" y="630621"/>
                </a:cubicBezTo>
                <a:cubicBezTo>
                  <a:pt x="168166" y="672662"/>
                  <a:pt x="136635" y="691056"/>
                  <a:pt x="149773" y="740980"/>
                </a:cubicBezTo>
                <a:cubicBezTo>
                  <a:pt x="162911" y="790904"/>
                  <a:pt x="225973" y="843456"/>
                  <a:pt x="244366" y="930166"/>
                </a:cubicBezTo>
                <a:cubicBezTo>
                  <a:pt x="262759" y="1016876"/>
                  <a:pt x="299545" y="1169277"/>
                  <a:pt x="260131" y="1261242"/>
                </a:cubicBezTo>
                <a:cubicBezTo>
                  <a:pt x="220717" y="1353207"/>
                  <a:pt x="15766" y="1392621"/>
                  <a:pt x="7883" y="1481959"/>
                </a:cubicBezTo>
                <a:cubicBezTo>
                  <a:pt x="0" y="1571297"/>
                  <a:pt x="194442" y="1676400"/>
                  <a:pt x="212835" y="1797269"/>
                </a:cubicBezTo>
                <a:cubicBezTo>
                  <a:pt x="231228" y="1918138"/>
                  <a:pt x="118242" y="2109952"/>
                  <a:pt x="118242" y="2207173"/>
                </a:cubicBezTo>
                <a:cubicBezTo>
                  <a:pt x="118242" y="2304394"/>
                  <a:pt x="165538" y="2342493"/>
                  <a:pt x="212835" y="2380593"/>
                </a:cubicBezTo>
              </a:path>
            </a:pathLst>
          </a:cu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6" name="Freeform 45"/>
          <p:cNvSpPr/>
          <p:nvPr/>
        </p:nvSpPr>
        <p:spPr>
          <a:xfrm flipH="1" flipV="1">
            <a:off x="466344" y="1240928"/>
            <a:ext cx="204844" cy="2507160"/>
          </a:xfrm>
          <a:custGeom>
            <a:avLst/>
            <a:gdLst>
              <a:gd name="connsiteX0" fmla="*/ 149773 w 299545"/>
              <a:gd name="connsiteY0" fmla="*/ 0 h 2380593"/>
              <a:gd name="connsiteX1" fmla="*/ 275897 w 299545"/>
              <a:gd name="connsiteY1" fmla="*/ 252249 h 2380593"/>
              <a:gd name="connsiteX2" fmla="*/ 134007 w 299545"/>
              <a:gd name="connsiteY2" fmla="*/ 488731 h 2380593"/>
              <a:gd name="connsiteX3" fmla="*/ 165538 w 299545"/>
              <a:gd name="connsiteY3" fmla="*/ 630621 h 2380593"/>
              <a:gd name="connsiteX4" fmla="*/ 149773 w 299545"/>
              <a:gd name="connsiteY4" fmla="*/ 740980 h 2380593"/>
              <a:gd name="connsiteX5" fmla="*/ 244366 w 299545"/>
              <a:gd name="connsiteY5" fmla="*/ 930166 h 2380593"/>
              <a:gd name="connsiteX6" fmla="*/ 260131 w 299545"/>
              <a:gd name="connsiteY6" fmla="*/ 1261242 h 2380593"/>
              <a:gd name="connsiteX7" fmla="*/ 7883 w 299545"/>
              <a:gd name="connsiteY7" fmla="*/ 1481959 h 2380593"/>
              <a:gd name="connsiteX8" fmla="*/ 212835 w 299545"/>
              <a:gd name="connsiteY8" fmla="*/ 1797269 h 2380593"/>
              <a:gd name="connsiteX9" fmla="*/ 118242 w 299545"/>
              <a:gd name="connsiteY9" fmla="*/ 2207173 h 2380593"/>
              <a:gd name="connsiteX10" fmla="*/ 212835 w 299545"/>
              <a:gd name="connsiteY10" fmla="*/ 2380593 h 2380593"/>
              <a:gd name="connsiteX0" fmla="*/ 78306 w 204506"/>
              <a:gd name="connsiteY0" fmla="*/ 0 h 2380593"/>
              <a:gd name="connsiteX1" fmla="*/ 204430 w 204506"/>
              <a:gd name="connsiteY1" fmla="*/ 252249 h 2380593"/>
              <a:gd name="connsiteX2" fmla="*/ 62540 w 204506"/>
              <a:gd name="connsiteY2" fmla="*/ 488731 h 2380593"/>
              <a:gd name="connsiteX3" fmla="*/ 94071 w 204506"/>
              <a:gd name="connsiteY3" fmla="*/ 630621 h 2380593"/>
              <a:gd name="connsiteX4" fmla="*/ 78306 w 204506"/>
              <a:gd name="connsiteY4" fmla="*/ 740980 h 2380593"/>
              <a:gd name="connsiteX5" fmla="*/ 172899 w 204506"/>
              <a:gd name="connsiteY5" fmla="*/ 930166 h 2380593"/>
              <a:gd name="connsiteX6" fmla="*/ 188664 w 204506"/>
              <a:gd name="connsiteY6" fmla="*/ 1261242 h 2380593"/>
              <a:gd name="connsiteX7" fmla="*/ 319 w 204506"/>
              <a:gd name="connsiteY7" fmla="*/ 1472818 h 2380593"/>
              <a:gd name="connsiteX8" fmla="*/ 141368 w 204506"/>
              <a:gd name="connsiteY8" fmla="*/ 1797269 h 2380593"/>
              <a:gd name="connsiteX9" fmla="*/ 46775 w 204506"/>
              <a:gd name="connsiteY9" fmla="*/ 2207173 h 2380593"/>
              <a:gd name="connsiteX10" fmla="*/ 141368 w 204506"/>
              <a:gd name="connsiteY10" fmla="*/ 2380593 h 2380593"/>
              <a:gd name="connsiteX0" fmla="*/ 78306 w 204507"/>
              <a:gd name="connsiteY0" fmla="*/ 0 h 2380593"/>
              <a:gd name="connsiteX1" fmla="*/ 204430 w 204507"/>
              <a:gd name="connsiteY1" fmla="*/ 252249 h 2380593"/>
              <a:gd name="connsiteX2" fmla="*/ 62540 w 204507"/>
              <a:gd name="connsiteY2" fmla="*/ 488731 h 2380593"/>
              <a:gd name="connsiteX3" fmla="*/ 94071 w 204507"/>
              <a:gd name="connsiteY3" fmla="*/ 630621 h 2380593"/>
              <a:gd name="connsiteX4" fmla="*/ 78306 w 204507"/>
              <a:gd name="connsiteY4" fmla="*/ 740980 h 2380593"/>
              <a:gd name="connsiteX5" fmla="*/ 99867 w 204507"/>
              <a:gd name="connsiteY5" fmla="*/ 1049005 h 2380593"/>
              <a:gd name="connsiteX6" fmla="*/ 188664 w 204507"/>
              <a:gd name="connsiteY6" fmla="*/ 1261242 h 2380593"/>
              <a:gd name="connsiteX7" fmla="*/ 319 w 204507"/>
              <a:gd name="connsiteY7" fmla="*/ 1472818 h 2380593"/>
              <a:gd name="connsiteX8" fmla="*/ 141368 w 204507"/>
              <a:gd name="connsiteY8" fmla="*/ 1797269 h 2380593"/>
              <a:gd name="connsiteX9" fmla="*/ 46775 w 204507"/>
              <a:gd name="connsiteY9" fmla="*/ 2207173 h 2380593"/>
              <a:gd name="connsiteX10" fmla="*/ 141368 w 204507"/>
              <a:gd name="connsiteY10" fmla="*/ 2380593 h 2380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4507" h="2380593">
                <a:moveTo>
                  <a:pt x="78306" y="0"/>
                </a:moveTo>
                <a:cubicBezTo>
                  <a:pt x="142682" y="85397"/>
                  <a:pt x="207058" y="170794"/>
                  <a:pt x="204430" y="252249"/>
                </a:cubicBezTo>
                <a:cubicBezTo>
                  <a:pt x="201802" y="333704"/>
                  <a:pt x="80933" y="425669"/>
                  <a:pt x="62540" y="488731"/>
                </a:cubicBezTo>
                <a:cubicBezTo>
                  <a:pt x="44147" y="551793"/>
                  <a:pt x="91443" y="588580"/>
                  <a:pt x="94071" y="630621"/>
                </a:cubicBezTo>
                <a:cubicBezTo>
                  <a:pt x="96699" y="672662"/>
                  <a:pt x="77340" y="671249"/>
                  <a:pt x="78306" y="740980"/>
                </a:cubicBezTo>
                <a:cubicBezTo>
                  <a:pt x="79272" y="810711"/>
                  <a:pt x="81474" y="962295"/>
                  <a:pt x="99867" y="1049005"/>
                </a:cubicBezTo>
                <a:cubicBezTo>
                  <a:pt x="118260" y="1135715"/>
                  <a:pt x="205255" y="1190607"/>
                  <a:pt x="188664" y="1261242"/>
                </a:cubicBezTo>
                <a:cubicBezTo>
                  <a:pt x="172073" y="1331877"/>
                  <a:pt x="8202" y="1383480"/>
                  <a:pt x="319" y="1472818"/>
                </a:cubicBezTo>
                <a:cubicBezTo>
                  <a:pt x="-7564" y="1562156"/>
                  <a:pt x="133625" y="1674877"/>
                  <a:pt x="141368" y="1797269"/>
                </a:cubicBezTo>
                <a:cubicBezTo>
                  <a:pt x="149111" y="1919661"/>
                  <a:pt x="46775" y="2109952"/>
                  <a:pt x="46775" y="2207173"/>
                </a:cubicBezTo>
                <a:cubicBezTo>
                  <a:pt x="46775" y="2304394"/>
                  <a:pt x="94071" y="2342493"/>
                  <a:pt x="141368" y="2380593"/>
                </a:cubicBezTo>
              </a:path>
            </a:pathLst>
          </a:cu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0727" name="Text Box 80"/>
          <p:cNvSpPr txBox="1">
            <a:spLocks noChangeArrowheads="1"/>
          </p:cNvSpPr>
          <p:nvPr/>
        </p:nvSpPr>
        <p:spPr bwMode="auto">
          <a:xfrm>
            <a:off x="31750" y="466725"/>
            <a:ext cx="1600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/>
              <a:t>K</a:t>
            </a:r>
            <a:r>
              <a:rPr lang="en-US" altLang="en-US" sz="1600">
                <a:cs typeface="Arial" panose="020B0604020202020204" pitchFamily="34" charset="0"/>
              </a:rPr>
              <a:t>öhler illumination</a:t>
            </a:r>
          </a:p>
        </p:txBody>
      </p:sp>
      <p:grpSp>
        <p:nvGrpSpPr>
          <p:cNvPr id="2" name="Group 49"/>
          <p:cNvGrpSpPr>
            <a:grpSpLocks/>
          </p:cNvGrpSpPr>
          <p:nvPr/>
        </p:nvGrpSpPr>
        <p:grpSpPr bwMode="auto">
          <a:xfrm>
            <a:off x="838200" y="228600"/>
            <a:ext cx="8153400" cy="4775200"/>
            <a:chOff x="838200" y="228600"/>
            <a:chExt cx="8153400" cy="4775200"/>
          </a:xfrm>
        </p:grpSpPr>
        <p:grpSp>
          <p:nvGrpSpPr>
            <p:cNvPr id="30729" name="Group 47"/>
            <p:cNvGrpSpPr>
              <a:grpSpLocks/>
            </p:cNvGrpSpPr>
            <p:nvPr/>
          </p:nvGrpSpPr>
          <p:grpSpPr bwMode="auto">
            <a:xfrm>
              <a:off x="838200" y="228600"/>
              <a:ext cx="8153400" cy="4775200"/>
              <a:chOff x="838200" y="228600"/>
              <a:chExt cx="8153400" cy="4775200"/>
            </a:xfrm>
          </p:grpSpPr>
          <p:sp>
            <p:nvSpPr>
              <p:cNvPr id="30733" name="Rectangle 4"/>
              <p:cNvSpPr>
                <a:spLocks noChangeArrowheads="1"/>
              </p:cNvSpPr>
              <p:nvPr/>
            </p:nvSpPr>
            <p:spPr bwMode="auto">
              <a:xfrm>
                <a:off x="4786313" y="2287588"/>
                <a:ext cx="152400" cy="242887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30734" name="Rectangle 2"/>
              <p:cNvSpPr>
                <a:spLocks noChangeArrowheads="1"/>
              </p:cNvSpPr>
              <p:nvPr/>
            </p:nvSpPr>
            <p:spPr bwMode="auto">
              <a:xfrm>
                <a:off x="4343400" y="1143000"/>
                <a:ext cx="442913" cy="2590800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30735" name="Line 3"/>
              <p:cNvSpPr>
                <a:spLocks noChangeShapeType="1"/>
              </p:cNvSpPr>
              <p:nvPr/>
            </p:nvSpPr>
            <p:spPr bwMode="auto">
              <a:xfrm>
                <a:off x="4572000" y="1289050"/>
                <a:ext cx="0" cy="2332038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36" name="AutoShape 6"/>
              <p:cNvSpPr>
                <a:spLocks noChangeArrowheads="1"/>
              </p:cNvSpPr>
              <p:nvPr/>
            </p:nvSpPr>
            <p:spPr bwMode="auto">
              <a:xfrm rot="16200000" flipH="1">
                <a:off x="4419600" y="1473200"/>
                <a:ext cx="2540000" cy="1879600"/>
              </a:xfrm>
              <a:prstGeom prst="triangle">
                <a:avLst>
                  <a:gd name="adj" fmla="val 50000"/>
                </a:avLst>
              </a:prstGeom>
              <a:noFill/>
              <a:ln w="9525">
                <a:solidFill>
                  <a:schemeClr val="tx1"/>
                </a:solidFill>
                <a:prstDash val="dash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30737" name="Line 7"/>
              <p:cNvSpPr>
                <a:spLocks noChangeShapeType="1"/>
              </p:cNvSpPr>
              <p:nvPr/>
            </p:nvSpPr>
            <p:spPr bwMode="auto">
              <a:xfrm>
                <a:off x="5130800" y="1276350"/>
                <a:ext cx="0" cy="2330450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38" name="Line 8"/>
              <p:cNvSpPr>
                <a:spLocks noChangeShapeType="1"/>
              </p:cNvSpPr>
              <p:nvPr/>
            </p:nvSpPr>
            <p:spPr bwMode="auto">
              <a:xfrm>
                <a:off x="5562600" y="1273175"/>
                <a:ext cx="0" cy="2330450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39" name="Line 9"/>
              <p:cNvSpPr>
                <a:spLocks noChangeShapeType="1"/>
              </p:cNvSpPr>
              <p:nvPr/>
            </p:nvSpPr>
            <p:spPr bwMode="auto">
              <a:xfrm>
                <a:off x="6019800" y="1270000"/>
                <a:ext cx="0" cy="2330450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40" name="Line 10"/>
              <p:cNvSpPr>
                <a:spLocks noChangeShapeType="1"/>
              </p:cNvSpPr>
              <p:nvPr/>
            </p:nvSpPr>
            <p:spPr bwMode="auto">
              <a:xfrm>
                <a:off x="5054600" y="2209800"/>
                <a:ext cx="0" cy="38100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41" name="Line 11"/>
              <p:cNvSpPr>
                <a:spLocks noChangeShapeType="1"/>
              </p:cNvSpPr>
              <p:nvPr/>
            </p:nvSpPr>
            <p:spPr bwMode="auto">
              <a:xfrm>
                <a:off x="6477000" y="1270000"/>
                <a:ext cx="0" cy="2330450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42" name="AutoShape 12"/>
              <p:cNvSpPr>
                <a:spLocks/>
              </p:cNvSpPr>
              <p:nvPr/>
            </p:nvSpPr>
            <p:spPr bwMode="auto">
              <a:xfrm>
                <a:off x="5410200" y="1993900"/>
                <a:ext cx="76200" cy="838200"/>
              </a:xfrm>
              <a:prstGeom prst="rightBracket">
                <a:avLst>
                  <a:gd name="adj" fmla="val 523060"/>
                </a:avLst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30743" name="AutoShape 13"/>
              <p:cNvSpPr>
                <a:spLocks/>
              </p:cNvSpPr>
              <p:nvPr/>
            </p:nvSpPr>
            <p:spPr bwMode="auto">
              <a:xfrm>
                <a:off x="5791200" y="1663700"/>
                <a:ext cx="165100" cy="1473200"/>
              </a:xfrm>
              <a:prstGeom prst="rightBracket">
                <a:avLst>
                  <a:gd name="adj" fmla="val 424301"/>
                </a:avLst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30744" name="AutoShape 14"/>
              <p:cNvSpPr>
                <a:spLocks/>
              </p:cNvSpPr>
              <p:nvPr/>
            </p:nvSpPr>
            <p:spPr bwMode="auto">
              <a:xfrm>
                <a:off x="6172200" y="1447800"/>
                <a:ext cx="228600" cy="1981200"/>
              </a:xfrm>
              <a:prstGeom prst="rightBracket">
                <a:avLst>
                  <a:gd name="adj" fmla="val 412108"/>
                </a:avLst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30745" name="AutoShape 15"/>
              <p:cNvSpPr>
                <a:spLocks noChangeArrowheads="1"/>
              </p:cNvSpPr>
              <p:nvPr/>
            </p:nvSpPr>
            <p:spPr bwMode="auto">
              <a:xfrm rot="5400000">
                <a:off x="6299200" y="1473200"/>
                <a:ext cx="2540000" cy="1879600"/>
              </a:xfrm>
              <a:prstGeom prst="triangle">
                <a:avLst>
                  <a:gd name="adj" fmla="val 50000"/>
                </a:avLst>
              </a:prstGeom>
              <a:noFill/>
              <a:ln w="952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30746" name="Line 16"/>
              <p:cNvSpPr>
                <a:spLocks noChangeShapeType="1"/>
              </p:cNvSpPr>
              <p:nvPr/>
            </p:nvSpPr>
            <p:spPr bwMode="auto">
              <a:xfrm flipH="1">
                <a:off x="8128000" y="1276350"/>
                <a:ext cx="0" cy="233045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47" name="Line 17"/>
              <p:cNvSpPr>
                <a:spLocks noChangeShapeType="1"/>
              </p:cNvSpPr>
              <p:nvPr/>
            </p:nvSpPr>
            <p:spPr bwMode="auto">
              <a:xfrm flipH="1">
                <a:off x="7696200" y="1273175"/>
                <a:ext cx="0" cy="233045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48" name="Line 18"/>
              <p:cNvSpPr>
                <a:spLocks noChangeShapeType="1"/>
              </p:cNvSpPr>
              <p:nvPr/>
            </p:nvSpPr>
            <p:spPr bwMode="auto">
              <a:xfrm flipH="1">
                <a:off x="7239000" y="1270000"/>
                <a:ext cx="0" cy="233045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49" name="Line 19"/>
              <p:cNvSpPr>
                <a:spLocks noChangeShapeType="1"/>
              </p:cNvSpPr>
              <p:nvPr/>
            </p:nvSpPr>
            <p:spPr bwMode="auto">
              <a:xfrm flipH="1">
                <a:off x="8204200" y="2209800"/>
                <a:ext cx="0" cy="381000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50" name="Line 20"/>
              <p:cNvSpPr>
                <a:spLocks noChangeShapeType="1"/>
              </p:cNvSpPr>
              <p:nvPr/>
            </p:nvSpPr>
            <p:spPr bwMode="auto">
              <a:xfrm flipH="1">
                <a:off x="6781800" y="1270000"/>
                <a:ext cx="0" cy="233045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51" name="AutoShape 21"/>
              <p:cNvSpPr>
                <a:spLocks/>
              </p:cNvSpPr>
              <p:nvPr/>
            </p:nvSpPr>
            <p:spPr bwMode="auto">
              <a:xfrm flipH="1">
                <a:off x="7772400" y="1993900"/>
                <a:ext cx="76200" cy="838200"/>
              </a:xfrm>
              <a:prstGeom prst="rightBracket">
                <a:avLst>
                  <a:gd name="adj" fmla="val 523060"/>
                </a:avLst>
              </a:prstGeom>
              <a:noFill/>
              <a:ln w="1905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30752" name="AutoShape 22"/>
              <p:cNvSpPr>
                <a:spLocks/>
              </p:cNvSpPr>
              <p:nvPr/>
            </p:nvSpPr>
            <p:spPr bwMode="auto">
              <a:xfrm flipH="1">
                <a:off x="7302500" y="1663700"/>
                <a:ext cx="165100" cy="1473200"/>
              </a:xfrm>
              <a:prstGeom prst="rightBracket">
                <a:avLst>
                  <a:gd name="adj" fmla="val 424301"/>
                </a:avLst>
              </a:prstGeom>
              <a:noFill/>
              <a:ln w="1905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30753" name="AutoShape 23"/>
              <p:cNvSpPr>
                <a:spLocks/>
              </p:cNvSpPr>
              <p:nvPr/>
            </p:nvSpPr>
            <p:spPr bwMode="auto">
              <a:xfrm flipH="1">
                <a:off x="6858000" y="1447800"/>
                <a:ext cx="228600" cy="1981200"/>
              </a:xfrm>
              <a:prstGeom prst="rightBracket">
                <a:avLst>
                  <a:gd name="adj" fmla="val 412108"/>
                </a:avLst>
              </a:prstGeom>
              <a:noFill/>
              <a:ln w="1905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30754" name="Line 24"/>
              <p:cNvSpPr>
                <a:spLocks noChangeShapeType="1"/>
              </p:cNvSpPr>
              <p:nvPr/>
            </p:nvSpPr>
            <p:spPr bwMode="auto">
              <a:xfrm>
                <a:off x="4178300" y="1282700"/>
                <a:ext cx="0" cy="2332038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55" name="Line 25"/>
              <p:cNvSpPr>
                <a:spLocks noChangeShapeType="1"/>
              </p:cNvSpPr>
              <p:nvPr/>
            </p:nvSpPr>
            <p:spPr bwMode="auto">
              <a:xfrm>
                <a:off x="8534400" y="1282700"/>
                <a:ext cx="0" cy="233045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56" name="Oval 26"/>
              <p:cNvSpPr>
                <a:spLocks noChangeArrowheads="1"/>
              </p:cNvSpPr>
              <p:nvPr/>
            </p:nvSpPr>
            <p:spPr bwMode="auto">
              <a:xfrm>
                <a:off x="6477000" y="1066800"/>
                <a:ext cx="304800" cy="274320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30757" name="Text Box 27"/>
              <p:cNvSpPr txBox="1">
                <a:spLocks noChangeArrowheads="1"/>
              </p:cNvSpPr>
              <p:nvPr/>
            </p:nvSpPr>
            <p:spPr bwMode="auto">
              <a:xfrm>
                <a:off x="4038600" y="3886200"/>
                <a:ext cx="914400" cy="369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800"/>
                  <a:t>Object </a:t>
                </a:r>
              </a:p>
            </p:txBody>
          </p:sp>
          <p:sp>
            <p:nvSpPr>
              <p:cNvPr id="30758" name="Text Box 28"/>
              <p:cNvSpPr txBox="1">
                <a:spLocks noChangeArrowheads="1"/>
              </p:cNvSpPr>
              <p:nvPr/>
            </p:nvSpPr>
            <p:spPr bwMode="auto">
              <a:xfrm>
                <a:off x="8077200" y="3886200"/>
                <a:ext cx="914400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800"/>
                  <a:t>Phase  plate</a:t>
                </a:r>
              </a:p>
            </p:txBody>
          </p:sp>
          <p:sp>
            <p:nvSpPr>
              <p:cNvPr id="30759" name="Line 30"/>
              <p:cNvSpPr>
                <a:spLocks noChangeShapeType="1"/>
              </p:cNvSpPr>
              <p:nvPr/>
            </p:nvSpPr>
            <p:spPr bwMode="auto">
              <a:xfrm>
                <a:off x="3771900" y="1270000"/>
                <a:ext cx="0" cy="2330450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60" name="Line 32"/>
              <p:cNvSpPr>
                <a:spLocks noChangeShapeType="1"/>
              </p:cNvSpPr>
              <p:nvPr/>
            </p:nvSpPr>
            <p:spPr bwMode="auto">
              <a:xfrm>
                <a:off x="1752600" y="2209800"/>
                <a:ext cx="0" cy="381000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61" name="AutoShape 33"/>
              <p:cNvSpPr>
                <a:spLocks/>
              </p:cNvSpPr>
              <p:nvPr/>
            </p:nvSpPr>
            <p:spPr bwMode="auto">
              <a:xfrm>
                <a:off x="2108200" y="1993900"/>
                <a:ext cx="76200" cy="838200"/>
              </a:xfrm>
              <a:prstGeom prst="rightBracket">
                <a:avLst>
                  <a:gd name="adj" fmla="val 523060"/>
                </a:avLst>
              </a:prstGeom>
              <a:noFill/>
              <a:ln w="1905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30762" name="AutoShape 34"/>
              <p:cNvSpPr>
                <a:spLocks/>
              </p:cNvSpPr>
              <p:nvPr/>
            </p:nvSpPr>
            <p:spPr bwMode="auto">
              <a:xfrm>
                <a:off x="2489200" y="1663700"/>
                <a:ext cx="165100" cy="1473200"/>
              </a:xfrm>
              <a:prstGeom prst="rightBracket">
                <a:avLst>
                  <a:gd name="adj" fmla="val 424301"/>
                </a:avLst>
              </a:prstGeom>
              <a:noFill/>
              <a:ln w="1905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30763" name="AutoShape 35"/>
              <p:cNvSpPr>
                <a:spLocks/>
              </p:cNvSpPr>
              <p:nvPr/>
            </p:nvSpPr>
            <p:spPr bwMode="auto">
              <a:xfrm>
                <a:off x="2870200" y="1447800"/>
                <a:ext cx="228600" cy="1981200"/>
              </a:xfrm>
              <a:prstGeom prst="rightBracket">
                <a:avLst>
                  <a:gd name="adj" fmla="val 412108"/>
                </a:avLst>
              </a:prstGeom>
              <a:noFill/>
              <a:ln w="1905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30764" name="Oval 36"/>
              <p:cNvSpPr>
                <a:spLocks noChangeArrowheads="1"/>
              </p:cNvSpPr>
              <p:nvPr/>
            </p:nvSpPr>
            <p:spPr bwMode="auto">
              <a:xfrm>
                <a:off x="3200400" y="1066800"/>
                <a:ext cx="304800" cy="274320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30765" name="Line 37"/>
              <p:cNvSpPr>
                <a:spLocks noChangeShapeType="1"/>
              </p:cNvSpPr>
              <p:nvPr/>
            </p:nvSpPr>
            <p:spPr bwMode="auto">
              <a:xfrm>
                <a:off x="1397000" y="1181100"/>
                <a:ext cx="0" cy="2514600"/>
              </a:xfrm>
              <a:prstGeom prst="line">
                <a:avLst/>
              </a:prstGeom>
              <a:noFill/>
              <a:ln w="762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66" name="Rectangle 38"/>
              <p:cNvSpPr>
                <a:spLocks noChangeArrowheads="1"/>
              </p:cNvSpPr>
              <p:nvPr/>
            </p:nvSpPr>
            <p:spPr bwMode="auto">
              <a:xfrm>
                <a:off x="1219200" y="2362200"/>
                <a:ext cx="304800" cy="1524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30767" name="Text Box 41"/>
              <p:cNvSpPr txBox="1">
                <a:spLocks noChangeArrowheads="1"/>
              </p:cNvSpPr>
              <p:nvPr/>
            </p:nvSpPr>
            <p:spPr bwMode="auto">
              <a:xfrm>
                <a:off x="838200" y="3886200"/>
                <a:ext cx="1143000" cy="366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800"/>
                  <a:t>Pinhole</a:t>
                </a:r>
              </a:p>
            </p:txBody>
          </p:sp>
          <p:sp>
            <p:nvSpPr>
              <p:cNvPr id="30768" name="Text Box 43"/>
              <p:cNvSpPr txBox="1">
                <a:spLocks noChangeArrowheads="1"/>
              </p:cNvSpPr>
              <p:nvPr/>
            </p:nvSpPr>
            <p:spPr bwMode="auto">
              <a:xfrm>
                <a:off x="2057400" y="4419600"/>
                <a:ext cx="1371600" cy="584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600"/>
                  <a:t>Spatially coherent</a:t>
                </a:r>
              </a:p>
            </p:txBody>
          </p:sp>
          <p:sp>
            <p:nvSpPr>
              <p:cNvPr id="30769" name="Line 45"/>
              <p:cNvSpPr>
                <a:spLocks noChangeShapeType="1"/>
              </p:cNvSpPr>
              <p:nvPr/>
            </p:nvSpPr>
            <p:spPr bwMode="auto">
              <a:xfrm flipV="1">
                <a:off x="2743200" y="3733800"/>
                <a:ext cx="0" cy="609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70" name="Text Box 46"/>
              <p:cNvSpPr txBox="1">
                <a:spLocks noChangeArrowheads="1"/>
              </p:cNvSpPr>
              <p:nvPr/>
            </p:nvSpPr>
            <p:spPr bwMode="auto">
              <a:xfrm>
                <a:off x="2590800" y="228600"/>
                <a:ext cx="3810000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2800"/>
                  <a:t>Solution:</a:t>
                </a:r>
              </a:p>
            </p:txBody>
          </p:sp>
        </p:grpSp>
        <p:sp>
          <p:nvSpPr>
            <p:cNvPr id="30730" name="Line 25"/>
            <p:cNvSpPr>
              <a:spLocks noChangeShapeType="1"/>
            </p:cNvSpPr>
            <p:nvPr/>
          </p:nvSpPr>
          <p:spPr bwMode="auto">
            <a:xfrm>
              <a:off x="8534400" y="1282700"/>
              <a:ext cx="0" cy="233045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31" name="Line 79"/>
            <p:cNvSpPr>
              <a:spLocks noChangeShapeType="1"/>
            </p:cNvSpPr>
            <p:nvPr/>
          </p:nvSpPr>
          <p:spPr bwMode="auto">
            <a:xfrm>
              <a:off x="8559800" y="1181100"/>
              <a:ext cx="0" cy="2514600"/>
            </a:xfrm>
            <a:prstGeom prst="line">
              <a:avLst/>
            </a:prstGeom>
            <a:noFill/>
            <a:ln w="762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32" name="Rectangle 83"/>
            <p:cNvSpPr>
              <a:spLocks noChangeArrowheads="1"/>
            </p:cNvSpPr>
            <p:nvPr/>
          </p:nvSpPr>
          <p:spPr bwMode="auto">
            <a:xfrm>
              <a:off x="8483600" y="2268538"/>
              <a:ext cx="152400" cy="279400"/>
            </a:xfrm>
            <a:prstGeom prst="rect">
              <a:avLst/>
            </a:prstGeom>
            <a:solidFill>
              <a:srgbClr val="96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</p:spTree>
    <p:extLst>
      <p:ext uri="{BB962C8B-B14F-4D97-AF65-F5344CB8AC3E}">
        <p14:creationId xmlns:p14="http://schemas.microsoft.com/office/powerpoint/2010/main" val="959836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7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4343400" y="1143000"/>
            <a:ext cx="442913" cy="25908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32771" name="Rectangle 4"/>
          <p:cNvSpPr>
            <a:spLocks noChangeArrowheads="1"/>
          </p:cNvSpPr>
          <p:nvPr/>
        </p:nvSpPr>
        <p:spPr bwMode="auto">
          <a:xfrm>
            <a:off x="4786313" y="2287588"/>
            <a:ext cx="152400" cy="24288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32772" name="AutoShape 6"/>
          <p:cNvSpPr>
            <a:spLocks noChangeArrowheads="1"/>
          </p:cNvSpPr>
          <p:nvPr/>
        </p:nvSpPr>
        <p:spPr bwMode="auto">
          <a:xfrm rot="16200000" flipH="1">
            <a:off x="4419600" y="1473200"/>
            <a:ext cx="2540000" cy="1879600"/>
          </a:xfrm>
          <a:prstGeom prst="triangle">
            <a:avLst>
              <a:gd name="adj" fmla="val 50000"/>
            </a:avLst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32773" name="Line 10"/>
          <p:cNvSpPr>
            <a:spLocks noChangeShapeType="1"/>
          </p:cNvSpPr>
          <p:nvPr/>
        </p:nvSpPr>
        <p:spPr bwMode="auto">
          <a:xfrm>
            <a:off x="5054600" y="2209800"/>
            <a:ext cx="0" cy="381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4" name="AutoShape 12"/>
          <p:cNvSpPr>
            <a:spLocks/>
          </p:cNvSpPr>
          <p:nvPr/>
        </p:nvSpPr>
        <p:spPr bwMode="auto">
          <a:xfrm>
            <a:off x="5410200" y="1993900"/>
            <a:ext cx="76200" cy="838200"/>
          </a:xfrm>
          <a:prstGeom prst="rightBracket">
            <a:avLst>
              <a:gd name="adj" fmla="val 523060"/>
            </a:avLst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32775" name="AutoShape 13"/>
          <p:cNvSpPr>
            <a:spLocks/>
          </p:cNvSpPr>
          <p:nvPr/>
        </p:nvSpPr>
        <p:spPr bwMode="auto">
          <a:xfrm>
            <a:off x="5791200" y="1663700"/>
            <a:ext cx="165100" cy="1473200"/>
          </a:xfrm>
          <a:prstGeom prst="rightBracket">
            <a:avLst>
              <a:gd name="adj" fmla="val 424301"/>
            </a:avLst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32776" name="AutoShape 14"/>
          <p:cNvSpPr>
            <a:spLocks/>
          </p:cNvSpPr>
          <p:nvPr/>
        </p:nvSpPr>
        <p:spPr bwMode="auto">
          <a:xfrm>
            <a:off x="6172200" y="1447800"/>
            <a:ext cx="228600" cy="1981200"/>
          </a:xfrm>
          <a:prstGeom prst="rightBracket">
            <a:avLst>
              <a:gd name="adj" fmla="val 412108"/>
            </a:avLst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32777" name="Line 16"/>
          <p:cNvSpPr>
            <a:spLocks noChangeShapeType="1"/>
          </p:cNvSpPr>
          <p:nvPr/>
        </p:nvSpPr>
        <p:spPr bwMode="auto">
          <a:xfrm flipH="1">
            <a:off x="8128000" y="1276350"/>
            <a:ext cx="0" cy="233045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8" name="Line 17"/>
          <p:cNvSpPr>
            <a:spLocks noChangeShapeType="1"/>
          </p:cNvSpPr>
          <p:nvPr/>
        </p:nvSpPr>
        <p:spPr bwMode="auto">
          <a:xfrm flipH="1">
            <a:off x="7696200" y="1273175"/>
            <a:ext cx="0" cy="233045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9" name="Line 18"/>
          <p:cNvSpPr>
            <a:spLocks noChangeShapeType="1"/>
          </p:cNvSpPr>
          <p:nvPr/>
        </p:nvSpPr>
        <p:spPr bwMode="auto">
          <a:xfrm flipH="1">
            <a:off x="7239000" y="1270000"/>
            <a:ext cx="0" cy="233045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80" name="Line 20"/>
          <p:cNvSpPr>
            <a:spLocks noChangeShapeType="1"/>
          </p:cNvSpPr>
          <p:nvPr/>
        </p:nvSpPr>
        <p:spPr bwMode="auto">
          <a:xfrm flipH="1">
            <a:off x="6781800" y="1270000"/>
            <a:ext cx="0" cy="233045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81" name="Line 25"/>
          <p:cNvSpPr>
            <a:spLocks noChangeShapeType="1"/>
          </p:cNvSpPr>
          <p:nvPr/>
        </p:nvSpPr>
        <p:spPr bwMode="auto">
          <a:xfrm>
            <a:off x="8534400" y="1282700"/>
            <a:ext cx="0" cy="233045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82" name="Oval 26"/>
          <p:cNvSpPr>
            <a:spLocks noChangeArrowheads="1"/>
          </p:cNvSpPr>
          <p:nvPr/>
        </p:nvSpPr>
        <p:spPr bwMode="auto">
          <a:xfrm>
            <a:off x="6477000" y="1066800"/>
            <a:ext cx="304800" cy="2743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32783" name="Text Box 28"/>
          <p:cNvSpPr txBox="1">
            <a:spLocks noChangeArrowheads="1"/>
          </p:cNvSpPr>
          <p:nvPr/>
        </p:nvSpPr>
        <p:spPr bwMode="auto">
          <a:xfrm>
            <a:off x="7696200" y="3886200"/>
            <a:ext cx="14478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Annular phase-plate</a:t>
            </a:r>
          </a:p>
        </p:txBody>
      </p:sp>
      <p:grpSp>
        <p:nvGrpSpPr>
          <p:cNvPr id="32784" name="Group 48"/>
          <p:cNvGrpSpPr>
            <a:grpSpLocks/>
          </p:cNvGrpSpPr>
          <p:nvPr/>
        </p:nvGrpSpPr>
        <p:grpSpPr bwMode="auto">
          <a:xfrm>
            <a:off x="1752600" y="1143000"/>
            <a:ext cx="1346200" cy="1371600"/>
            <a:chOff x="1104" y="912"/>
            <a:chExt cx="848" cy="1248"/>
          </a:xfrm>
        </p:grpSpPr>
        <p:sp>
          <p:nvSpPr>
            <p:cNvPr id="32833" name="Line 30"/>
            <p:cNvSpPr>
              <a:spLocks noChangeShapeType="1"/>
            </p:cNvSpPr>
            <p:nvPr/>
          </p:nvSpPr>
          <p:spPr bwMode="auto">
            <a:xfrm>
              <a:off x="1104" y="1392"/>
              <a:ext cx="0" cy="24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34" name="AutoShape 31"/>
            <p:cNvSpPr>
              <a:spLocks/>
            </p:cNvSpPr>
            <p:nvPr/>
          </p:nvSpPr>
          <p:spPr bwMode="auto">
            <a:xfrm>
              <a:off x="1328" y="1256"/>
              <a:ext cx="48" cy="528"/>
            </a:xfrm>
            <a:prstGeom prst="rightBracket">
              <a:avLst>
                <a:gd name="adj" fmla="val 523060"/>
              </a:avLst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32835" name="AutoShape 32"/>
            <p:cNvSpPr>
              <a:spLocks/>
            </p:cNvSpPr>
            <p:nvPr/>
          </p:nvSpPr>
          <p:spPr bwMode="auto">
            <a:xfrm>
              <a:off x="1568" y="1048"/>
              <a:ext cx="104" cy="928"/>
            </a:xfrm>
            <a:prstGeom prst="rightBracket">
              <a:avLst>
                <a:gd name="adj" fmla="val 424301"/>
              </a:avLst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32836" name="AutoShape 33"/>
            <p:cNvSpPr>
              <a:spLocks/>
            </p:cNvSpPr>
            <p:nvPr/>
          </p:nvSpPr>
          <p:spPr bwMode="auto">
            <a:xfrm>
              <a:off x="1808" y="912"/>
              <a:ext cx="144" cy="1248"/>
            </a:xfrm>
            <a:prstGeom prst="rightBracket">
              <a:avLst>
                <a:gd name="adj" fmla="val 412108"/>
              </a:avLst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32785" name="Oval 34"/>
          <p:cNvSpPr>
            <a:spLocks noChangeArrowheads="1"/>
          </p:cNvSpPr>
          <p:nvPr/>
        </p:nvSpPr>
        <p:spPr bwMode="auto">
          <a:xfrm>
            <a:off x="3200400" y="1066800"/>
            <a:ext cx="304800" cy="2743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32786" name="Line 35"/>
          <p:cNvSpPr>
            <a:spLocks noChangeShapeType="1"/>
          </p:cNvSpPr>
          <p:nvPr/>
        </p:nvSpPr>
        <p:spPr bwMode="auto">
          <a:xfrm>
            <a:off x="1397000" y="1181100"/>
            <a:ext cx="0" cy="25146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87" name="Text Box 39"/>
          <p:cNvSpPr txBox="1">
            <a:spLocks noChangeArrowheads="1"/>
          </p:cNvSpPr>
          <p:nvPr/>
        </p:nvSpPr>
        <p:spPr bwMode="auto">
          <a:xfrm>
            <a:off x="673100" y="3886200"/>
            <a:ext cx="14478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Annular illumination</a:t>
            </a:r>
          </a:p>
        </p:txBody>
      </p:sp>
      <p:sp>
        <p:nvSpPr>
          <p:cNvPr id="32788" name="Text Box 44"/>
          <p:cNvSpPr txBox="1">
            <a:spLocks noChangeArrowheads="1"/>
          </p:cNvSpPr>
          <p:nvPr/>
        </p:nvSpPr>
        <p:spPr bwMode="auto">
          <a:xfrm>
            <a:off x="2590800" y="228600"/>
            <a:ext cx="3810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/>
              <a:t>Alternative solution:</a:t>
            </a:r>
          </a:p>
        </p:txBody>
      </p:sp>
      <p:sp>
        <p:nvSpPr>
          <p:cNvPr id="32789" name="Rectangle 46"/>
          <p:cNvSpPr>
            <a:spLocks noChangeArrowheads="1"/>
          </p:cNvSpPr>
          <p:nvPr/>
        </p:nvSpPr>
        <p:spPr bwMode="auto">
          <a:xfrm>
            <a:off x="1219200" y="1663700"/>
            <a:ext cx="304800" cy="279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grpSp>
        <p:nvGrpSpPr>
          <p:cNvPr id="32790" name="Group 54"/>
          <p:cNvGrpSpPr>
            <a:grpSpLocks/>
          </p:cNvGrpSpPr>
          <p:nvPr/>
        </p:nvGrpSpPr>
        <p:grpSpPr bwMode="auto">
          <a:xfrm>
            <a:off x="3489325" y="1231900"/>
            <a:ext cx="2992438" cy="2449513"/>
            <a:chOff x="2198" y="2563"/>
            <a:chExt cx="1885" cy="1543"/>
          </a:xfrm>
        </p:grpSpPr>
        <p:sp>
          <p:nvSpPr>
            <p:cNvPr id="32825" name="Line 3"/>
            <p:cNvSpPr>
              <a:spLocks noChangeShapeType="1"/>
            </p:cNvSpPr>
            <p:nvPr/>
          </p:nvSpPr>
          <p:spPr bwMode="auto">
            <a:xfrm rot="1135731">
              <a:off x="2717" y="2750"/>
              <a:ext cx="0" cy="90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26" name="Line 7"/>
            <p:cNvSpPr>
              <a:spLocks noChangeShapeType="1"/>
            </p:cNvSpPr>
            <p:nvPr/>
          </p:nvSpPr>
          <p:spPr bwMode="auto">
            <a:xfrm rot="1135731">
              <a:off x="3006" y="2844"/>
              <a:ext cx="0" cy="899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27" name="Line 8"/>
            <p:cNvSpPr>
              <a:spLocks noChangeShapeType="1"/>
            </p:cNvSpPr>
            <p:nvPr/>
          </p:nvSpPr>
          <p:spPr bwMode="auto">
            <a:xfrm rot="1135731">
              <a:off x="3264" y="2931"/>
              <a:ext cx="0" cy="899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28" name="Line 9"/>
            <p:cNvSpPr>
              <a:spLocks noChangeShapeType="1"/>
            </p:cNvSpPr>
            <p:nvPr/>
          </p:nvSpPr>
          <p:spPr bwMode="auto">
            <a:xfrm rot="1135731">
              <a:off x="3537" y="3022"/>
              <a:ext cx="0" cy="90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29" name="Line 11"/>
            <p:cNvSpPr>
              <a:spLocks noChangeShapeType="1"/>
            </p:cNvSpPr>
            <p:nvPr/>
          </p:nvSpPr>
          <p:spPr bwMode="auto">
            <a:xfrm rot="1135731">
              <a:off x="3809" y="3116"/>
              <a:ext cx="0" cy="90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30" name="Line 24"/>
            <p:cNvSpPr>
              <a:spLocks noChangeShapeType="1"/>
            </p:cNvSpPr>
            <p:nvPr/>
          </p:nvSpPr>
          <p:spPr bwMode="auto">
            <a:xfrm rot="1135731">
              <a:off x="2453" y="2656"/>
              <a:ext cx="0" cy="901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31" name="Line 29"/>
            <p:cNvSpPr>
              <a:spLocks noChangeShapeType="1"/>
            </p:cNvSpPr>
            <p:nvPr/>
          </p:nvSpPr>
          <p:spPr bwMode="auto">
            <a:xfrm rot="1135731">
              <a:off x="2198" y="2563"/>
              <a:ext cx="0" cy="90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32" name="Line 50"/>
            <p:cNvSpPr>
              <a:spLocks noChangeShapeType="1"/>
            </p:cNvSpPr>
            <p:nvPr/>
          </p:nvSpPr>
          <p:spPr bwMode="auto">
            <a:xfrm rot="1135731">
              <a:off x="4083" y="3206"/>
              <a:ext cx="0" cy="90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791" name="Group 55"/>
          <p:cNvGrpSpPr>
            <a:grpSpLocks/>
          </p:cNvGrpSpPr>
          <p:nvPr/>
        </p:nvGrpSpPr>
        <p:grpSpPr bwMode="auto">
          <a:xfrm flipH="1">
            <a:off x="6908800" y="2400300"/>
            <a:ext cx="1346200" cy="1371600"/>
            <a:chOff x="1104" y="912"/>
            <a:chExt cx="848" cy="1248"/>
          </a:xfrm>
        </p:grpSpPr>
        <p:sp>
          <p:nvSpPr>
            <p:cNvPr id="32821" name="Line 56"/>
            <p:cNvSpPr>
              <a:spLocks noChangeShapeType="1"/>
            </p:cNvSpPr>
            <p:nvPr/>
          </p:nvSpPr>
          <p:spPr bwMode="auto">
            <a:xfrm>
              <a:off x="1104" y="1392"/>
              <a:ext cx="0" cy="24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22" name="AutoShape 57"/>
            <p:cNvSpPr>
              <a:spLocks/>
            </p:cNvSpPr>
            <p:nvPr/>
          </p:nvSpPr>
          <p:spPr bwMode="auto">
            <a:xfrm>
              <a:off x="1328" y="1256"/>
              <a:ext cx="48" cy="528"/>
            </a:xfrm>
            <a:prstGeom prst="rightBracket">
              <a:avLst>
                <a:gd name="adj" fmla="val 523060"/>
              </a:avLst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32823" name="AutoShape 58"/>
            <p:cNvSpPr>
              <a:spLocks/>
            </p:cNvSpPr>
            <p:nvPr/>
          </p:nvSpPr>
          <p:spPr bwMode="auto">
            <a:xfrm>
              <a:off x="1568" y="1048"/>
              <a:ext cx="104" cy="928"/>
            </a:xfrm>
            <a:prstGeom prst="rightBracket">
              <a:avLst>
                <a:gd name="adj" fmla="val 424301"/>
              </a:avLst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32824" name="AutoShape 59"/>
            <p:cNvSpPr>
              <a:spLocks/>
            </p:cNvSpPr>
            <p:nvPr/>
          </p:nvSpPr>
          <p:spPr bwMode="auto">
            <a:xfrm>
              <a:off x="1808" y="912"/>
              <a:ext cx="144" cy="1248"/>
            </a:xfrm>
            <a:prstGeom prst="rightBracket">
              <a:avLst>
                <a:gd name="adj" fmla="val 412108"/>
              </a:avLst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grpSp>
        <p:nvGrpSpPr>
          <p:cNvPr id="32792" name="Group 60"/>
          <p:cNvGrpSpPr>
            <a:grpSpLocks/>
          </p:cNvGrpSpPr>
          <p:nvPr/>
        </p:nvGrpSpPr>
        <p:grpSpPr bwMode="auto">
          <a:xfrm flipH="1">
            <a:off x="6896100" y="1104900"/>
            <a:ext cx="1346200" cy="1371600"/>
            <a:chOff x="1104" y="912"/>
            <a:chExt cx="848" cy="1248"/>
          </a:xfrm>
        </p:grpSpPr>
        <p:sp>
          <p:nvSpPr>
            <p:cNvPr id="32817" name="Line 61"/>
            <p:cNvSpPr>
              <a:spLocks noChangeShapeType="1"/>
            </p:cNvSpPr>
            <p:nvPr/>
          </p:nvSpPr>
          <p:spPr bwMode="auto">
            <a:xfrm>
              <a:off x="1104" y="1392"/>
              <a:ext cx="0" cy="24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18" name="AutoShape 62"/>
            <p:cNvSpPr>
              <a:spLocks/>
            </p:cNvSpPr>
            <p:nvPr/>
          </p:nvSpPr>
          <p:spPr bwMode="auto">
            <a:xfrm>
              <a:off x="1328" y="1256"/>
              <a:ext cx="48" cy="528"/>
            </a:xfrm>
            <a:prstGeom prst="rightBracket">
              <a:avLst>
                <a:gd name="adj" fmla="val 523060"/>
              </a:avLst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32819" name="AutoShape 63"/>
            <p:cNvSpPr>
              <a:spLocks/>
            </p:cNvSpPr>
            <p:nvPr/>
          </p:nvSpPr>
          <p:spPr bwMode="auto">
            <a:xfrm>
              <a:off x="1568" y="1048"/>
              <a:ext cx="104" cy="928"/>
            </a:xfrm>
            <a:prstGeom prst="rightBracket">
              <a:avLst>
                <a:gd name="adj" fmla="val 424301"/>
              </a:avLst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32820" name="AutoShape 64"/>
            <p:cNvSpPr>
              <a:spLocks/>
            </p:cNvSpPr>
            <p:nvPr/>
          </p:nvSpPr>
          <p:spPr bwMode="auto">
            <a:xfrm>
              <a:off x="1808" y="912"/>
              <a:ext cx="144" cy="1248"/>
            </a:xfrm>
            <a:prstGeom prst="rightBracket">
              <a:avLst>
                <a:gd name="adj" fmla="val 412108"/>
              </a:avLst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grpSp>
        <p:nvGrpSpPr>
          <p:cNvPr id="32793" name="Group 65"/>
          <p:cNvGrpSpPr>
            <a:grpSpLocks/>
          </p:cNvGrpSpPr>
          <p:nvPr/>
        </p:nvGrpSpPr>
        <p:grpSpPr bwMode="auto">
          <a:xfrm flipV="1">
            <a:off x="3497263" y="1219200"/>
            <a:ext cx="2992437" cy="2449513"/>
            <a:chOff x="2198" y="2563"/>
            <a:chExt cx="1885" cy="1543"/>
          </a:xfrm>
        </p:grpSpPr>
        <p:sp>
          <p:nvSpPr>
            <p:cNvPr id="32809" name="Line 66"/>
            <p:cNvSpPr>
              <a:spLocks noChangeShapeType="1"/>
            </p:cNvSpPr>
            <p:nvPr/>
          </p:nvSpPr>
          <p:spPr bwMode="auto">
            <a:xfrm rot="1135731">
              <a:off x="2717" y="2750"/>
              <a:ext cx="0" cy="90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10" name="Line 67"/>
            <p:cNvSpPr>
              <a:spLocks noChangeShapeType="1"/>
            </p:cNvSpPr>
            <p:nvPr/>
          </p:nvSpPr>
          <p:spPr bwMode="auto">
            <a:xfrm rot="1135731">
              <a:off x="3006" y="2844"/>
              <a:ext cx="0" cy="899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11" name="Line 68"/>
            <p:cNvSpPr>
              <a:spLocks noChangeShapeType="1"/>
            </p:cNvSpPr>
            <p:nvPr/>
          </p:nvSpPr>
          <p:spPr bwMode="auto">
            <a:xfrm rot="1135731">
              <a:off x="3264" y="2931"/>
              <a:ext cx="0" cy="899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12" name="Line 69"/>
            <p:cNvSpPr>
              <a:spLocks noChangeShapeType="1"/>
            </p:cNvSpPr>
            <p:nvPr/>
          </p:nvSpPr>
          <p:spPr bwMode="auto">
            <a:xfrm rot="1135731">
              <a:off x="3537" y="3022"/>
              <a:ext cx="0" cy="90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13" name="Line 70"/>
            <p:cNvSpPr>
              <a:spLocks noChangeShapeType="1"/>
            </p:cNvSpPr>
            <p:nvPr/>
          </p:nvSpPr>
          <p:spPr bwMode="auto">
            <a:xfrm rot="1135731">
              <a:off x="3809" y="3116"/>
              <a:ext cx="0" cy="90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14" name="Line 71"/>
            <p:cNvSpPr>
              <a:spLocks noChangeShapeType="1"/>
            </p:cNvSpPr>
            <p:nvPr/>
          </p:nvSpPr>
          <p:spPr bwMode="auto">
            <a:xfrm rot="1135731">
              <a:off x="2453" y="2656"/>
              <a:ext cx="0" cy="901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15" name="Line 72"/>
            <p:cNvSpPr>
              <a:spLocks noChangeShapeType="1"/>
            </p:cNvSpPr>
            <p:nvPr/>
          </p:nvSpPr>
          <p:spPr bwMode="auto">
            <a:xfrm rot="1135731">
              <a:off x="2198" y="2563"/>
              <a:ext cx="0" cy="90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16" name="Line 73"/>
            <p:cNvSpPr>
              <a:spLocks noChangeShapeType="1"/>
            </p:cNvSpPr>
            <p:nvPr/>
          </p:nvSpPr>
          <p:spPr bwMode="auto">
            <a:xfrm rot="1135731">
              <a:off x="4083" y="3206"/>
              <a:ext cx="0" cy="90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794" name="Group 74"/>
          <p:cNvGrpSpPr>
            <a:grpSpLocks/>
          </p:cNvGrpSpPr>
          <p:nvPr/>
        </p:nvGrpSpPr>
        <p:grpSpPr bwMode="auto">
          <a:xfrm>
            <a:off x="1752600" y="2374900"/>
            <a:ext cx="1346200" cy="1371600"/>
            <a:chOff x="1104" y="912"/>
            <a:chExt cx="848" cy="1248"/>
          </a:xfrm>
        </p:grpSpPr>
        <p:sp>
          <p:nvSpPr>
            <p:cNvPr id="32805" name="Line 75"/>
            <p:cNvSpPr>
              <a:spLocks noChangeShapeType="1"/>
            </p:cNvSpPr>
            <p:nvPr/>
          </p:nvSpPr>
          <p:spPr bwMode="auto">
            <a:xfrm>
              <a:off x="1104" y="1392"/>
              <a:ext cx="0" cy="24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06" name="AutoShape 76"/>
            <p:cNvSpPr>
              <a:spLocks/>
            </p:cNvSpPr>
            <p:nvPr/>
          </p:nvSpPr>
          <p:spPr bwMode="auto">
            <a:xfrm>
              <a:off x="1328" y="1256"/>
              <a:ext cx="48" cy="528"/>
            </a:xfrm>
            <a:prstGeom prst="rightBracket">
              <a:avLst>
                <a:gd name="adj" fmla="val 523060"/>
              </a:avLst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32807" name="AutoShape 77"/>
            <p:cNvSpPr>
              <a:spLocks/>
            </p:cNvSpPr>
            <p:nvPr/>
          </p:nvSpPr>
          <p:spPr bwMode="auto">
            <a:xfrm>
              <a:off x="1568" y="1048"/>
              <a:ext cx="104" cy="928"/>
            </a:xfrm>
            <a:prstGeom prst="rightBracket">
              <a:avLst>
                <a:gd name="adj" fmla="val 424301"/>
              </a:avLst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32808" name="AutoShape 78"/>
            <p:cNvSpPr>
              <a:spLocks/>
            </p:cNvSpPr>
            <p:nvPr/>
          </p:nvSpPr>
          <p:spPr bwMode="auto">
            <a:xfrm>
              <a:off x="1808" y="912"/>
              <a:ext cx="144" cy="1248"/>
            </a:xfrm>
            <a:prstGeom prst="rightBracket">
              <a:avLst>
                <a:gd name="adj" fmla="val 412108"/>
              </a:avLst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32795" name="Line 79"/>
          <p:cNvSpPr>
            <a:spLocks noChangeShapeType="1"/>
          </p:cNvSpPr>
          <p:nvPr/>
        </p:nvSpPr>
        <p:spPr bwMode="auto">
          <a:xfrm>
            <a:off x="8559800" y="1181100"/>
            <a:ext cx="0" cy="251460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96" name="Rectangle 82"/>
          <p:cNvSpPr>
            <a:spLocks noChangeArrowheads="1"/>
          </p:cNvSpPr>
          <p:nvPr/>
        </p:nvSpPr>
        <p:spPr bwMode="auto">
          <a:xfrm>
            <a:off x="1219200" y="2895600"/>
            <a:ext cx="304800" cy="279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32797" name="Rectangle 83"/>
          <p:cNvSpPr>
            <a:spLocks noChangeArrowheads="1"/>
          </p:cNvSpPr>
          <p:nvPr/>
        </p:nvSpPr>
        <p:spPr bwMode="auto">
          <a:xfrm>
            <a:off x="8483600" y="1676400"/>
            <a:ext cx="152400" cy="279400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32798" name="Rectangle 84"/>
          <p:cNvSpPr>
            <a:spLocks noChangeArrowheads="1"/>
          </p:cNvSpPr>
          <p:nvPr/>
        </p:nvSpPr>
        <p:spPr bwMode="auto">
          <a:xfrm>
            <a:off x="8483600" y="2908300"/>
            <a:ext cx="152400" cy="279400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32799" name="Text Box 85"/>
          <p:cNvSpPr txBox="1">
            <a:spLocks noChangeArrowheads="1"/>
          </p:cNvSpPr>
          <p:nvPr/>
        </p:nvSpPr>
        <p:spPr bwMode="auto">
          <a:xfrm>
            <a:off x="2743200" y="4371975"/>
            <a:ext cx="20574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/>
              <a:t>Spatially coherent (sort of)</a:t>
            </a:r>
          </a:p>
        </p:txBody>
      </p:sp>
      <p:sp>
        <p:nvSpPr>
          <p:cNvPr id="32800" name="Line 86"/>
          <p:cNvSpPr>
            <a:spLocks noChangeShapeType="1"/>
          </p:cNvSpPr>
          <p:nvPr/>
        </p:nvSpPr>
        <p:spPr bwMode="auto">
          <a:xfrm flipV="1">
            <a:off x="3733800" y="3810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543" name="Text Box 87"/>
          <p:cNvSpPr txBox="1">
            <a:spLocks noChangeArrowheads="1"/>
          </p:cNvSpPr>
          <p:nvPr/>
        </p:nvSpPr>
        <p:spPr bwMode="auto">
          <a:xfrm>
            <a:off x="2133600" y="5181600"/>
            <a:ext cx="56388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/>
              <a:t>Advantages of annular illumination: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000"/>
              <a:t> More illumination throughput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000"/>
              <a:t> Fewer backreflections from optics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000"/>
              <a:t> Better resolution (though difficult to interpret)</a:t>
            </a:r>
          </a:p>
        </p:txBody>
      </p:sp>
      <p:sp>
        <p:nvSpPr>
          <p:cNvPr id="32802" name="Text Box 27"/>
          <p:cNvSpPr txBox="1">
            <a:spLocks noChangeArrowheads="1"/>
          </p:cNvSpPr>
          <p:nvPr/>
        </p:nvSpPr>
        <p:spPr bwMode="auto">
          <a:xfrm>
            <a:off x="4038600" y="3886200"/>
            <a:ext cx="914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Object </a:t>
            </a:r>
          </a:p>
        </p:txBody>
      </p:sp>
      <p:sp>
        <p:nvSpPr>
          <p:cNvPr id="71" name="Freeform 70"/>
          <p:cNvSpPr/>
          <p:nvPr/>
        </p:nvSpPr>
        <p:spPr>
          <a:xfrm>
            <a:off x="842963" y="1219200"/>
            <a:ext cx="300037" cy="2505488"/>
          </a:xfrm>
          <a:custGeom>
            <a:avLst/>
            <a:gdLst>
              <a:gd name="connsiteX0" fmla="*/ 149773 w 299545"/>
              <a:gd name="connsiteY0" fmla="*/ 0 h 2380593"/>
              <a:gd name="connsiteX1" fmla="*/ 275897 w 299545"/>
              <a:gd name="connsiteY1" fmla="*/ 252249 h 2380593"/>
              <a:gd name="connsiteX2" fmla="*/ 134007 w 299545"/>
              <a:gd name="connsiteY2" fmla="*/ 488731 h 2380593"/>
              <a:gd name="connsiteX3" fmla="*/ 165538 w 299545"/>
              <a:gd name="connsiteY3" fmla="*/ 630621 h 2380593"/>
              <a:gd name="connsiteX4" fmla="*/ 149773 w 299545"/>
              <a:gd name="connsiteY4" fmla="*/ 740980 h 2380593"/>
              <a:gd name="connsiteX5" fmla="*/ 244366 w 299545"/>
              <a:gd name="connsiteY5" fmla="*/ 930166 h 2380593"/>
              <a:gd name="connsiteX6" fmla="*/ 260131 w 299545"/>
              <a:gd name="connsiteY6" fmla="*/ 1261242 h 2380593"/>
              <a:gd name="connsiteX7" fmla="*/ 7883 w 299545"/>
              <a:gd name="connsiteY7" fmla="*/ 1481959 h 2380593"/>
              <a:gd name="connsiteX8" fmla="*/ 212835 w 299545"/>
              <a:gd name="connsiteY8" fmla="*/ 1797269 h 2380593"/>
              <a:gd name="connsiteX9" fmla="*/ 118242 w 299545"/>
              <a:gd name="connsiteY9" fmla="*/ 2207173 h 2380593"/>
              <a:gd name="connsiteX10" fmla="*/ 212835 w 299545"/>
              <a:gd name="connsiteY10" fmla="*/ 2380593 h 2380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9545" h="2380593">
                <a:moveTo>
                  <a:pt x="149773" y="0"/>
                </a:moveTo>
                <a:cubicBezTo>
                  <a:pt x="214149" y="85397"/>
                  <a:pt x="278525" y="170794"/>
                  <a:pt x="275897" y="252249"/>
                </a:cubicBezTo>
                <a:cubicBezTo>
                  <a:pt x="273269" y="333704"/>
                  <a:pt x="152400" y="425669"/>
                  <a:pt x="134007" y="488731"/>
                </a:cubicBezTo>
                <a:cubicBezTo>
                  <a:pt x="115614" y="551793"/>
                  <a:pt x="162910" y="588580"/>
                  <a:pt x="165538" y="630621"/>
                </a:cubicBezTo>
                <a:cubicBezTo>
                  <a:pt x="168166" y="672662"/>
                  <a:pt x="136635" y="691056"/>
                  <a:pt x="149773" y="740980"/>
                </a:cubicBezTo>
                <a:cubicBezTo>
                  <a:pt x="162911" y="790904"/>
                  <a:pt x="225973" y="843456"/>
                  <a:pt x="244366" y="930166"/>
                </a:cubicBezTo>
                <a:cubicBezTo>
                  <a:pt x="262759" y="1016876"/>
                  <a:pt x="299545" y="1169277"/>
                  <a:pt x="260131" y="1261242"/>
                </a:cubicBezTo>
                <a:cubicBezTo>
                  <a:pt x="220717" y="1353207"/>
                  <a:pt x="15766" y="1392621"/>
                  <a:pt x="7883" y="1481959"/>
                </a:cubicBezTo>
                <a:cubicBezTo>
                  <a:pt x="0" y="1571297"/>
                  <a:pt x="194442" y="1676400"/>
                  <a:pt x="212835" y="1797269"/>
                </a:cubicBezTo>
                <a:cubicBezTo>
                  <a:pt x="231228" y="1918138"/>
                  <a:pt x="118242" y="2109952"/>
                  <a:pt x="118242" y="2207173"/>
                </a:cubicBezTo>
                <a:cubicBezTo>
                  <a:pt x="118242" y="2304394"/>
                  <a:pt x="165538" y="2342493"/>
                  <a:pt x="212835" y="2380593"/>
                </a:cubicBezTo>
              </a:path>
            </a:pathLst>
          </a:cu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2" name="Freeform 71"/>
          <p:cNvSpPr/>
          <p:nvPr/>
        </p:nvSpPr>
        <p:spPr>
          <a:xfrm flipH="1" flipV="1">
            <a:off x="466344" y="1240928"/>
            <a:ext cx="204844" cy="2507160"/>
          </a:xfrm>
          <a:custGeom>
            <a:avLst/>
            <a:gdLst>
              <a:gd name="connsiteX0" fmla="*/ 149773 w 299545"/>
              <a:gd name="connsiteY0" fmla="*/ 0 h 2380593"/>
              <a:gd name="connsiteX1" fmla="*/ 275897 w 299545"/>
              <a:gd name="connsiteY1" fmla="*/ 252249 h 2380593"/>
              <a:gd name="connsiteX2" fmla="*/ 134007 w 299545"/>
              <a:gd name="connsiteY2" fmla="*/ 488731 h 2380593"/>
              <a:gd name="connsiteX3" fmla="*/ 165538 w 299545"/>
              <a:gd name="connsiteY3" fmla="*/ 630621 h 2380593"/>
              <a:gd name="connsiteX4" fmla="*/ 149773 w 299545"/>
              <a:gd name="connsiteY4" fmla="*/ 740980 h 2380593"/>
              <a:gd name="connsiteX5" fmla="*/ 244366 w 299545"/>
              <a:gd name="connsiteY5" fmla="*/ 930166 h 2380593"/>
              <a:gd name="connsiteX6" fmla="*/ 260131 w 299545"/>
              <a:gd name="connsiteY6" fmla="*/ 1261242 h 2380593"/>
              <a:gd name="connsiteX7" fmla="*/ 7883 w 299545"/>
              <a:gd name="connsiteY7" fmla="*/ 1481959 h 2380593"/>
              <a:gd name="connsiteX8" fmla="*/ 212835 w 299545"/>
              <a:gd name="connsiteY8" fmla="*/ 1797269 h 2380593"/>
              <a:gd name="connsiteX9" fmla="*/ 118242 w 299545"/>
              <a:gd name="connsiteY9" fmla="*/ 2207173 h 2380593"/>
              <a:gd name="connsiteX10" fmla="*/ 212835 w 299545"/>
              <a:gd name="connsiteY10" fmla="*/ 2380593 h 2380593"/>
              <a:gd name="connsiteX0" fmla="*/ 78306 w 204506"/>
              <a:gd name="connsiteY0" fmla="*/ 0 h 2380593"/>
              <a:gd name="connsiteX1" fmla="*/ 204430 w 204506"/>
              <a:gd name="connsiteY1" fmla="*/ 252249 h 2380593"/>
              <a:gd name="connsiteX2" fmla="*/ 62540 w 204506"/>
              <a:gd name="connsiteY2" fmla="*/ 488731 h 2380593"/>
              <a:gd name="connsiteX3" fmla="*/ 94071 w 204506"/>
              <a:gd name="connsiteY3" fmla="*/ 630621 h 2380593"/>
              <a:gd name="connsiteX4" fmla="*/ 78306 w 204506"/>
              <a:gd name="connsiteY4" fmla="*/ 740980 h 2380593"/>
              <a:gd name="connsiteX5" fmla="*/ 172899 w 204506"/>
              <a:gd name="connsiteY5" fmla="*/ 930166 h 2380593"/>
              <a:gd name="connsiteX6" fmla="*/ 188664 w 204506"/>
              <a:gd name="connsiteY6" fmla="*/ 1261242 h 2380593"/>
              <a:gd name="connsiteX7" fmla="*/ 319 w 204506"/>
              <a:gd name="connsiteY7" fmla="*/ 1472818 h 2380593"/>
              <a:gd name="connsiteX8" fmla="*/ 141368 w 204506"/>
              <a:gd name="connsiteY8" fmla="*/ 1797269 h 2380593"/>
              <a:gd name="connsiteX9" fmla="*/ 46775 w 204506"/>
              <a:gd name="connsiteY9" fmla="*/ 2207173 h 2380593"/>
              <a:gd name="connsiteX10" fmla="*/ 141368 w 204506"/>
              <a:gd name="connsiteY10" fmla="*/ 2380593 h 2380593"/>
              <a:gd name="connsiteX0" fmla="*/ 78306 w 204507"/>
              <a:gd name="connsiteY0" fmla="*/ 0 h 2380593"/>
              <a:gd name="connsiteX1" fmla="*/ 204430 w 204507"/>
              <a:gd name="connsiteY1" fmla="*/ 252249 h 2380593"/>
              <a:gd name="connsiteX2" fmla="*/ 62540 w 204507"/>
              <a:gd name="connsiteY2" fmla="*/ 488731 h 2380593"/>
              <a:gd name="connsiteX3" fmla="*/ 94071 w 204507"/>
              <a:gd name="connsiteY3" fmla="*/ 630621 h 2380593"/>
              <a:gd name="connsiteX4" fmla="*/ 78306 w 204507"/>
              <a:gd name="connsiteY4" fmla="*/ 740980 h 2380593"/>
              <a:gd name="connsiteX5" fmla="*/ 99867 w 204507"/>
              <a:gd name="connsiteY5" fmla="*/ 1049005 h 2380593"/>
              <a:gd name="connsiteX6" fmla="*/ 188664 w 204507"/>
              <a:gd name="connsiteY6" fmla="*/ 1261242 h 2380593"/>
              <a:gd name="connsiteX7" fmla="*/ 319 w 204507"/>
              <a:gd name="connsiteY7" fmla="*/ 1472818 h 2380593"/>
              <a:gd name="connsiteX8" fmla="*/ 141368 w 204507"/>
              <a:gd name="connsiteY8" fmla="*/ 1797269 h 2380593"/>
              <a:gd name="connsiteX9" fmla="*/ 46775 w 204507"/>
              <a:gd name="connsiteY9" fmla="*/ 2207173 h 2380593"/>
              <a:gd name="connsiteX10" fmla="*/ 141368 w 204507"/>
              <a:gd name="connsiteY10" fmla="*/ 2380593 h 2380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4507" h="2380593">
                <a:moveTo>
                  <a:pt x="78306" y="0"/>
                </a:moveTo>
                <a:cubicBezTo>
                  <a:pt x="142682" y="85397"/>
                  <a:pt x="207058" y="170794"/>
                  <a:pt x="204430" y="252249"/>
                </a:cubicBezTo>
                <a:cubicBezTo>
                  <a:pt x="201802" y="333704"/>
                  <a:pt x="80933" y="425669"/>
                  <a:pt x="62540" y="488731"/>
                </a:cubicBezTo>
                <a:cubicBezTo>
                  <a:pt x="44147" y="551793"/>
                  <a:pt x="91443" y="588580"/>
                  <a:pt x="94071" y="630621"/>
                </a:cubicBezTo>
                <a:cubicBezTo>
                  <a:pt x="96699" y="672662"/>
                  <a:pt x="77340" y="671249"/>
                  <a:pt x="78306" y="740980"/>
                </a:cubicBezTo>
                <a:cubicBezTo>
                  <a:pt x="79272" y="810711"/>
                  <a:pt x="81474" y="962295"/>
                  <a:pt x="99867" y="1049005"/>
                </a:cubicBezTo>
                <a:cubicBezTo>
                  <a:pt x="118260" y="1135715"/>
                  <a:pt x="205255" y="1190607"/>
                  <a:pt x="188664" y="1261242"/>
                </a:cubicBezTo>
                <a:cubicBezTo>
                  <a:pt x="172073" y="1331877"/>
                  <a:pt x="8202" y="1383480"/>
                  <a:pt x="319" y="1472818"/>
                </a:cubicBezTo>
                <a:cubicBezTo>
                  <a:pt x="-7564" y="1562156"/>
                  <a:pt x="133625" y="1674877"/>
                  <a:pt x="141368" y="1797269"/>
                </a:cubicBezTo>
                <a:cubicBezTo>
                  <a:pt x="149111" y="1919661"/>
                  <a:pt x="46775" y="2109952"/>
                  <a:pt x="46775" y="2207173"/>
                </a:cubicBezTo>
                <a:cubicBezTo>
                  <a:pt x="46775" y="2304394"/>
                  <a:pt x="94071" y="2342493"/>
                  <a:pt x="141368" y="2380593"/>
                </a:cubicBezTo>
              </a:path>
            </a:pathLst>
          </a:cu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354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54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4343400" y="1143000"/>
            <a:ext cx="442913" cy="25908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4786313" y="2287588"/>
            <a:ext cx="152400" cy="24288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34820" name="AutoShape 5"/>
          <p:cNvSpPr>
            <a:spLocks noChangeArrowheads="1"/>
          </p:cNvSpPr>
          <p:nvPr/>
        </p:nvSpPr>
        <p:spPr bwMode="auto">
          <a:xfrm rot="16200000" flipH="1">
            <a:off x="4419600" y="1473200"/>
            <a:ext cx="2540000" cy="1879600"/>
          </a:xfrm>
          <a:prstGeom prst="triangle">
            <a:avLst>
              <a:gd name="adj" fmla="val 50000"/>
            </a:avLst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34821" name="Line 6"/>
          <p:cNvSpPr>
            <a:spLocks noChangeShapeType="1"/>
          </p:cNvSpPr>
          <p:nvPr/>
        </p:nvSpPr>
        <p:spPr bwMode="auto">
          <a:xfrm>
            <a:off x="5054600" y="2209800"/>
            <a:ext cx="0" cy="381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22" name="AutoShape 7"/>
          <p:cNvSpPr>
            <a:spLocks/>
          </p:cNvSpPr>
          <p:nvPr/>
        </p:nvSpPr>
        <p:spPr bwMode="auto">
          <a:xfrm>
            <a:off x="5410200" y="1993900"/>
            <a:ext cx="76200" cy="838200"/>
          </a:xfrm>
          <a:prstGeom prst="rightBracket">
            <a:avLst>
              <a:gd name="adj" fmla="val 523060"/>
            </a:avLst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34823" name="AutoShape 8"/>
          <p:cNvSpPr>
            <a:spLocks/>
          </p:cNvSpPr>
          <p:nvPr/>
        </p:nvSpPr>
        <p:spPr bwMode="auto">
          <a:xfrm>
            <a:off x="5791200" y="1663700"/>
            <a:ext cx="165100" cy="1473200"/>
          </a:xfrm>
          <a:prstGeom prst="rightBracket">
            <a:avLst>
              <a:gd name="adj" fmla="val 424301"/>
            </a:avLst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34824" name="AutoShape 9"/>
          <p:cNvSpPr>
            <a:spLocks/>
          </p:cNvSpPr>
          <p:nvPr/>
        </p:nvSpPr>
        <p:spPr bwMode="auto">
          <a:xfrm>
            <a:off x="6172200" y="1447800"/>
            <a:ext cx="228600" cy="1981200"/>
          </a:xfrm>
          <a:prstGeom prst="rightBracket">
            <a:avLst>
              <a:gd name="adj" fmla="val 412108"/>
            </a:avLst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34825" name="Line 10"/>
          <p:cNvSpPr>
            <a:spLocks noChangeShapeType="1"/>
          </p:cNvSpPr>
          <p:nvPr/>
        </p:nvSpPr>
        <p:spPr bwMode="auto">
          <a:xfrm flipH="1">
            <a:off x="8128000" y="1276350"/>
            <a:ext cx="0" cy="233045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26" name="Line 11"/>
          <p:cNvSpPr>
            <a:spLocks noChangeShapeType="1"/>
          </p:cNvSpPr>
          <p:nvPr/>
        </p:nvSpPr>
        <p:spPr bwMode="auto">
          <a:xfrm flipH="1">
            <a:off x="7696200" y="1273175"/>
            <a:ext cx="0" cy="233045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27" name="Line 12"/>
          <p:cNvSpPr>
            <a:spLocks noChangeShapeType="1"/>
          </p:cNvSpPr>
          <p:nvPr/>
        </p:nvSpPr>
        <p:spPr bwMode="auto">
          <a:xfrm flipH="1">
            <a:off x="7239000" y="1270000"/>
            <a:ext cx="0" cy="233045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28" name="Line 13"/>
          <p:cNvSpPr>
            <a:spLocks noChangeShapeType="1"/>
          </p:cNvSpPr>
          <p:nvPr/>
        </p:nvSpPr>
        <p:spPr bwMode="auto">
          <a:xfrm flipH="1">
            <a:off x="6781800" y="1270000"/>
            <a:ext cx="0" cy="233045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29" name="Line 14"/>
          <p:cNvSpPr>
            <a:spLocks noChangeShapeType="1"/>
          </p:cNvSpPr>
          <p:nvPr/>
        </p:nvSpPr>
        <p:spPr bwMode="auto">
          <a:xfrm>
            <a:off x="8534400" y="1282700"/>
            <a:ext cx="0" cy="233045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30" name="Oval 15"/>
          <p:cNvSpPr>
            <a:spLocks noChangeArrowheads="1"/>
          </p:cNvSpPr>
          <p:nvPr/>
        </p:nvSpPr>
        <p:spPr bwMode="auto">
          <a:xfrm>
            <a:off x="6477000" y="1066800"/>
            <a:ext cx="304800" cy="2743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34831" name="Text Box 16"/>
          <p:cNvSpPr txBox="1">
            <a:spLocks noChangeArrowheads="1"/>
          </p:cNvSpPr>
          <p:nvPr/>
        </p:nvSpPr>
        <p:spPr bwMode="auto">
          <a:xfrm>
            <a:off x="7696200" y="3886200"/>
            <a:ext cx="14478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Annular phase-plate</a:t>
            </a:r>
          </a:p>
        </p:txBody>
      </p:sp>
      <p:grpSp>
        <p:nvGrpSpPr>
          <p:cNvPr id="34832" name="Group 17"/>
          <p:cNvGrpSpPr>
            <a:grpSpLocks/>
          </p:cNvGrpSpPr>
          <p:nvPr/>
        </p:nvGrpSpPr>
        <p:grpSpPr bwMode="auto">
          <a:xfrm>
            <a:off x="1752600" y="1143000"/>
            <a:ext cx="1346200" cy="1371600"/>
            <a:chOff x="1104" y="912"/>
            <a:chExt cx="848" cy="1248"/>
          </a:xfrm>
        </p:grpSpPr>
        <p:sp>
          <p:nvSpPr>
            <p:cNvPr id="34888" name="Line 18"/>
            <p:cNvSpPr>
              <a:spLocks noChangeShapeType="1"/>
            </p:cNvSpPr>
            <p:nvPr/>
          </p:nvSpPr>
          <p:spPr bwMode="auto">
            <a:xfrm>
              <a:off x="1104" y="1392"/>
              <a:ext cx="0" cy="24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89" name="AutoShape 19"/>
            <p:cNvSpPr>
              <a:spLocks/>
            </p:cNvSpPr>
            <p:nvPr/>
          </p:nvSpPr>
          <p:spPr bwMode="auto">
            <a:xfrm>
              <a:off x="1328" y="1256"/>
              <a:ext cx="48" cy="528"/>
            </a:xfrm>
            <a:prstGeom prst="rightBracket">
              <a:avLst>
                <a:gd name="adj" fmla="val 523060"/>
              </a:avLst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34890" name="AutoShape 20"/>
            <p:cNvSpPr>
              <a:spLocks/>
            </p:cNvSpPr>
            <p:nvPr/>
          </p:nvSpPr>
          <p:spPr bwMode="auto">
            <a:xfrm>
              <a:off x="1568" y="1048"/>
              <a:ext cx="104" cy="928"/>
            </a:xfrm>
            <a:prstGeom prst="rightBracket">
              <a:avLst>
                <a:gd name="adj" fmla="val 424301"/>
              </a:avLst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34891" name="AutoShape 21"/>
            <p:cNvSpPr>
              <a:spLocks/>
            </p:cNvSpPr>
            <p:nvPr/>
          </p:nvSpPr>
          <p:spPr bwMode="auto">
            <a:xfrm>
              <a:off x="1808" y="912"/>
              <a:ext cx="144" cy="1248"/>
            </a:xfrm>
            <a:prstGeom prst="rightBracket">
              <a:avLst>
                <a:gd name="adj" fmla="val 412108"/>
              </a:avLst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34833" name="Oval 22"/>
          <p:cNvSpPr>
            <a:spLocks noChangeArrowheads="1"/>
          </p:cNvSpPr>
          <p:nvPr/>
        </p:nvSpPr>
        <p:spPr bwMode="auto">
          <a:xfrm>
            <a:off x="3200400" y="1066800"/>
            <a:ext cx="304800" cy="2743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34834" name="Line 23"/>
          <p:cNvSpPr>
            <a:spLocks noChangeShapeType="1"/>
          </p:cNvSpPr>
          <p:nvPr/>
        </p:nvSpPr>
        <p:spPr bwMode="auto">
          <a:xfrm>
            <a:off x="1397000" y="1181100"/>
            <a:ext cx="0" cy="25146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35" name="Text Box 26"/>
          <p:cNvSpPr txBox="1">
            <a:spLocks noChangeArrowheads="1"/>
          </p:cNvSpPr>
          <p:nvPr/>
        </p:nvSpPr>
        <p:spPr bwMode="auto">
          <a:xfrm>
            <a:off x="673100" y="3886200"/>
            <a:ext cx="14478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Annular illumination</a:t>
            </a:r>
          </a:p>
        </p:txBody>
      </p:sp>
      <p:sp>
        <p:nvSpPr>
          <p:cNvPr id="34836" name="Text Box 27"/>
          <p:cNvSpPr txBox="1">
            <a:spLocks noChangeArrowheads="1"/>
          </p:cNvSpPr>
          <p:nvPr/>
        </p:nvSpPr>
        <p:spPr bwMode="auto">
          <a:xfrm>
            <a:off x="2590800" y="228600"/>
            <a:ext cx="3810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Alternative solution:</a:t>
            </a:r>
          </a:p>
        </p:txBody>
      </p:sp>
      <p:sp>
        <p:nvSpPr>
          <p:cNvPr id="34837" name="Rectangle 28"/>
          <p:cNvSpPr>
            <a:spLocks noChangeArrowheads="1"/>
          </p:cNvSpPr>
          <p:nvPr/>
        </p:nvSpPr>
        <p:spPr bwMode="auto">
          <a:xfrm>
            <a:off x="1219200" y="1663700"/>
            <a:ext cx="304800" cy="279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grpSp>
        <p:nvGrpSpPr>
          <p:cNvPr id="34838" name="Group 29"/>
          <p:cNvGrpSpPr>
            <a:grpSpLocks/>
          </p:cNvGrpSpPr>
          <p:nvPr/>
        </p:nvGrpSpPr>
        <p:grpSpPr bwMode="auto">
          <a:xfrm>
            <a:off x="3489325" y="1231900"/>
            <a:ext cx="2992438" cy="2449513"/>
            <a:chOff x="2198" y="2563"/>
            <a:chExt cx="1885" cy="1543"/>
          </a:xfrm>
        </p:grpSpPr>
        <p:sp>
          <p:nvSpPr>
            <p:cNvPr id="34880" name="Line 30"/>
            <p:cNvSpPr>
              <a:spLocks noChangeShapeType="1"/>
            </p:cNvSpPr>
            <p:nvPr/>
          </p:nvSpPr>
          <p:spPr bwMode="auto">
            <a:xfrm rot="1135731">
              <a:off x="2717" y="2750"/>
              <a:ext cx="0" cy="90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81" name="Line 31"/>
            <p:cNvSpPr>
              <a:spLocks noChangeShapeType="1"/>
            </p:cNvSpPr>
            <p:nvPr/>
          </p:nvSpPr>
          <p:spPr bwMode="auto">
            <a:xfrm rot="1135731">
              <a:off x="3006" y="2844"/>
              <a:ext cx="0" cy="899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82" name="Line 32"/>
            <p:cNvSpPr>
              <a:spLocks noChangeShapeType="1"/>
            </p:cNvSpPr>
            <p:nvPr/>
          </p:nvSpPr>
          <p:spPr bwMode="auto">
            <a:xfrm rot="1135731">
              <a:off x="3264" y="2931"/>
              <a:ext cx="0" cy="899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83" name="Line 33"/>
            <p:cNvSpPr>
              <a:spLocks noChangeShapeType="1"/>
            </p:cNvSpPr>
            <p:nvPr/>
          </p:nvSpPr>
          <p:spPr bwMode="auto">
            <a:xfrm rot="1135731">
              <a:off x="3537" y="3022"/>
              <a:ext cx="0" cy="90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84" name="Line 34"/>
            <p:cNvSpPr>
              <a:spLocks noChangeShapeType="1"/>
            </p:cNvSpPr>
            <p:nvPr/>
          </p:nvSpPr>
          <p:spPr bwMode="auto">
            <a:xfrm rot="1135731">
              <a:off x="3809" y="3116"/>
              <a:ext cx="0" cy="90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85" name="Line 35"/>
            <p:cNvSpPr>
              <a:spLocks noChangeShapeType="1"/>
            </p:cNvSpPr>
            <p:nvPr/>
          </p:nvSpPr>
          <p:spPr bwMode="auto">
            <a:xfrm rot="1135731">
              <a:off x="2453" y="2656"/>
              <a:ext cx="0" cy="901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86" name="Line 36"/>
            <p:cNvSpPr>
              <a:spLocks noChangeShapeType="1"/>
            </p:cNvSpPr>
            <p:nvPr/>
          </p:nvSpPr>
          <p:spPr bwMode="auto">
            <a:xfrm rot="1135731">
              <a:off x="2198" y="2563"/>
              <a:ext cx="0" cy="90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87" name="Line 37"/>
            <p:cNvSpPr>
              <a:spLocks noChangeShapeType="1"/>
            </p:cNvSpPr>
            <p:nvPr/>
          </p:nvSpPr>
          <p:spPr bwMode="auto">
            <a:xfrm rot="1135731">
              <a:off x="4083" y="3206"/>
              <a:ext cx="0" cy="90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4839" name="Group 38"/>
          <p:cNvGrpSpPr>
            <a:grpSpLocks/>
          </p:cNvGrpSpPr>
          <p:nvPr/>
        </p:nvGrpSpPr>
        <p:grpSpPr bwMode="auto">
          <a:xfrm flipH="1">
            <a:off x="6908800" y="2400300"/>
            <a:ext cx="1346200" cy="1371600"/>
            <a:chOff x="1104" y="912"/>
            <a:chExt cx="848" cy="1248"/>
          </a:xfrm>
        </p:grpSpPr>
        <p:sp>
          <p:nvSpPr>
            <p:cNvPr id="34876" name="Line 39"/>
            <p:cNvSpPr>
              <a:spLocks noChangeShapeType="1"/>
            </p:cNvSpPr>
            <p:nvPr/>
          </p:nvSpPr>
          <p:spPr bwMode="auto">
            <a:xfrm>
              <a:off x="1104" y="1392"/>
              <a:ext cx="0" cy="24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77" name="AutoShape 40"/>
            <p:cNvSpPr>
              <a:spLocks/>
            </p:cNvSpPr>
            <p:nvPr/>
          </p:nvSpPr>
          <p:spPr bwMode="auto">
            <a:xfrm>
              <a:off x="1328" y="1256"/>
              <a:ext cx="48" cy="528"/>
            </a:xfrm>
            <a:prstGeom prst="rightBracket">
              <a:avLst>
                <a:gd name="adj" fmla="val 523060"/>
              </a:avLst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34878" name="AutoShape 41"/>
            <p:cNvSpPr>
              <a:spLocks/>
            </p:cNvSpPr>
            <p:nvPr/>
          </p:nvSpPr>
          <p:spPr bwMode="auto">
            <a:xfrm>
              <a:off x="1568" y="1048"/>
              <a:ext cx="104" cy="928"/>
            </a:xfrm>
            <a:prstGeom prst="rightBracket">
              <a:avLst>
                <a:gd name="adj" fmla="val 424301"/>
              </a:avLst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34879" name="AutoShape 42"/>
            <p:cNvSpPr>
              <a:spLocks/>
            </p:cNvSpPr>
            <p:nvPr/>
          </p:nvSpPr>
          <p:spPr bwMode="auto">
            <a:xfrm>
              <a:off x="1808" y="912"/>
              <a:ext cx="144" cy="1248"/>
            </a:xfrm>
            <a:prstGeom prst="rightBracket">
              <a:avLst>
                <a:gd name="adj" fmla="val 412108"/>
              </a:avLst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grpSp>
        <p:nvGrpSpPr>
          <p:cNvPr id="34840" name="Group 43"/>
          <p:cNvGrpSpPr>
            <a:grpSpLocks/>
          </p:cNvGrpSpPr>
          <p:nvPr/>
        </p:nvGrpSpPr>
        <p:grpSpPr bwMode="auto">
          <a:xfrm flipH="1">
            <a:off x="6896100" y="1104900"/>
            <a:ext cx="1346200" cy="1371600"/>
            <a:chOff x="1104" y="912"/>
            <a:chExt cx="848" cy="1248"/>
          </a:xfrm>
        </p:grpSpPr>
        <p:sp>
          <p:nvSpPr>
            <p:cNvPr id="34872" name="Line 44"/>
            <p:cNvSpPr>
              <a:spLocks noChangeShapeType="1"/>
            </p:cNvSpPr>
            <p:nvPr/>
          </p:nvSpPr>
          <p:spPr bwMode="auto">
            <a:xfrm>
              <a:off x="1104" y="1392"/>
              <a:ext cx="0" cy="24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73" name="AutoShape 45"/>
            <p:cNvSpPr>
              <a:spLocks/>
            </p:cNvSpPr>
            <p:nvPr/>
          </p:nvSpPr>
          <p:spPr bwMode="auto">
            <a:xfrm>
              <a:off x="1328" y="1256"/>
              <a:ext cx="48" cy="528"/>
            </a:xfrm>
            <a:prstGeom prst="rightBracket">
              <a:avLst>
                <a:gd name="adj" fmla="val 523060"/>
              </a:avLst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34874" name="AutoShape 46"/>
            <p:cNvSpPr>
              <a:spLocks/>
            </p:cNvSpPr>
            <p:nvPr/>
          </p:nvSpPr>
          <p:spPr bwMode="auto">
            <a:xfrm>
              <a:off x="1568" y="1048"/>
              <a:ext cx="104" cy="928"/>
            </a:xfrm>
            <a:prstGeom prst="rightBracket">
              <a:avLst>
                <a:gd name="adj" fmla="val 424301"/>
              </a:avLst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34875" name="AutoShape 47"/>
            <p:cNvSpPr>
              <a:spLocks/>
            </p:cNvSpPr>
            <p:nvPr/>
          </p:nvSpPr>
          <p:spPr bwMode="auto">
            <a:xfrm>
              <a:off x="1808" y="912"/>
              <a:ext cx="144" cy="1248"/>
            </a:xfrm>
            <a:prstGeom prst="rightBracket">
              <a:avLst>
                <a:gd name="adj" fmla="val 412108"/>
              </a:avLst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grpSp>
        <p:nvGrpSpPr>
          <p:cNvPr id="34841" name="Group 48"/>
          <p:cNvGrpSpPr>
            <a:grpSpLocks/>
          </p:cNvGrpSpPr>
          <p:nvPr/>
        </p:nvGrpSpPr>
        <p:grpSpPr bwMode="auto">
          <a:xfrm flipV="1">
            <a:off x="3497263" y="1219200"/>
            <a:ext cx="2992437" cy="2449513"/>
            <a:chOff x="2198" y="2563"/>
            <a:chExt cx="1885" cy="1543"/>
          </a:xfrm>
        </p:grpSpPr>
        <p:sp>
          <p:nvSpPr>
            <p:cNvPr id="34864" name="Line 49"/>
            <p:cNvSpPr>
              <a:spLocks noChangeShapeType="1"/>
            </p:cNvSpPr>
            <p:nvPr/>
          </p:nvSpPr>
          <p:spPr bwMode="auto">
            <a:xfrm rot="1135731">
              <a:off x="2717" y="2750"/>
              <a:ext cx="0" cy="90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65" name="Line 50"/>
            <p:cNvSpPr>
              <a:spLocks noChangeShapeType="1"/>
            </p:cNvSpPr>
            <p:nvPr/>
          </p:nvSpPr>
          <p:spPr bwMode="auto">
            <a:xfrm rot="1135731">
              <a:off x="3006" y="2844"/>
              <a:ext cx="0" cy="899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66" name="Line 51"/>
            <p:cNvSpPr>
              <a:spLocks noChangeShapeType="1"/>
            </p:cNvSpPr>
            <p:nvPr/>
          </p:nvSpPr>
          <p:spPr bwMode="auto">
            <a:xfrm rot="1135731">
              <a:off x="3264" y="2931"/>
              <a:ext cx="0" cy="899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67" name="Line 52"/>
            <p:cNvSpPr>
              <a:spLocks noChangeShapeType="1"/>
            </p:cNvSpPr>
            <p:nvPr/>
          </p:nvSpPr>
          <p:spPr bwMode="auto">
            <a:xfrm rot="1135731">
              <a:off x="3537" y="3022"/>
              <a:ext cx="0" cy="90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68" name="Line 53"/>
            <p:cNvSpPr>
              <a:spLocks noChangeShapeType="1"/>
            </p:cNvSpPr>
            <p:nvPr/>
          </p:nvSpPr>
          <p:spPr bwMode="auto">
            <a:xfrm rot="1135731">
              <a:off x="3809" y="3116"/>
              <a:ext cx="0" cy="90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69" name="Line 54"/>
            <p:cNvSpPr>
              <a:spLocks noChangeShapeType="1"/>
            </p:cNvSpPr>
            <p:nvPr/>
          </p:nvSpPr>
          <p:spPr bwMode="auto">
            <a:xfrm rot="1135731">
              <a:off x="2453" y="2656"/>
              <a:ext cx="0" cy="901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70" name="Line 55"/>
            <p:cNvSpPr>
              <a:spLocks noChangeShapeType="1"/>
            </p:cNvSpPr>
            <p:nvPr/>
          </p:nvSpPr>
          <p:spPr bwMode="auto">
            <a:xfrm rot="1135731">
              <a:off x="2198" y="2563"/>
              <a:ext cx="0" cy="90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71" name="Line 56"/>
            <p:cNvSpPr>
              <a:spLocks noChangeShapeType="1"/>
            </p:cNvSpPr>
            <p:nvPr/>
          </p:nvSpPr>
          <p:spPr bwMode="auto">
            <a:xfrm rot="1135731">
              <a:off x="4083" y="3206"/>
              <a:ext cx="0" cy="90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4842" name="Group 57"/>
          <p:cNvGrpSpPr>
            <a:grpSpLocks/>
          </p:cNvGrpSpPr>
          <p:nvPr/>
        </p:nvGrpSpPr>
        <p:grpSpPr bwMode="auto">
          <a:xfrm>
            <a:off x="1752600" y="2374900"/>
            <a:ext cx="1346200" cy="1371600"/>
            <a:chOff x="1104" y="912"/>
            <a:chExt cx="848" cy="1248"/>
          </a:xfrm>
        </p:grpSpPr>
        <p:sp>
          <p:nvSpPr>
            <p:cNvPr id="34860" name="Line 58"/>
            <p:cNvSpPr>
              <a:spLocks noChangeShapeType="1"/>
            </p:cNvSpPr>
            <p:nvPr/>
          </p:nvSpPr>
          <p:spPr bwMode="auto">
            <a:xfrm>
              <a:off x="1104" y="1392"/>
              <a:ext cx="0" cy="24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61" name="AutoShape 59"/>
            <p:cNvSpPr>
              <a:spLocks/>
            </p:cNvSpPr>
            <p:nvPr/>
          </p:nvSpPr>
          <p:spPr bwMode="auto">
            <a:xfrm>
              <a:off x="1328" y="1256"/>
              <a:ext cx="48" cy="528"/>
            </a:xfrm>
            <a:prstGeom prst="rightBracket">
              <a:avLst>
                <a:gd name="adj" fmla="val 523060"/>
              </a:avLst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34862" name="AutoShape 60"/>
            <p:cNvSpPr>
              <a:spLocks/>
            </p:cNvSpPr>
            <p:nvPr/>
          </p:nvSpPr>
          <p:spPr bwMode="auto">
            <a:xfrm>
              <a:off x="1568" y="1048"/>
              <a:ext cx="104" cy="928"/>
            </a:xfrm>
            <a:prstGeom prst="rightBracket">
              <a:avLst>
                <a:gd name="adj" fmla="val 424301"/>
              </a:avLst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34863" name="AutoShape 61"/>
            <p:cNvSpPr>
              <a:spLocks/>
            </p:cNvSpPr>
            <p:nvPr/>
          </p:nvSpPr>
          <p:spPr bwMode="auto">
            <a:xfrm>
              <a:off x="1808" y="912"/>
              <a:ext cx="144" cy="1248"/>
            </a:xfrm>
            <a:prstGeom prst="rightBracket">
              <a:avLst>
                <a:gd name="adj" fmla="val 412108"/>
              </a:avLst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34843" name="Rectangle 63"/>
          <p:cNvSpPr>
            <a:spLocks noChangeArrowheads="1"/>
          </p:cNvSpPr>
          <p:nvPr/>
        </p:nvSpPr>
        <p:spPr bwMode="auto">
          <a:xfrm>
            <a:off x="1219200" y="2895600"/>
            <a:ext cx="304800" cy="279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34844" name="Line 67"/>
          <p:cNvSpPr>
            <a:spLocks noChangeShapeType="1"/>
          </p:cNvSpPr>
          <p:nvPr/>
        </p:nvSpPr>
        <p:spPr bwMode="auto">
          <a:xfrm flipV="1">
            <a:off x="3962400" y="3810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4845" name="Group 71"/>
          <p:cNvGrpSpPr>
            <a:grpSpLocks/>
          </p:cNvGrpSpPr>
          <p:nvPr/>
        </p:nvGrpSpPr>
        <p:grpSpPr bwMode="auto">
          <a:xfrm>
            <a:off x="1219200" y="1054100"/>
            <a:ext cx="2413000" cy="2743200"/>
            <a:chOff x="768" y="664"/>
            <a:chExt cx="1520" cy="1728"/>
          </a:xfrm>
        </p:grpSpPr>
        <p:sp>
          <p:nvSpPr>
            <p:cNvPr id="34858" name="Rectangle 69"/>
            <p:cNvSpPr>
              <a:spLocks noChangeArrowheads="1"/>
            </p:cNvSpPr>
            <p:nvPr/>
          </p:nvSpPr>
          <p:spPr bwMode="auto">
            <a:xfrm>
              <a:off x="768" y="664"/>
              <a:ext cx="1392" cy="1728"/>
            </a:xfrm>
            <a:prstGeom prst="rect">
              <a:avLst/>
            </a:prstGeom>
            <a:noFill/>
            <a:ln w="57150">
              <a:solidFill>
                <a:srgbClr val="33CC33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34859" name="AutoShape 70"/>
            <p:cNvSpPr>
              <a:spLocks noChangeArrowheads="1"/>
            </p:cNvSpPr>
            <p:nvPr/>
          </p:nvSpPr>
          <p:spPr bwMode="auto">
            <a:xfrm rot="-5400000">
              <a:off x="1360" y="1464"/>
              <a:ext cx="1728" cy="12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438 w 21600"/>
                <a:gd name="T13" fmla="*/ 2363 h 21600"/>
                <a:gd name="T14" fmla="*/ 19163 w 21600"/>
                <a:gd name="T15" fmla="*/ 19238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1285" y="21600"/>
                  </a:lnTo>
                  <a:lnTo>
                    <a:pt x="20315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57150">
              <a:solidFill>
                <a:srgbClr val="33CC33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4846" name="Group 72"/>
          <p:cNvGrpSpPr>
            <a:grpSpLocks/>
          </p:cNvGrpSpPr>
          <p:nvPr/>
        </p:nvGrpSpPr>
        <p:grpSpPr bwMode="auto">
          <a:xfrm flipH="1">
            <a:off x="6362700" y="1066800"/>
            <a:ext cx="2413000" cy="2743200"/>
            <a:chOff x="768" y="664"/>
            <a:chExt cx="1520" cy="1728"/>
          </a:xfrm>
        </p:grpSpPr>
        <p:sp>
          <p:nvSpPr>
            <p:cNvPr id="34856" name="Rectangle 73"/>
            <p:cNvSpPr>
              <a:spLocks noChangeArrowheads="1"/>
            </p:cNvSpPr>
            <p:nvPr/>
          </p:nvSpPr>
          <p:spPr bwMode="auto">
            <a:xfrm>
              <a:off x="768" y="664"/>
              <a:ext cx="1392" cy="1728"/>
            </a:xfrm>
            <a:prstGeom prst="rect">
              <a:avLst/>
            </a:prstGeom>
            <a:noFill/>
            <a:ln w="57150">
              <a:solidFill>
                <a:srgbClr val="FF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34857" name="AutoShape 74"/>
            <p:cNvSpPr>
              <a:spLocks noChangeArrowheads="1"/>
            </p:cNvSpPr>
            <p:nvPr/>
          </p:nvSpPr>
          <p:spPr bwMode="auto">
            <a:xfrm rot="-5400000">
              <a:off x="1360" y="1464"/>
              <a:ext cx="1728" cy="12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438 w 21600"/>
                <a:gd name="T13" fmla="*/ 2363 h 21600"/>
                <a:gd name="T14" fmla="*/ 19163 w 21600"/>
                <a:gd name="T15" fmla="*/ 19238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1285" y="21600"/>
                  </a:lnTo>
                  <a:lnTo>
                    <a:pt x="20315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57150">
              <a:solidFill>
                <a:srgbClr val="FF33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4847" name="Text Box 75"/>
          <p:cNvSpPr txBox="1">
            <a:spLocks noChangeArrowheads="1"/>
          </p:cNvSpPr>
          <p:nvPr/>
        </p:nvSpPr>
        <p:spPr bwMode="auto">
          <a:xfrm>
            <a:off x="1143000" y="685800"/>
            <a:ext cx="3048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/>
              <a:t>Phase contrast condenser</a:t>
            </a:r>
          </a:p>
        </p:txBody>
      </p:sp>
      <p:sp>
        <p:nvSpPr>
          <p:cNvPr id="34848" name="Text Box 76"/>
          <p:cNvSpPr txBox="1">
            <a:spLocks noChangeArrowheads="1"/>
          </p:cNvSpPr>
          <p:nvPr/>
        </p:nvSpPr>
        <p:spPr bwMode="auto">
          <a:xfrm>
            <a:off x="5791200" y="685800"/>
            <a:ext cx="3048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</a:pPr>
            <a:r>
              <a:rPr lang="en-US" altLang="en-US" sz="1600"/>
              <a:t>Phase contrast objective</a:t>
            </a:r>
          </a:p>
        </p:txBody>
      </p:sp>
      <p:sp>
        <p:nvSpPr>
          <p:cNvPr id="34849" name="Line 78"/>
          <p:cNvSpPr>
            <a:spLocks noChangeShapeType="1"/>
          </p:cNvSpPr>
          <p:nvPr/>
        </p:nvSpPr>
        <p:spPr bwMode="auto">
          <a:xfrm>
            <a:off x="8559800" y="1181100"/>
            <a:ext cx="0" cy="251460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50" name="Rectangle 79"/>
          <p:cNvSpPr>
            <a:spLocks noChangeArrowheads="1"/>
          </p:cNvSpPr>
          <p:nvPr/>
        </p:nvSpPr>
        <p:spPr bwMode="auto">
          <a:xfrm>
            <a:off x="8483600" y="1676400"/>
            <a:ext cx="152400" cy="279400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34851" name="Rectangle 80"/>
          <p:cNvSpPr>
            <a:spLocks noChangeArrowheads="1"/>
          </p:cNvSpPr>
          <p:nvPr/>
        </p:nvSpPr>
        <p:spPr bwMode="auto">
          <a:xfrm>
            <a:off x="8483600" y="2908300"/>
            <a:ext cx="152400" cy="279400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34852" name="Text Box 85"/>
          <p:cNvSpPr txBox="1">
            <a:spLocks noChangeArrowheads="1"/>
          </p:cNvSpPr>
          <p:nvPr/>
        </p:nvSpPr>
        <p:spPr bwMode="auto">
          <a:xfrm>
            <a:off x="2743200" y="4371975"/>
            <a:ext cx="20574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/>
              <a:t>Spatially coherent (sort of)</a:t>
            </a:r>
          </a:p>
        </p:txBody>
      </p:sp>
      <p:sp>
        <p:nvSpPr>
          <p:cNvPr id="34853" name="Text Box 87"/>
          <p:cNvSpPr txBox="1">
            <a:spLocks noChangeArrowheads="1"/>
          </p:cNvSpPr>
          <p:nvPr/>
        </p:nvSpPr>
        <p:spPr bwMode="auto">
          <a:xfrm>
            <a:off x="2133600" y="5181600"/>
            <a:ext cx="56388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/>
              <a:t>Advantages of annular illumination: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000"/>
              <a:t> More illumination throughput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000"/>
              <a:t> Fewer backreflections from optics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000"/>
              <a:t> Better resolution (though difficult to interpret)</a:t>
            </a:r>
          </a:p>
        </p:txBody>
      </p:sp>
      <p:sp>
        <p:nvSpPr>
          <p:cNvPr id="78" name="Freeform 77"/>
          <p:cNvSpPr/>
          <p:nvPr/>
        </p:nvSpPr>
        <p:spPr>
          <a:xfrm>
            <a:off x="842963" y="1219200"/>
            <a:ext cx="300037" cy="2505488"/>
          </a:xfrm>
          <a:custGeom>
            <a:avLst/>
            <a:gdLst>
              <a:gd name="connsiteX0" fmla="*/ 149773 w 299545"/>
              <a:gd name="connsiteY0" fmla="*/ 0 h 2380593"/>
              <a:gd name="connsiteX1" fmla="*/ 275897 w 299545"/>
              <a:gd name="connsiteY1" fmla="*/ 252249 h 2380593"/>
              <a:gd name="connsiteX2" fmla="*/ 134007 w 299545"/>
              <a:gd name="connsiteY2" fmla="*/ 488731 h 2380593"/>
              <a:gd name="connsiteX3" fmla="*/ 165538 w 299545"/>
              <a:gd name="connsiteY3" fmla="*/ 630621 h 2380593"/>
              <a:gd name="connsiteX4" fmla="*/ 149773 w 299545"/>
              <a:gd name="connsiteY4" fmla="*/ 740980 h 2380593"/>
              <a:gd name="connsiteX5" fmla="*/ 244366 w 299545"/>
              <a:gd name="connsiteY5" fmla="*/ 930166 h 2380593"/>
              <a:gd name="connsiteX6" fmla="*/ 260131 w 299545"/>
              <a:gd name="connsiteY6" fmla="*/ 1261242 h 2380593"/>
              <a:gd name="connsiteX7" fmla="*/ 7883 w 299545"/>
              <a:gd name="connsiteY7" fmla="*/ 1481959 h 2380593"/>
              <a:gd name="connsiteX8" fmla="*/ 212835 w 299545"/>
              <a:gd name="connsiteY8" fmla="*/ 1797269 h 2380593"/>
              <a:gd name="connsiteX9" fmla="*/ 118242 w 299545"/>
              <a:gd name="connsiteY9" fmla="*/ 2207173 h 2380593"/>
              <a:gd name="connsiteX10" fmla="*/ 212835 w 299545"/>
              <a:gd name="connsiteY10" fmla="*/ 2380593 h 2380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9545" h="2380593">
                <a:moveTo>
                  <a:pt x="149773" y="0"/>
                </a:moveTo>
                <a:cubicBezTo>
                  <a:pt x="214149" y="85397"/>
                  <a:pt x="278525" y="170794"/>
                  <a:pt x="275897" y="252249"/>
                </a:cubicBezTo>
                <a:cubicBezTo>
                  <a:pt x="273269" y="333704"/>
                  <a:pt x="152400" y="425669"/>
                  <a:pt x="134007" y="488731"/>
                </a:cubicBezTo>
                <a:cubicBezTo>
                  <a:pt x="115614" y="551793"/>
                  <a:pt x="162910" y="588580"/>
                  <a:pt x="165538" y="630621"/>
                </a:cubicBezTo>
                <a:cubicBezTo>
                  <a:pt x="168166" y="672662"/>
                  <a:pt x="136635" y="691056"/>
                  <a:pt x="149773" y="740980"/>
                </a:cubicBezTo>
                <a:cubicBezTo>
                  <a:pt x="162911" y="790904"/>
                  <a:pt x="225973" y="843456"/>
                  <a:pt x="244366" y="930166"/>
                </a:cubicBezTo>
                <a:cubicBezTo>
                  <a:pt x="262759" y="1016876"/>
                  <a:pt x="299545" y="1169277"/>
                  <a:pt x="260131" y="1261242"/>
                </a:cubicBezTo>
                <a:cubicBezTo>
                  <a:pt x="220717" y="1353207"/>
                  <a:pt x="15766" y="1392621"/>
                  <a:pt x="7883" y="1481959"/>
                </a:cubicBezTo>
                <a:cubicBezTo>
                  <a:pt x="0" y="1571297"/>
                  <a:pt x="194442" y="1676400"/>
                  <a:pt x="212835" y="1797269"/>
                </a:cubicBezTo>
                <a:cubicBezTo>
                  <a:pt x="231228" y="1918138"/>
                  <a:pt x="118242" y="2109952"/>
                  <a:pt x="118242" y="2207173"/>
                </a:cubicBezTo>
                <a:cubicBezTo>
                  <a:pt x="118242" y="2304394"/>
                  <a:pt x="165538" y="2342493"/>
                  <a:pt x="212835" y="2380593"/>
                </a:cubicBezTo>
              </a:path>
            </a:pathLst>
          </a:cu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9" name="Freeform 78"/>
          <p:cNvSpPr/>
          <p:nvPr/>
        </p:nvSpPr>
        <p:spPr>
          <a:xfrm flipH="1" flipV="1">
            <a:off x="466344" y="1240928"/>
            <a:ext cx="204844" cy="2507160"/>
          </a:xfrm>
          <a:custGeom>
            <a:avLst/>
            <a:gdLst>
              <a:gd name="connsiteX0" fmla="*/ 149773 w 299545"/>
              <a:gd name="connsiteY0" fmla="*/ 0 h 2380593"/>
              <a:gd name="connsiteX1" fmla="*/ 275897 w 299545"/>
              <a:gd name="connsiteY1" fmla="*/ 252249 h 2380593"/>
              <a:gd name="connsiteX2" fmla="*/ 134007 w 299545"/>
              <a:gd name="connsiteY2" fmla="*/ 488731 h 2380593"/>
              <a:gd name="connsiteX3" fmla="*/ 165538 w 299545"/>
              <a:gd name="connsiteY3" fmla="*/ 630621 h 2380593"/>
              <a:gd name="connsiteX4" fmla="*/ 149773 w 299545"/>
              <a:gd name="connsiteY4" fmla="*/ 740980 h 2380593"/>
              <a:gd name="connsiteX5" fmla="*/ 244366 w 299545"/>
              <a:gd name="connsiteY5" fmla="*/ 930166 h 2380593"/>
              <a:gd name="connsiteX6" fmla="*/ 260131 w 299545"/>
              <a:gd name="connsiteY6" fmla="*/ 1261242 h 2380593"/>
              <a:gd name="connsiteX7" fmla="*/ 7883 w 299545"/>
              <a:gd name="connsiteY7" fmla="*/ 1481959 h 2380593"/>
              <a:gd name="connsiteX8" fmla="*/ 212835 w 299545"/>
              <a:gd name="connsiteY8" fmla="*/ 1797269 h 2380593"/>
              <a:gd name="connsiteX9" fmla="*/ 118242 w 299545"/>
              <a:gd name="connsiteY9" fmla="*/ 2207173 h 2380593"/>
              <a:gd name="connsiteX10" fmla="*/ 212835 w 299545"/>
              <a:gd name="connsiteY10" fmla="*/ 2380593 h 2380593"/>
              <a:gd name="connsiteX0" fmla="*/ 78306 w 204506"/>
              <a:gd name="connsiteY0" fmla="*/ 0 h 2380593"/>
              <a:gd name="connsiteX1" fmla="*/ 204430 w 204506"/>
              <a:gd name="connsiteY1" fmla="*/ 252249 h 2380593"/>
              <a:gd name="connsiteX2" fmla="*/ 62540 w 204506"/>
              <a:gd name="connsiteY2" fmla="*/ 488731 h 2380593"/>
              <a:gd name="connsiteX3" fmla="*/ 94071 w 204506"/>
              <a:gd name="connsiteY3" fmla="*/ 630621 h 2380593"/>
              <a:gd name="connsiteX4" fmla="*/ 78306 w 204506"/>
              <a:gd name="connsiteY4" fmla="*/ 740980 h 2380593"/>
              <a:gd name="connsiteX5" fmla="*/ 172899 w 204506"/>
              <a:gd name="connsiteY5" fmla="*/ 930166 h 2380593"/>
              <a:gd name="connsiteX6" fmla="*/ 188664 w 204506"/>
              <a:gd name="connsiteY6" fmla="*/ 1261242 h 2380593"/>
              <a:gd name="connsiteX7" fmla="*/ 319 w 204506"/>
              <a:gd name="connsiteY7" fmla="*/ 1472818 h 2380593"/>
              <a:gd name="connsiteX8" fmla="*/ 141368 w 204506"/>
              <a:gd name="connsiteY8" fmla="*/ 1797269 h 2380593"/>
              <a:gd name="connsiteX9" fmla="*/ 46775 w 204506"/>
              <a:gd name="connsiteY9" fmla="*/ 2207173 h 2380593"/>
              <a:gd name="connsiteX10" fmla="*/ 141368 w 204506"/>
              <a:gd name="connsiteY10" fmla="*/ 2380593 h 2380593"/>
              <a:gd name="connsiteX0" fmla="*/ 78306 w 204507"/>
              <a:gd name="connsiteY0" fmla="*/ 0 h 2380593"/>
              <a:gd name="connsiteX1" fmla="*/ 204430 w 204507"/>
              <a:gd name="connsiteY1" fmla="*/ 252249 h 2380593"/>
              <a:gd name="connsiteX2" fmla="*/ 62540 w 204507"/>
              <a:gd name="connsiteY2" fmla="*/ 488731 h 2380593"/>
              <a:gd name="connsiteX3" fmla="*/ 94071 w 204507"/>
              <a:gd name="connsiteY3" fmla="*/ 630621 h 2380593"/>
              <a:gd name="connsiteX4" fmla="*/ 78306 w 204507"/>
              <a:gd name="connsiteY4" fmla="*/ 740980 h 2380593"/>
              <a:gd name="connsiteX5" fmla="*/ 99867 w 204507"/>
              <a:gd name="connsiteY5" fmla="*/ 1049005 h 2380593"/>
              <a:gd name="connsiteX6" fmla="*/ 188664 w 204507"/>
              <a:gd name="connsiteY6" fmla="*/ 1261242 h 2380593"/>
              <a:gd name="connsiteX7" fmla="*/ 319 w 204507"/>
              <a:gd name="connsiteY7" fmla="*/ 1472818 h 2380593"/>
              <a:gd name="connsiteX8" fmla="*/ 141368 w 204507"/>
              <a:gd name="connsiteY8" fmla="*/ 1797269 h 2380593"/>
              <a:gd name="connsiteX9" fmla="*/ 46775 w 204507"/>
              <a:gd name="connsiteY9" fmla="*/ 2207173 h 2380593"/>
              <a:gd name="connsiteX10" fmla="*/ 141368 w 204507"/>
              <a:gd name="connsiteY10" fmla="*/ 2380593 h 2380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4507" h="2380593">
                <a:moveTo>
                  <a:pt x="78306" y="0"/>
                </a:moveTo>
                <a:cubicBezTo>
                  <a:pt x="142682" y="85397"/>
                  <a:pt x="207058" y="170794"/>
                  <a:pt x="204430" y="252249"/>
                </a:cubicBezTo>
                <a:cubicBezTo>
                  <a:pt x="201802" y="333704"/>
                  <a:pt x="80933" y="425669"/>
                  <a:pt x="62540" y="488731"/>
                </a:cubicBezTo>
                <a:cubicBezTo>
                  <a:pt x="44147" y="551793"/>
                  <a:pt x="91443" y="588580"/>
                  <a:pt x="94071" y="630621"/>
                </a:cubicBezTo>
                <a:cubicBezTo>
                  <a:pt x="96699" y="672662"/>
                  <a:pt x="77340" y="671249"/>
                  <a:pt x="78306" y="740980"/>
                </a:cubicBezTo>
                <a:cubicBezTo>
                  <a:pt x="79272" y="810711"/>
                  <a:pt x="81474" y="962295"/>
                  <a:pt x="99867" y="1049005"/>
                </a:cubicBezTo>
                <a:cubicBezTo>
                  <a:pt x="118260" y="1135715"/>
                  <a:pt x="205255" y="1190607"/>
                  <a:pt x="188664" y="1261242"/>
                </a:cubicBezTo>
                <a:cubicBezTo>
                  <a:pt x="172073" y="1331877"/>
                  <a:pt x="8202" y="1383480"/>
                  <a:pt x="319" y="1472818"/>
                </a:cubicBezTo>
                <a:cubicBezTo>
                  <a:pt x="-7564" y="1562156"/>
                  <a:pt x="133625" y="1674877"/>
                  <a:pt x="141368" y="1797269"/>
                </a:cubicBezTo>
                <a:cubicBezTo>
                  <a:pt x="149111" y="1919661"/>
                  <a:pt x="46775" y="2109952"/>
                  <a:pt x="46775" y="2207173"/>
                </a:cubicBezTo>
                <a:cubicBezTo>
                  <a:pt x="46775" y="2304394"/>
                  <a:pt x="94071" y="2342493"/>
                  <a:pt x="141368" y="2380593"/>
                </a:cubicBezTo>
              </a:path>
            </a:pathLst>
          </a:cu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366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295400"/>
            <a:ext cx="883920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TextBox 2"/>
          <p:cNvSpPr txBox="1">
            <a:spLocks noChangeArrowheads="1"/>
          </p:cNvSpPr>
          <p:nvPr/>
        </p:nvSpPr>
        <p:spPr bwMode="auto">
          <a:xfrm>
            <a:off x="533400" y="4876800"/>
            <a:ext cx="2209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Brightfield</a:t>
            </a:r>
          </a:p>
        </p:txBody>
      </p:sp>
      <p:sp>
        <p:nvSpPr>
          <p:cNvPr id="25604" name="TextBox 3"/>
          <p:cNvSpPr txBox="1">
            <a:spLocks noChangeArrowheads="1"/>
          </p:cNvSpPr>
          <p:nvPr/>
        </p:nvSpPr>
        <p:spPr bwMode="auto">
          <a:xfrm>
            <a:off x="3505200" y="4876800"/>
            <a:ext cx="2209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Zernike PC</a:t>
            </a:r>
          </a:p>
        </p:txBody>
      </p:sp>
      <p:sp>
        <p:nvSpPr>
          <p:cNvPr id="25605" name="TextBox 4"/>
          <p:cNvSpPr txBox="1">
            <a:spLocks noChangeArrowheads="1"/>
          </p:cNvSpPr>
          <p:nvPr/>
        </p:nvSpPr>
        <p:spPr bwMode="auto">
          <a:xfrm>
            <a:off x="6400800" y="4876800"/>
            <a:ext cx="2209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Nomarski DIC</a:t>
            </a:r>
          </a:p>
        </p:txBody>
      </p:sp>
      <p:sp>
        <p:nvSpPr>
          <p:cNvPr id="2" name="Rectangle 1"/>
          <p:cNvSpPr/>
          <p:nvPr/>
        </p:nvSpPr>
        <p:spPr>
          <a:xfrm>
            <a:off x="6019800" y="990600"/>
            <a:ext cx="2971800" cy="45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447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833" y="2246055"/>
            <a:ext cx="8153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Zernike phase contrast</a:t>
            </a:r>
          </a:p>
          <a:p>
            <a:pPr algn="ctr"/>
            <a:endParaRPr lang="en-US" sz="3200" dirty="0" smtClean="0"/>
          </a:p>
          <a:p>
            <a:pPr algn="ctr"/>
            <a:r>
              <a:rPr lang="en-US" sz="3200" dirty="0" err="1" smtClean="0"/>
              <a:t>Nomarski</a:t>
            </a:r>
            <a:r>
              <a:rPr lang="en-US" sz="3200" dirty="0" smtClean="0"/>
              <a:t> differential interference contrast (DIC)</a:t>
            </a:r>
          </a:p>
          <a:p>
            <a:pPr algn="ctr"/>
            <a:endParaRPr lang="en-US" sz="3200" dirty="0" smtClean="0"/>
          </a:p>
          <a:p>
            <a:pPr algn="ctr"/>
            <a:r>
              <a:rPr lang="en-US" sz="3200" dirty="0" smtClean="0"/>
              <a:t>Oblique field microscopy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914400" y="381000"/>
            <a:ext cx="723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Tricks to convert phase to intensity</a:t>
            </a:r>
            <a:endParaRPr lang="en-US" sz="3600" dirty="0"/>
          </a:p>
        </p:txBody>
      </p:sp>
      <p:sp>
        <p:nvSpPr>
          <p:cNvPr id="4" name="Rectangle 3"/>
          <p:cNvSpPr/>
          <p:nvPr/>
        </p:nvSpPr>
        <p:spPr>
          <a:xfrm>
            <a:off x="347332" y="3124200"/>
            <a:ext cx="8458200" cy="8382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857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335"/>
          <p:cNvGrpSpPr>
            <a:grpSpLocks/>
          </p:cNvGrpSpPr>
          <p:nvPr/>
        </p:nvGrpSpPr>
        <p:grpSpPr bwMode="auto">
          <a:xfrm>
            <a:off x="3511550" y="5410200"/>
            <a:ext cx="2133600" cy="304800"/>
            <a:chOff x="2784" y="2112"/>
            <a:chExt cx="1912" cy="432"/>
          </a:xfrm>
        </p:grpSpPr>
        <p:sp>
          <p:nvSpPr>
            <p:cNvPr id="3231" name="Freeform 336"/>
            <p:cNvSpPr>
              <a:spLocks/>
            </p:cNvSpPr>
            <p:nvPr/>
          </p:nvSpPr>
          <p:spPr bwMode="auto">
            <a:xfrm>
              <a:off x="2784" y="2112"/>
              <a:ext cx="241" cy="217"/>
            </a:xfrm>
            <a:custGeom>
              <a:avLst/>
              <a:gdLst>
                <a:gd name="T0" fmla="*/ 0 w 1056"/>
                <a:gd name="T1" fmla="*/ 217 h 1008"/>
                <a:gd name="T2" fmla="*/ 121 w 1056"/>
                <a:gd name="T3" fmla="*/ 0 h 1008"/>
                <a:gd name="T4" fmla="*/ 241 w 1056"/>
                <a:gd name="T5" fmla="*/ 217 h 1008"/>
                <a:gd name="T6" fmla="*/ 0 60000 65536"/>
                <a:gd name="T7" fmla="*/ 0 60000 65536"/>
                <a:gd name="T8" fmla="*/ 0 60000 65536"/>
                <a:gd name="T9" fmla="*/ 0 w 1056"/>
                <a:gd name="T10" fmla="*/ 0 h 1008"/>
                <a:gd name="T11" fmla="*/ 1056 w 1056"/>
                <a:gd name="T12" fmla="*/ 1008 h 10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56" h="1008">
                  <a:moveTo>
                    <a:pt x="0" y="1008"/>
                  </a:moveTo>
                  <a:cubicBezTo>
                    <a:pt x="176" y="504"/>
                    <a:pt x="352" y="0"/>
                    <a:pt x="528" y="0"/>
                  </a:cubicBezTo>
                  <a:cubicBezTo>
                    <a:pt x="704" y="0"/>
                    <a:pt x="968" y="840"/>
                    <a:pt x="1056" y="1008"/>
                  </a:cubicBezTo>
                </a:path>
              </a:pathLst>
            </a:custGeom>
            <a:noFill/>
            <a:ln w="28575" cmpd="sng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32" name="Freeform 337"/>
            <p:cNvSpPr>
              <a:spLocks/>
            </p:cNvSpPr>
            <p:nvPr/>
          </p:nvSpPr>
          <p:spPr bwMode="auto">
            <a:xfrm flipV="1">
              <a:off x="3024" y="2327"/>
              <a:ext cx="241" cy="217"/>
            </a:xfrm>
            <a:custGeom>
              <a:avLst/>
              <a:gdLst>
                <a:gd name="T0" fmla="*/ 0 w 1056"/>
                <a:gd name="T1" fmla="*/ 217 h 1008"/>
                <a:gd name="T2" fmla="*/ 121 w 1056"/>
                <a:gd name="T3" fmla="*/ 0 h 1008"/>
                <a:gd name="T4" fmla="*/ 241 w 1056"/>
                <a:gd name="T5" fmla="*/ 217 h 1008"/>
                <a:gd name="T6" fmla="*/ 0 60000 65536"/>
                <a:gd name="T7" fmla="*/ 0 60000 65536"/>
                <a:gd name="T8" fmla="*/ 0 60000 65536"/>
                <a:gd name="T9" fmla="*/ 0 w 1056"/>
                <a:gd name="T10" fmla="*/ 0 h 1008"/>
                <a:gd name="T11" fmla="*/ 1056 w 1056"/>
                <a:gd name="T12" fmla="*/ 1008 h 10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56" h="1008">
                  <a:moveTo>
                    <a:pt x="0" y="1008"/>
                  </a:moveTo>
                  <a:cubicBezTo>
                    <a:pt x="176" y="504"/>
                    <a:pt x="352" y="0"/>
                    <a:pt x="528" y="0"/>
                  </a:cubicBezTo>
                  <a:cubicBezTo>
                    <a:pt x="704" y="0"/>
                    <a:pt x="968" y="840"/>
                    <a:pt x="1056" y="1008"/>
                  </a:cubicBezTo>
                </a:path>
              </a:pathLst>
            </a:custGeom>
            <a:noFill/>
            <a:ln w="28575" cmpd="sng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33" name="Freeform 338"/>
            <p:cNvSpPr>
              <a:spLocks/>
            </p:cNvSpPr>
            <p:nvPr/>
          </p:nvSpPr>
          <p:spPr bwMode="auto">
            <a:xfrm>
              <a:off x="3263" y="2112"/>
              <a:ext cx="241" cy="217"/>
            </a:xfrm>
            <a:custGeom>
              <a:avLst/>
              <a:gdLst>
                <a:gd name="T0" fmla="*/ 0 w 1056"/>
                <a:gd name="T1" fmla="*/ 217 h 1008"/>
                <a:gd name="T2" fmla="*/ 121 w 1056"/>
                <a:gd name="T3" fmla="*/ 0 h 1008"/>
                <a:gd name="T4" fmla="*/ 241 w 1056"/>
                <a:gd name="T5" fmla="*/ 217 h 1008"/>
                <a:gd name="T6" fmla="*/ 0 60000 65536"/>
                <a:gd name="T7" fmla="*/ 0 60000 65536"/>
                <a:gd name="T8" fmla="*/ 0 60000 65536"/>
                <a:gd name="T9" fmla="*/ 0 w 1056"/>
                <a:gd name="T10" fmla="*/ 0 h 1008"/>
                <a:gd name="T11" fmla="*/ 1056 w 1056"/>
                <a:gd name="T12" fmla="*/ 1008 h 10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56" h="1008">
                  <a:moveTo>
                    <a:pt x="0" y="1008"/>
                  </a:moveTo>
                  <a:cubicBezTo>
                    <a:pt x="176" y="504"/>
                    <a:pt x="352" y="0"/>
                    <a:pt x="528" y="0"/>
                  </a:cubicBezTo>
                  <a:cubicBezTo>
                    <a:pt x="704" y="0"/>
                    <a:pt x="968" y="840"/>
                    <a:pt x="1056" y="1008"/>
                  </a:cubicBezTo>
                </a:path>
              </a:pathLst>
            </a:custGeom>
            <a:noFill/>
            <a:ln w="28575" cmpd="sng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34" name="Freeform 339"/>
            <p:cNvSpPr>
              <a:spLocks/>
            </p:cNvSpPr>
            <p:nvPr/>
          </p:nvSpPr>
          <p:spPr bwMode="auto">
            <a:xfrm flipV="1">
              <a:off x="3503" y="2327"/>
              <a:ext cx="241" cy="217"/>
            </a:xfrm>
            <a:custGeom>
              <a:avLst/>
              <a:gdLst>
                <a:gd name="T0" fmla="*/ 0 w 1056"/>
                <a:gd name="T1" fmla="*/ 217 h 1008"/>
                <a:gd name="T2" fmla="*/ 121 w 1056"/>
                <a:gd name="T3" fmla="*/ 0 h 1008"/>
                <a:gd name="T4" fmla="*/ 241 w 1056"/>
                <a:gd name="T5" fmla="*/ 217 h 1008"/>
                <a:gd name="T6" fmla="*/ 0 60000 65536"/>
                <a:gd name="T7" fmla="*/ 0 60000 65536"/>
                <a:gd name="T8" fmla="*/ 0 60000 65536"/>
                <a:gd name="T9" fmla="*/ 0 w 1056"/>
                <a:gd name="T10" fmla="*/ 0 h 1008"/>
                <a:gd name="T11" fmla="*/ 1056 w 1056"/>
                <a:gd name="T12" fmla="*/ 1008 h 10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56" h="1008">
                  <a:moveTo>
                    <a:pt x="0" y="1008"/>
                  </a:moveTo>
                  <a:cubicBezTo>
                    <a:pt x="176" y="504"/>
                    <a:pt x="352" y="0"/>
                    <a:pt x="528" y="0"/>
                  </a:cubicBezTo>
                  <a:cubicBezTo>
                    <a:pt x="704" y="0"/>
                    <a:pt x="968" y="840"/>
                    <a:pt x="1056" y="1008"/>
                  </a:cubicBezTo>
                </a:path>
              </a:pathLst>
            </a:custGeom>
            <a:noFill/>
            <a:ln w="28575" cmpd="sng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35" name="Freeform 340"/>
            <p:cNvSpPr>
              <a:spLocks/>
            </p:cNvSpPr>
            <p:nvPr/>
          </p:nvSpPr>
          <p:spPr bwMode="auto">
            <a:xfrm>
              <a:off x="3736" y="2112"/>
              <a:ext cx="241" cy="217"/>
            </a:xfrm>
            <a:custGeom>
              <a:avLst/>
              <a:gdLst>
                <a:gd name="T0" fmla="*/ 0 w 1056"/>
                <a:gd name="T1" fmla="*/ 217 h 1008"/>
                <a:gd name="T2" fmla="*/ 121 w 1056"/>
                <a:gd name="T3" fmla="*/ 0 h 1008"/>
                <a:gd name="T4" fmla="*/ 241 w 1056"/>
                <a:gd name="T5" fmla="*/ 217 h 1008"/>
                <a:gd name="T6" fmla="*/ 0 60000 65536"/>
                <a:gd name="T7" fmla="*/ 0 60000 65536"/>
                <a:gd name="T8" fmla="*/ 0 60000 65536"/>
                <a:gd name="T9" fmla="*/ 0 w 1056"/>
                <a:gd name="T10" fmla="*/ 0 h 1008"/>
                <a:gd name="T11" fmla="*/ 1056 w 1056"/>
                <a:gd name="T12" fmla="*/ 1008 h 10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56" h="1008">
                  <a:moveTo>
                    <a:pt x="0" y="1008"/>
                  </a:moveTo>
                  <a:cubicBezTo>
                    <a:pt x="176" y="504"/>
                    <a:pt x="352" y="0"/>
                    <a:pt x="528" y="0"/>
                  </a:cubicBezTo>
                  <a:cubicBezTo>
                    <a:pt x="704" y="0"/>
                    <a:pt x="968" y="840"/>
                    <a:pt x="1056" y="1008"/>
                  </a:cubicBezTo>
                </a:path>
              </a:pathLst>
            </a:custGeom>
            <a:noFill/>
            <a:ln w="28575" cmpd="sng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36" name="Freeform 341"/>
            <p:cNvSpPr>
              <a:spLocks/>
            </p:cNvSpPr>
            <p:nvPr/>
          </p:nvSpPr>
          <p:spPr bwMode="auto">
            <a:xfrm flipV="1">
              <a:off x="3976" y="2327"/>
              <a:ext cx="241" cy="217"/>
            </a:xfrm>
            <a:custGeom>
              <a:avLst/>
              <a:gdLst>
                <a:gd name="T0" fmla="*/ 0 w 1056"/>
                <a:gd name="T1" fmla="*/ 217 h 1008"/>
                <a:gd name="T2" fmla="*/ 121 w 1056"/>
                <a:gd name="T3" fmla="*/ 0 h 1008"/>
                <a:gd name="T4" fmla="*/ 241 w 1056"/>
                <a:gd name="T5" fmla="*/ 217 h 1008"/>
                <a:gd name="T6" fmla="*/ 0 60000 65536"/>
                <a:gd name="T7" fmla="*/ 0 60000 65536"/>
                <a:gd name="T8" fmla="*/ 0 60000 65536"/>
                <a:gd name="T9" fmla="*/ 0 w 1056"/>
                <a:gd name="T10" fmla="*/ 0 h 1008"/>
                <a:gd name="T11" fmla="*/ 1056 w 1056"/>
                <a:gd name="T12" fmla="*/ 1008 h 10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56" h="1008">
                  <a:moveTo>
                    <a:pt x="0" y="1008"/>
                  </a:moveTo>
                  <a:cubicBezTo>
                    <a:pt x="176" y="504"/>
                    <a:pt x="352" y="0"/>
                    <a:pt x="528" y="0"/>
                  </a:cubicBezTo>
                  <a:cubicBezTo>
                    <a:pt x="704" y="0"/>
                    <a:pt x="968" y="840"/>
                    <a:pt x="1056" y="1008"/>
                  </a:cubicBezTo>
                </a:path>
              </a:pathLst>
            </a:custGeom>
            <a:noFill/>
            <a:ln w="28575" cmpd="sng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37" name="Freeform 342"/>
            <p:cNvSpPr>
              <a:spLocks/>
            </p:cNvSpPr>
            <p:nvPr/>
          </p:nvSpPr>
          <p:spPr bwMode="auto">
            <a:xfrm>
              <a:off x="4215" y="2112"/>
              <a:ext cx="241" cy="217"/>
            </a:xfrm>
            <a:custGeom>
              <a:avLst/>
              <a:gdLst>
                <a:gd name="T0" fmla="*/ 0 w 1056"/>
                <a:gd name="T1" fmla="*/ 217 h 1008"/>
                <a:gd name="T2" fmla="*/ 121 w 1056"/>
                <a:gd name="T3" fmla="*/ 0 h 1008"/>
                <a:gd name="T4" fmla="*/ 241 w 1056"/>
                <a:gd name="T5" fmla="*/ 217 h 1008"/>
                <a:gd name="T6" fmla="*/ 0 60000 65536"/>
                <a:gd name="T7" fmla="*/ 0 60000 65536"/>
                <a:gd name="T8" fmla="*/ 0 60000 65536"/>
                <a:gd name="T9" fmla="*/ 0 w 1056"/>
                <a:gd name="T10" fmla="*/ 0 h 1008"/>
                <a:gd name="T11" fmla="*/ 1056 w 1056"/>
                <a:gd name="T12" fmla="*/ 1008 h 10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56" h="1008">
                  <a:moveTo>
                    <a:pt x="0" y="1008"/>
                  </a:moveTo>
                  <a:cubicBezTo>
                    <a:pt x="176" y="504"/>
                    <a:pt x="352" y="0"/>
                    <a:pt x="528" y="0"/>
                  </a:cubicBezTo>
                  <a:cubicBezTo>
                    <a:pt x="704" y="0"/>
                    <a:pt x="968" y="840"/>
                    <a:pt x="1056" y="1008"/>
                  </a:cubicBezTo>
                </a:path>
              </a:pathLst>
            </a:custGeom>
            <a:noFill/>
            <a:ln w="28575" cmpd="sng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38" name="Freeform 343"/>
            <p:cNvSpPr>
              <a:spLocks/>
            </p:cNvSpPr>
            <p:nvPr/>
          </p:nvSpPr>
          <p:spPr bwMode="auto">
            <a:xfrm flipV="1">
              <a:off x="4455" y="2327"/>
              <a:ext cx="241" cy="217"/>
            </a:xfrm>
            <a:custGeom>
              <a:avLst/>
              <a:gdLst>
                <a:gd name="T0" fmla="*/ 0 w 1056"/>
                <a:gd name="T1" fmla="*/ 217 h 1008"/>
                <a:gd name="T2" fmla="*/ 121 w 1056"/>
                <a:gd name="T3" fmla="*/ 0 h 1008"/>
                <a:gd name="T4" fmla="*/ 241 w 1056"/>
                <a:gd name="T5" fmla="*/ 217 h 1008"/>
                <a:gd name="T6" fmla="*/ 0 60000 65536"/>
                <a:gd name="T7" fmla="*/ 0 60000 65536"/>
                <a:gd name="T8" fmla="*/ 0 60000 65536"/>
                <a:gd name="T9" fmla="*/ 0 w 1056"/>
                <a:gd name="T10" fmla="*/ 0 h 1008"/>
                <a:gd name="T11" fmla="*/ 1056 w 1056"/>
                <a:gd name="T12" fmla="*/ 1008 h 10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56" h="1008">
                  <a:moveTo>
                    <a:pt x="0" y="1008"/>
                  </a:moveTo>
                  <a:cubicBezTo>
                    <a:pt x="176" y="504"/>
                    <a:pt x="352" y="0"/>
                    <a:pt x="528" y="0"/>
                  </a:cubicBezTo>
                  <a:cubicBezTo>
                    <a:pt x="704" y="0"/>
                    <a:pt x="968" y="840"/>
                    <a:pt x="1056" y="1008"/>
                  </a:cubicBezTo>
                </a:path>
              </a:pathLst>
            </a:custGeom>
            <a:noFill/>
            <a:ln w="28575" cmpd="sng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075" name="Line 344"/>
          <p:cNvSpPr>
            <a:spLocks noChangeShapeType="1"/>
          </p:cNvSpPr>
          <p:nvPr/>
        </p:nvSpPr>
        <p:spPr bwMode="auto">
          <a:xfrm>
            <a:off x="5638800" y="5562600"/>
            <a:ext cx="1524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076" name="Group 345"/>
          <p:cNvGrpSpPr>
            <a:grpSpLocks/>
          </p:cNvGrpSpPr>
          <p:nvPr/>
        </p:nvGrpSpPr>
        <p:grpSpPr bwMode="auto">
          <a:xfrm>
            <a:off x="3506788" y="6019800"/>
            <a:ext cx="2133600" cy="304800"/>
            <a:chOff x="2784" y="2112"/>
            <a:chExt cx="1912" cy="432"/>
          </a:xfrm>
        </p:grpSpPr>
        <p:sp>
          <p:nvSpPr>
            <p:cNvPr id="3223" name="Freeform 346"/>
            <p:cNvSpPr>
              <a:spLocks/>
            </p:cNvSpPr>
            <p:nvPr/>
          </p:nvSpPr>
          <p:spPr bwMode="auto">
            <a:xfrm>
              <a:off x="2784" y="2112"/>
              <a:ext cx="241" cy="217"/>
            </a:xfrm>
            <a:custGeom>
              <a:avLst/>
              <a:gdLst>
                <a:gd name="T0" fmla="*/ 0 w 1056"/>
                <a:gd name="T1" fmla="*/ 217 h 1008"/>
                <a:gd name="T2" fmla="*/ 121 w 1056"/>
                <a:gd name="T3" fmla="*/ 0 h 1008"/>
                <a:gd name="T4" fmla="*/ 241 w 1056"/>
                <a:gd name="T5" fmla="*/ 217 h 1008"/>
                <a:gd name="T6" fmla="*/ 0 60000 65536"/>
                <a:gd name="T7" fmla="*/ 0 60000 65536"/>
                <a:gd name="T8" fmla="*/ 0 60000 65536"/>
                <a:gd name="T9" fmla="*/ 0 w 1056"/>
                <a:gd name="T10" fmla="*/ 0 h 1008"/>
                <a:gd name="T11" fmla="*/ 1056 w 1056"/>
                <a:gd name="T12" fmla="*/ 1008 h 10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56" h="1008">
                  <a:moveTo>
                    <a:pt x="0" y="1008"/>
                  </a:moveTo>
                  <a:cubicBezTo>
                    <a:pt x="176" y="504"/>
                    <a:pt x="352" y="0"/>
                    <a:pt x="528" y="0"/>
                  </a:cubicBezTo>
                  <a:cubicBezTo>
                    <a:pt x="704" y="0"/>
                    <a:pt x="968" y="840"/>
                    <a:pt x="1056" y="1008"/>
                  </a:cubicBezTo>
                </a:path>
              </a:pathLst>
            </a:custGeom>
            <a:noFill/>
            <a:ln w="28575" cmpd="sng">
              <a:solidFill>
                <a:srgbClr val="00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24" name="Freeform 347"/>
            <p:cNvSpPr>
              <a:spLocks/>
            </p:cNvSpPr>
            <p:nvPr/>
          </p:nvSpPr>
          <p:spPr bwMode="auto">
            <a:xfrm flipV="1">
              <a:off x="3024" y="2327"/>
              <a:ext cx="241" cy="217"/>
            </a:xfrm>
            <a:custGeom>
              <a:avLst/>
              <a:gdLst>
                <a:gd name="T0" fmla="*/ 0 w 1056"/>
                <a:gd name="T1" fmla="*/ 217 h 1008"/>
                <a:gd name="T2" fmla="*/ 121 w 1056"/>
                <a:gd name="T3" fmla="*/ 0 h 1008"/>
                <a:gd name="T4" fmla="*/ 241 w 1056"/>
                <a:gd name="T5" fmla="*/ 217 h 1008"/>
                <a:gd name="T6" fmla="*/ 0 60000 65536"/>
                <a:gd name="T7" fmla="*/ 0 60000 65536"/>
                <a:gd name="T8" fmla="*/ 0 60000 65536"/>
                <a:gd name="T9" fmla="*/ 0 w 1056"/>
                <a:gd name="T10" fmla="*/ 0 h 1008"/>
                <a:gd name="T11" fmla="*/ 1056 w 1056"/>
                <a:gd name="T12" fmla="*/ 1008 h 10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56" h="1008">
                  <a:moveTo>
                    <a:pt x="0" y="1008"/>
                  </a:moveTo>
                  <a:cubicBezTo>
                    <a:pt x="176" y="504"/>
                    <a:pt x="352" y="0"/>
                    <a:pt x="528" y="0"/>
                  </a:cubicBezTo>
                  <a:cubicBezTo>
                    <a:pt x="704" y="0"/>
                    <a:pt x="968" y="840"/>
                    <a:pt x="1056" y="1008"/>
                  </a:cubicBezTo>
                </a:path>
              </a:pathLst>
            </a:custGeom>
            <a:noFill/>
            <a:ln w="28575" cmpd="sng">
              <a:solidFill>
                <a:srgbClr val="00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25" name="Freeform 348"/>
            <p:cNvSpPr>
              <a:spLocks/>
            </p:cNvSpPr>
            <p:nvPr/>
          </p:nvSpPr>
          <p:spPr bwMode="auto">
            <a:xfrm>
              <a:off x="3263" y="2112"/>
              <a:ext cx="241" cy="217"/>
            </a:xfrm>
            <a:custGeom>
              <a:avLst/>
              <a:gdLst>
                <a:gd name="T0" fmla="*/ 0 w 1056"/>
                <a:gd name="T1" fmla="*/ 217 h 1008"/>
                <a:gd name="T2" fmla="*/ 121 w 1056"/>
                <a:gd name="T3" fmla="*/ 0 h 1008"/>
                <a:gd name="T4" fmla="*/ 241 w 1056"/>
                <a:gd name="T5" fmla="*/ 217 h 1008"/>
                <a:gd name="T6" fmla="*/ 0 60000 65536"/>
                <a:gd name="T7" fmla="*/ 0 60000 65536"/>
                <a:gd name="T8" fmla="*/ 0 60000 65536"/>
                <a:gd name="T9" fmla="*/ 0 w 1056"/>
                <a:gd name="T10" fmla="*/ 0 h 1008"/>
                <a:gd name="T11" fmla="*/ 1056 w 1056"/>
                <a:gd name="T12" fmla="*/ 1008 h 10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56" h="1008">
                  <a:moveTo>
                    <a:pt x="0" y="1008"/>
                  </a:moveTo>
                  <a:cubicBezTo>
                    <a:pt x="176" y="504"/>
                    <a:pt x="352" y="0"/>
                    <a:pt x="528" y="0"/>
                  </a:cubicBezTo>
                  <a:cubicBezTo>
                    <a:pt x="704" y="0"/>
                    <a:pt x="968" y="840"/>
                    <a:pt x="1056" y="1008"/>
                  </a:cubicBezTo>
                </a:path>
              </a:pathLst>
            </a:custGeom>
            <a:noFill/>
            <a:ln w="28575" cmpd="sng">
              <a:solidFill>
                <a:srgbClr val="00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26" name="Freeform 349"/>
            <p:cNvSpPr>
              <a:spLocks/>
            </p:cNvSpPr>
            <p:nvPr/>
          </p:nvSpPr>
          <p:spPr bwMode="auto">
            <a:xfrm flipV="1">
              <a:off x="3503" y="2327"/>
              <a:ext cx="241" cy="217"/>
            </a:xfrm>
            <a:custGeom>
              <a:avLst/>
              <a:gdLst>
                <a:gd name="T0" fmla="*/ 0 w 1056"/>
                <a:gd name="T1" fmla="*/ 217 h 1008"/>
                <a:gd name="T2" fmla="*/ 121 w 1056"/>
                <a:gd name="T3" fmla="*/ 0 h 1008"/>
                <a:gd name="T4" fmla="*/ 241 w 1056"/>
                <a:gd name="T5" fmla="*/ 217 h 1008"/>
                <a:gd name="T6" fmla="*/ 0 60000 65536"/>
                <a:gd name="T7" fmla="*/ 0 60000 65536"/>
                <a:gd name="T8" fmla="*/ 0 60000 65536"/>
                <a:gd name="T9" fmla="*/ 0 w 1056"/>
                <a:gd name="T10" fmla="*/ 0 h 1008"/>
                <a:gd name="T11" fmla="*/ 1056 w 1056"/>
                <a:gd name="T12" fmla="*/ 1008 h 10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56" h="1008">
                  <a:moveTo>
                    <a:pt x="0" y="1008"/>
                  </a:moveTo>
                  <a:cubicBezTo>
                    <a:pt x="176" y="504"/>
                    <a:pt x="352" y="0"/>
                    <a:pt x="528" y="0"/>
                  </a:cubicBezTo>
                  <a:cubicBezTo>
                    <a:pt x="704" y="0"/>
                    <a:pt x="968" y="840"/>
                    <a:pt x="1056" y="1008"/>
                  </a:cubicBezTo>
                </a:path>
              </a:pathLst>
            </a:custGeom>
            <a:noFill/>
            <a:ln w="28575" cmpd="sng">
              <a:solidFill>
                <a:srgbClr val="00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27" name="Freeform 350"/>
            <p:cNvSpPr>
              <a:spLocks/>
            </p:cNvSpPr>
            <p:nvPr/>
          </p:nvSpPr>
          <p:spPr bwMode="auto">
            <a:xfrm>
              <a:off x="3736" y="2112"/>
              <a:ext cx="241" cy="217"/>
            </a:xfrm>
            <a:custGeom>
              <a:avLst/>
              <a:gdLst>
                <a:gd name="T0" fmla="*/ 0 w 1056"/>
                <a:gd name="T1" fmla="*/ 217 h 1008"/>
                <a:gd name="T2" fmla="*/ 121 w 1056"/>
                <a:gd name="T3" fmla="*/ 0 h 1008"/>
                <a:gd name="T4" fmla="*/ 241 w 1056"/>
                <a:gd name="T5" fmla="*/ 217 h 1008"/>
                <a:gd name="T6" fmla="*/ 0 60000 65536"/>
                <a:gd name="T7" fmla="*/ 0 60000 65536"/>
                <a:gd name="T8" fmla="*/ 0 60000 65536"/>
                <a:gd name="T9" fmla="*/ 0 w 1056"/>
                <a:gd name="T10" fmla="*/ 0 h 1008"/>
                <a:gd name="T11" fmla="*/ 1056 w 1056"/>
                <a:gd name="T12" fmla="*/ 1008 h 10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56" h="1008">
                  <a:moveTo>
                    <a:pt x="0" y="1008"/>
                  </a:moveTo>
                  <a:cubicBezTo>
                    <a:pt x="176" y="504"/>
                    <a:pt x="352" y="0"/>
                    <a:pt x="528" y="0"/>
                  </a:cubicBezTo>
                  <a:cubicBezTo>
                    <a:pt x="704" y="0"/>
                    <a:pt x="968" y="840"/>
                    <a:pt x="1056" y="1008"/>
                  </a:cubicBezTo>
                </a:path>
              </a:pathLst>
            </a:custGeom>
            <a:noFill/>
            <a:ln w="28575" cmpd="sng">
              <a:solidFill>
                <a:srgbClr val="00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28" name="Freeform 351"/>
            <p:cNvSpPr>
              <a:spLocks/>
            </p:cNvSpPr>
            <p:nvPr/>
          </p:nvSpPr>
          <p:spPr bwMode="auto">
            <a:xfrm flipV="1">
              <a:off x="3976" y="2327"/>
              <a:ext cx="241" cy="217"/>
            </a:xfrm>
            <a:custGeom>
              <a:avLst/>
              <a:gdLst>
                <a:gd name="T0" fmla="*/ 0 w 1056"/>
                <a:gd name="T1" fmla="*/ 217 h 1008"/>
                <a:gd name="T2" fmla="*/ 121 w 1056"/>
                <a:gd name="T3" fmla="*/ 0 h 1008"/>
                <a:gd name="T4" fmla="*/ 241 w 1056"/>
                <a:gd name="T5" fmla="*/ 217 h 1008"/>
                <a:gd name="T6" fmla="*/ 0 60000 65536"/>
                <a:gd name="T7" fmla="*/ 0 60000 65536"/>
                <a:gd name="T8" fmla="*/ 0 60000 65536"/>
                <a:gd name="T9" fmla="*/ 0 w 1056"/>
                <a:gd name="T10" fmla="*/ 0 h 1008"/>
                <a:gd name="T11" fmla="*/ 1056 w 1056"/>
                <a:gd name="T12" fmla="*/ 1008 h 10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56" h="1008">
                  <a:moveTo>
                    <a:pt x="0" y="1008"/>
                  </a:moveTo>
                  <a:cubicBezTo>
                    <a:pt x="176" y="504"/>
                    <a:pt x="352" y="0"/>
                    <a:pt x="528" y="0"/>
                  </a:cubicBezTo>
                  <a:cubicBezTo>
                    <a:pt x="704" y="0"/>
                    <a:pt x="968" y="840"/>
                    <a:pt x="1056" y="1008"/>
                  </a:cubicBezTo>
                </a:path>
              </a:pathLst>
            </a:custGeom>
            <a:noFill/>
            <a:ln w="28575" cmpd="sng">
              <a:solidFill>
                <a:srgbClr val="00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29" name="Freeform 352"/>
            <p:cNvSpPr>
              <a:spLocks/>
            </p:cNvSpPr>
            <p:nvPr/>
          </p:nvSpPr>
          <p:spPr bwMode="auto">
            <a:xfrm>
              <a:off x="4215" y="2112"/>
              <a:ext cx="241" cy="217"/>
            </a:xfrm>
            <a:custGeom>
              <a:avLst/>
              <a:gdLst>
                <a:gd name="T0" fmla="*/ 0 w 1056"/>
                <a:gd name="T1" fmla="*/ 217 h 1008"/>
                <a:gd name="T2" fmla="*/ 121 w 1056"/>
                <a:gd name="T3" fmla="*/ 0 h 1008"/>
                <a:gd name="T4" fmla="*/ 241 w 1056"/>
                <a:gd name="T5" fmla="*/ 217 h 1008"/>
                <a:gd name="T6" fmla="*/ 0 60000 65536"/>
                <a:gd name="T7" fmla="*/ 0 60000 65536"/>
                <a:gd name="T8" fmla="*/ 0 60000 65536"/>
                <a:gd name="T9" fmla="*/ 0 w 1056"/>
                <a:gd name="T10" fmla="*/ 0 h 1008"/>
                <a:gd name="T11" fmla="*/ 1056 w 1056"/>
                <a:gd name="T12" fmla="*/ 1008 h 10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56" h="1008">
                  <a:moveTo>
                    <a:pt x="0" y="1008"/>
                  </a:moveTo>
                  <a:cubicBezTo>
                    <a:pt x="176" y="504"/>
                    <a:pt x="352" y="0"/>
                    <a:pt x="528" y="0"/>
                  </a:cubicBezTo>
                  <a:cubicBezTo>
                    <a:pt x="704" y="0"/>
                    <a:pt x="968" y="840"/>
                    <a:pt x="1056" y="1008"/>
                  </a:cubicBezTo>
                </a:path>
              </a:pathLst>
            </a:custGeom>
            <a:noFill/>
            <a:ln w="28575" cmpd="sng">
              <a:solidFill>
                <a:srgbClr val="00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30" name="Freeform 353"/>
            <p:cNvSpPr>
              <a:spLocks/>
            </p:cNvSpPr>
            <p:nvPr/>
          </p:nvSpPr>
          <p:spPr bwMode="auto">
            <a:xfrm flipV="1">
              <a:off x="4455" y="2327"/>
              <a:ext cx="241" cy="217"/>
            </a:xfrm>
            <a:custGeom>
              <a:avLst/>
              <a:gdLst>
                <a:gd name="T0" fmla="*/ 0 w 1056"/>
                <a:gd name="T1" fmla="*/ 217 h 1008"/>
                <a:gd name="T2" fmla="*/ 121 w 1056"/>
                <a:gd name="T3" fmla="*/ 0 h 1008"/>
                <a:gd name="T4" fmla="*/ 241 w 1056"/>
                <a:gd name="T5" fmla="*/ 217 h 1008"/>
                <a:gd name="T6" fmla="*/ 0 60000 65536"/>
                <a:gd name="T7" fmla="*/ 0 60000 65536"/>
                <a:gd name="T8" fmla="*/ 0 60000 65536"/>
                <a:gd name="T9" fmla="*/ 0 w 1056"/>
                <a:gd name="T10" fmla="*/ 0 h 1008"/>
                <a:gd name="T11" fmla="*/ 1056 w 1056"/>
                <a:gd name="T12" fmla="*/ 1008 h 10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56" h="1008">
                  <a:moveTo>
                    <a:pt x="0" y="1008"/>
                  </a:moveTo>
                  <a:cubicBezTo>
                    <a:pt x="176" y="504"/>
                    <a:pt x="352" y="0"/>
                    <a:pt x="528" y="0"/>
                  </a:cubicBezTo>
                  <a:cubicBezTo>
                    <a:pt x="704" y="0"/>
                    <a:pt x="968" y="840"/>
                    <a:pt x="1056" y="1008"/>
                  </a:cubicBezTo>
                </a:path>
              </a:pathLst>
            </a:custGeom>
            <a:noFill/>
            <a:ln w="28575" cmpd="sng">
              <a:solidFill>
                <a:srgbClr val="00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077" name="Line 354"/>
          <p:cNvSpPr>
            <a:spLocks noChangeShapeType="1"/>
          </p:cNvSpPr>
          <p:nvPr/>
        </p:nvSpPr>
        <p:spPr bwMode="auto">
          <a:xfrm>
            <a:off x="5634038" y="6172200"/>
            <a:ext cx="1524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8" name="Line 355"/>
          <p:cNvSpPr>
            <a:spLocks noChangeShapeType="1"/>
          </p:cNvSpPr>
          <p:nvPr/>
        </p:nvSpPr>
        <p:spPr bwMode="auto">
          <a:xfrm>
            <a:off x="3048000" y="5410200"/>
            <a:ext cx="0" cy="381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079" name="Group 365"/>
          <p:cNvGrpSpPr>
            <a:grpSpLocks/>
          </p:cNvGrpSpPr>
          <p:nvPr/>
        </p:nvGrpSpPr>
        <p:grpSpPr bwMode="auto">
          <a:xfrm>
            <a:off x="2971800" y="6172200"/>
            <a:ext cx="152400" cy="152400"/>
            <a:chOff x="1845" y="3792"/>
            <a:chExt cx="96" cy="96"/>
          </a:xfrm>
        </p:grpSpPr>
        <p:sp>
          <p:nvSpPr>
            <p:cNvPr id="3221" name="Oval 356"/>
            <p:cNvSpPr>
              <a:spLocks noChangeArrowheads="1"/>
            </p:cNvSpPr>
            <p:nvPr/>
          </p:nvSpPr>
          <p:spPr bwMode="auto">
            <a:xfrm>
              <a:off x="1845" y="3792"/>
              <a:ext cx="96" cy="96"/>
            </a:xfrm>
            <a:prstGeom prst="ellipse">
              <a:avLst/>
            </a:prstGeom>
            <a:noFill/>
            <a:ln w="28575">
              <a:solidFill>
                <a:srgbClr val="00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3222" name="Oval 357"/>
            <p:cNvSpPr>
              <a:spLocks noChangeArrowheads="1"/>
            </p:cNvSpPr>
            <p:nvPr/>
          </p:nvSpPr>
          <p:spPr bwMode="auto">
            <a:xfrm>
              <a:off x="1869" y="3816"/>
              <a:ext cx="48" cy="48"/>
            </a:xfrm>
            <a:prstGeom prst="ellipse">
              <a:avLst/>
            </a:pr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3080" name="Text Box 361"/>
          <p:cNvSpPr txBox="1">
            <a:spLocks noChangeArrowheads="1"/>
          </p:cNvSpPr>
          <p:nvPr/>
        </p:nvSpPr>
        <p:spPr bwMode="auto">
          <a:xfrm>
            <a:off x="842963" y="5562600"/>
            <a:ext cx="1676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Cross-polarized</a:t>
            </a:r>
          </a:p>
        </p:txBody>
      </p:sp>
      <p:sp>
        <p:nvSpPr>
          <p:cNvPr id="3081" name="Text Box 364"/>
          <p:cNvSpPr txBox="1">
            <a:spLocks noChangeArrowheads="1"/>
          </p:cNvSpPr>
          <p:nvPr/>
        </p:nvSpPr>
        <p:spPr bwMode="auto">
          <a:xfrm>
            <a:off x="6629400" y="5334000"/>
            <a:ext cx="2209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Intensities add</a:t>
            </a:r>
          </a:p>
        </p:txBody>
      </p:sp>
      <p:grpSp>
        <p:nvGrpSpPr>
          <p:cNvPr id="3082" name="Group 167"/>
          <p:cNvGrpSpPr>
            <a:grpSpLocks/>
          </p:cNvGrpSpPr>
          <p:nvPr/>
        </p:nvGrpSpPr>
        <p:grpSpPr bwMode="auto">
          <a:xfrm>
            <a:off x="838200" y="3403600"/>
            <a:ext cx="8077200" cy="998538"/>
            <a:chOff x="990600" y="1295400"/>
            <a:chExt cx="8077200" cy="998538"/>
          </a:xfrm>
        </p:grpSpPr>
        <p:grpSp>
          <p:nvGrpSpPr>
            <p:cNvPr id="3108" name="Group 131"/>
            <p:cNvGrpSpPr>
              <a:grpSpLocks/>
            </p:cNvGrpSpPr>
            <p:nvPr/>
          </p:nvGrpSpPr>
          <p:grpSpPr bwMode="auto">
            <a:xfrm>
              <a:off x="3587750" y="1371600"/>
              <a:ext cx="2133600" cy="304800"/>
              <a:chOff x="2784" y="2112"/>
              <a:chExt cx="1912" cy="432"/>
            </a:xfrm>
          </p:grpSpPr>
          <p:sp>
            <p:nvSpPr>
              <p:cNvPr id="3213" name="Freeform 132"/>
              <p:cNvSpPr>
                <a:spLocks/>
              </p:cNvSpPr>
              <p:nvPr/>
            </p:nvSpPr>
            <p:spPr bwMode="auto">
              <a:xfrm>
                <a:off x="2784" y="2112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28575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4" name="Freeform 133"/>
              <p:cNvSpPr>
                <a:spLocks/>
              </p:cNvSpPr>
              <p:nvPr/>
            </p:nvSpPr>
            <p:spPr bwMode="auto">
              <a:xfrm flipV="1">
                <a:off x="3024" y="2327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28575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5" name="Freeform 134"/>
              <p:cNvSpPr>
                <a:spLocks/>
              </p:cNvSpPr>
              <p:nvPr/>
            </p:nvSpPr>
            <p:spPr bwMode="auto">
              <a:xfrm>
                <a:off x="3263" y="2112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28575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6" name="Freeform 135"/>
              <p:cNvSpPr>
                <a:spLocks/>
              </p:cNvSpPr>
              <p:nvPr/>
            </p:nvSpPr>
            <p:spPr bwMode="auto">
              <a:xfrm flipV="1">
                <a:off x="3503" y="2327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28575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7" name="Freeform 136"/>
              <p:cNvSpPr>
                <a:spLocks/>
              </p:cNvSpPr>
              <p:nvPr/>
            </p:nvSpPr>
            <p:spPr bwMode="auto">
              <a:xfrm>
                <a:off x="3736" y="2112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28575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8" name="Freeform 137"/>
              <p:cNvSpPr>
                <a:spLocks/>
              </p:cNvSpPr>
              <p:nvPr/>
            </p:nvSpPr>
            <p:spPr bwMode="auto">
              <a:xfrm flipV="1">
                <a:off x="3976" y="2327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28575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9" name="Freeform 138"/>
              <p:cNvSpPr>
                <a:spLocks/>
              </p:cNvSpPr>
              <p:nvPr/>
            </p:nvSpPr>
            <p:spPr bwMode="auto">
              <a:xfrm>
                <a:off x="4215" y="2112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28575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0" name="Freeform 139"/>
              <p:cNvSpPr>
                <a:spLocks/>
              </p:cNvSpPr>
              <p:nvPr/>
            </p:nvSpPr>
            <p:spPr bwMode="auto">
              <a:xfrm flipV="1">
                <a:off x="4455" y="2327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28575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109" name="Line 203"/>
            <p:cNvSpPr>
              <a:spLocks noChangeShapeType="1"/>
            </p:cNvSpPr>
            <p:nvPr/>
          </p:nvSpPr>
          <p:spPr bwMode="auto">
            <a:xfrm>
              <a:off x="5715000" y="1524000"/>
              <a:ext cx="152400" cy="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3110" name="Group 205"/>
            <p:cNvGrpSpPr>
              <a:grpSpLocks/>
            </p:cNvGrpSpPr>
            <p:nvPr/>
          </p:nvGrpSpPr>
          <p:grpSpPr bwMode="auto">
            <a:xfrm>
              <a:off x="3505200" y="1371600"/>
              <a:ext cx="2133600" cy="304800"/>
              <a:chOff x="2784" y="2112"/>
              <a:chExt cx="1912" cy="432"/>
            </a:xfrm>
          </p:grpSpPr>
          <p:sp>
            <p:nvSpPr>
              <p:cNvPr id="3205" name="Freeform 206"/>
              <p:cNvSpPr>
                <a:spLocks/>
              </p:cNvSpPr>
              <p:nvPr/>
            </p:nvSpPr>
            <p:spPr bwMode="auto">
              <a:xfrm>
                <a:off x="2784" y="2112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6" name="Freeform 207"/>
              <p:cNvSpPr>
                <a:spLocks/>
              </p:cNvSpPr>
              <p:nvPr/>
            </p:nvSpPr>
            <p:spPr bwMode="auto">
              <a:xfrm flipV="1">
                <a:off x="3024" y="2327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7" name="Freeform 208"/>
              <p:cNvSpPr>
                <a:spLocks/>
              </p:cNvSpPr>
              <p:nvPr/>
            </p:nvSpPr>
            <p:spPr bwMode="auto">
              <a:xfrm>
                <a:off x="3263" y="2112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8" name="Freeform 209"/>
              <p:cNvSpPr>
                <a:spLocks/>
              </p:cNvSpPr>
              <p:nvPr/>
            </p:nvSpPr>
            <p:spPr bwMode="auto">
              <a:xfrm flipV="1">
                <a:off x="3503" y="2327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9" name="Freeform 210"/>
              <p:cNvSpPr>
                <a:spLocks/>
              </p:cNvSpPr>
              <p:nvPr/>
            </p:nvSpPr>
            <p:spPr bwMode="auto">
              <a:xfrm>
                <a:off x="3736" y="2112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0" name="Freeform 211"/>
              <p:cNvSpPr>
                <a:spLocks/>
              </p:cNvSpPr>
              <p:nvPr/>
            </p:nvSpPr>
            <p:spPr bwMode="auto">
              <a:xfrm flipV="1">
                <a:off x="3976" y="2327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1" name="Freeform 212"/>
              <p:cNvSpPr>
                <a:spLocks/>
              </p:cNvSpPr>
              <p:nvPr/>
            </p:nvSpPr>
            <p:spPr bwMode="auto">
              <a:xfrm>
                <a:off x="4215" y="2112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2" name="Freeform 213"/>
              <p:cNvSpPr>
                <a:spLocks/>
              </p:cNvSpPr>
              <p:nvPr/>
            </p:nvSpPr>
            <p:spPr bwMode="auto">
              <a:xfrm flipV="1">
                <a:off x="4455" y="2327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111" name="Group 214"/>
            <p:cNvGrpSpPr>
              <a:grpSpLocks/>
            </p:cNvGrpSpPr>
            <p:nvPr/>
          </p:nvGrpSpPr>
          <p:grpSpPr bwMode="auto">
            <a:xfrm>
              <a:off x="3422650" y="1371600"/>
              <a:ext cx="2133600" cy="304800"/>
              <a:chOff x="2784" y="2112"/>
              <a:chExt cx="1912" cy="432"/>
            </a:xfrm>
          </p:grpSpPr>
          <p:sp>
            <p:nvSpPr>
              <p:cNvPr id="3197" name="Freeform 215"/>
              <p:cNvSpPr>
                <a:spLocks/>
              </p:cNvSpPr>
              <p:nvPr/>
            </p:nvSpPr>
            <p:spPr bwMode="auto">
              <a:xfrm>
                <a:off x="2784" y="2112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8" name="Freeform 216"/>
              <p:cNvSpPr>
                <a:spLocks/>
              </p:cNvSpPr>
              <p:nvPr/>
            </p:nvSpPr>
            <p:spPr bwMode="auto">
              <a:xfrm flipV="1">
                <a:off x="3024" y="2327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9" name="Freeform 217"/>
              <p:cNvSpPr>
                <a:spLocks/>
              </p:cNvSpPr>
              <p:nvPr/>
            </p:nvSpPr>
            <p:spPr bwMode="auto">
              <a:xfrm>
                <a:off x="3263" y="2112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0" name="Freeform 218"/>
              <p:cNvSpPr>
                <a:spLocks/>
              </p:cNvSpPr>
              <p:nvPr/>
            </p:nvSpPr>
            <p:spPr bwMode="auto">
              <a:xfrm flipV="1">
                <a:off x="3503" y="2327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1" name="Freeform 219"/>
              <p:cNvSpPr>
                <a:spLocks/>
              </p:cNvSpPr>
              <p:nvPr/>
            </p:nvSpPr>
            <p:spPr bwMode="auto">
              <a:xfrm>
                <a:off x="3736" y="2112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2" name="Freeform 220"/>
              <p:cNvSpPr>
                <a:spLocks/>
              </p:cNvSpPr>
              <p:nvPr/>
            </p:nvSpPr>
            <p:spPr bwMode="auto">
              <a:xfrm flipV="1">
                <a:off x="3976" y="2327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3" name="Freeform 221"/>
              <p:cNvSpPr>
                <a:spLocks/>
              </p:cNvSpPr>
              <p:nvPr/>
            </p:nvSpPr>
            <p:spPr bwMode="auto">
              <a:xfrm>
                <a:off x="4215" y="2112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4" name="Freeform 222"/>
              <p:cNvSpPr>
                <a:spLocks/>
              </p:cNvSpPr>
              <p:nvPr/>
            </p:nvSpPr>
            <p:spPr bwMode="auto">
              <a:xfrm flipV="1">
                <a:off x="4455" y="2327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112" name="Group 223"/>
            <p:cNvGrpSpPr>
              <a:grpSpLocks/>
            </p:cNvGrpSpPr>
            <p:nvPr/>
          </p:nvGrpSpPr>
          <p:grpSpPr bwMode="auto">
            <a:xfrm>
              <a:off x="3340100" y="1371600"/>
              <a:ext cx="2133600" cy="304800"/>
              <a:chOff x="2784" y="2112"/>
              <a:chExt cx="1912" cy="432"/>
            </a:xfrm>
          </p:grpSpPr>
          <p:sp>
            <p:nvSpPr>
              <p:cNvPr id="3189" name="Freeform 224"/>
              <p:cNvSpPr>
                <a:spLocks/>
              </p:cNvSpPr>
              <p:nvPr/>
            </p:nvSpPr>
            <p:spPr bwMode="auto">
              <a:xfrm>
                <a:off x="2784" y="2112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0" name="Freeform 225"/>
              <p:cNvSpPr>
                <a:spLocks/>
              </p:cNvSpPr>
              <p:nvPr/>
            </p:nvSpPr>
            <p:spPr bwMode="auto">
              <a:xfrm flipV="1">
                <a:off x="3024" y="2327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1" name="Freeform 226"/>
              <p:cNvSpPr>
                <a:spLocks/>
              </p:cNvSpPr>
              <p:nvPr/>
            </p:nvSpPr>
            <p:spPr bwMode="auto">
              <a:xfrm>
                <a:off x="3263" y="2112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2" name="Freeform 227"/>
              <p:cNvSpPr>
                <a:spLocks/>
              </p:cNvSpPr>
              <p:nvPr/>
            </p:nvSpPr>
            <p:spPr bwMode="auto">
              <a:xfrm flipV="1">
                <a:off x="3503" y="2327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3" name="Freeform 228"/>
              <p:cNvSpPr>
                <a:spLocks/>
              </p:cNvSpPr>
              <p:nvPr/>
            </p:nvSpPr>
            <p:spPr bwMode="auto">
              <a:xfrm>
                <a:off x="3736" y="2112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4" name="Freeform 229"/>
              <p:cNvSpPr>
                <a:spLocks/>
              </p:cNvSpPr>
              <p:nvPr/>
            </p:nvSpPr>
            <p:spPr bwMode="auto">
              <a:xfrm flipV="1">
                <a:off x="3976" y="2327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5" name="Freeform 230"/>
              <p:cNvSpPr>
                <a:spLocks/>
              </p:cNvSpPr>
              <p:nvPr/>
            </p:nvSpPr>
            <p:spPr bwMode="auto">
              <a:xfrm>
                <a:off x="4215" y="2112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6" name="Freeform 231"/>
              <p:cNvSpPr>
                <a:spLocks/>
              </p:cNvSpPr>
              <p:nvPr/>
            </p:nvSpPr>
            <p:spPr bwMode="auto">
              <a:xfrm flipV="1">
                <a:off x="4455" y="2327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113" name="Group 232"/>
            <p:cNvGrpSpPr>
              <a:grpSpLocks/>
            </p:cNvGrpSpPr>
            <p:nvPr/>
          </p:nvGrpSpPr>
          <p:grpSpPr bwMode="auto">
            <a:xfrm>
              <a:off x="3257550" y="1371600"/>
              <a:ext cx="2133600" cy="304800"/>
              <a:chOff x="2784" y="2112"/>
              <a:chExt cx="1912" cy="432"/>
            </a:xfrm>
          </p:grpSpPr>
          <p:sp>
            <p:nvSpPr>
              <p:cNvPr id="3181" name="Freeform 233"/>
              <p:cNvSpPr>
                <a:spLocks/>
              </p:cNvSpPr>
              <p:nvPr/>
            </p:nvSpPr>
            <p:spPr bwMode="auto">
              <a:xfrm>
                <a:off x="2784" y="2112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2" name="Freeform 234"/>
              <p:cNvSpPr>
                <a:spLocks/>
              </p:cNvSpPr>
              <p:nvPr/>
            </p:nvSpPr>
            <p:spPr bwMode="auto">
              <a:xfrm flipV="1">
                <a:off x="3024" y="2327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3" name="Freeform 235"/>
              <p:cNvSpPr>
                <a:spLocks/>
              </p:cNvSpPr>
              <p:nvPr/>
            </p:nvSpPr>
            <p:spPr bwMode="auto">
              <a:xfrm>
                <a:off x="3263" y="2112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4" name="Freeform 236"/>
              <p:cNvSpPr>
                <a:spLocks/>
              </p:cNvSpPr>
              <p:nvPr/>
            </p:nvSpPr>
            <p:spPr bwMode="auto">
              <a:xfrm flipV="1">
                <a:off x="3503" y="2327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5" name="Freeform 237"/>
              <p:cNvSpPr>
                <a:spLocks/>
              </p:cNvSpPr>
              <p:nvPr/>
            </p:nvSpPr>
            <p:spPr bwMode="auto">
              <a:xfrm>
                <a:off x="3736" y="2112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6" name="Freeform 238"/>
              <p:cNvSpPr>
                <a:spLocks/>
              </p:cNvSpPr>
              <p:nvPr/>
            </p:nvSpPr>
            <p:spPr bwMode="auto">
              <a:xfrm flipV="1">
                <a:off x="3976" y="2327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7" name="Freeform 239"/>
              <p:cNvSpPr>
                <a:spLocks/>
              </p:cNvSpPr>
              <p:nvPr/>
            </p:nvSpPr>
            <p:spPr bwMode="auto">
              <a:xfrm>
                <a:off x="4215" y="2112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8" name="Freeform 240"/>
              <p:cNvSpPr>
                <a:spLocks/>
              </p:cNvSpPr>
              <p:nvPr/>
            </p:nvSpPr>
            <p:spPr bwMode="auto">
              <a:xfrm flipV="1">
                <a:off x="4455" y="2327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114" name="Group 241"/>
            <p:cNvGrpSpPr>
              <a:grpSpLocks/>
            </p:cNvGrpSpPr>
            <p:nvPr/>
          </p:nvGrpSpPr>
          <p:grpSpPr bwMode="auto">
            <a:xfrm>
              <a:off x="3175000" y="1371600"/>
              <a:ext cx="2133600" cy="304800"/>
              <a:chOff x="2784" y="2112"/>
              <a:chExt cx="1912" cy="432"/>
            </a:xfrm>
          </p:grpSpPr>
          <p:sp>
            <p:nvSpPr>
              <p:cNvPr id="3173" name="Freeform 242"/>
              <p:cNvSpPr>
                <a:spLocks/>
              </p:cNvSpPr>
              <p:nvPr/>
            </p:nvSpPr>
            <p:spPr bwMode="auto">
              <a:xfrm>
                <a:off x="2784" y="2112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4" name="Freeform 243"/>
              <p:cNvSpPr>
                <a:spLocks/>
              </p:cNvSpPr>
              <p:nvPr/>
            </p:nvSpPr>
            <p:spPr bwMode="auto">
              <a:xfrm flipV="1">
                <a:off x="3024" y="2327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5" name="Freeform 244"/>
              <p:cNvSpPr>
                <a:spLocks/>
              </p:cNvSpPr>
              <p:nvPr/>
            </p:nvSpPr>
            <p:spPr bwMode="auto">
              <a:xfrm>
                <a:off x="3263" y="2112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6" name="Freeform 245"/>
              <p:cNvSpPr>
                <a:spLocks/>
              </p:cNvSpPr>
              <p:nvPr/>
            </p:nvSpPr>
            <p:spPr bwMode="auto">
              <a:xfrm flipV="1">
                <a:off x="3503" y="2327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7" name="Freeform 246"/>
              <p:cNvSpPr>
                <a:spLocks/>
              </p:cNvSpPr>
              <p:nvPr/>
            </p:nvSpPr>
            <p:spPr bwMode="auto">
              <a:xfrm>
                <a:off x="3736" y="2112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8" name="Freeform 247"/>
              <p:cNvSpPr>
                <a:spLocks/>
              </p:cNvSpPr>
              <p:nvPr/>
            </p:nvSpPr>
            <p:spPr bwMode="auto">
              <a:xfrm flipV="1">
                <a:off x="3976" y="2327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9" name="Freeform 248"/>
              <p:cNvSpPr>
                <a:spLocks/>
              </p:cNvSpPr>
              <p:nvPr/>
            </p:nvSpPr>
            <p:spPr bwMode="auto">
              <a:xfrm>
                <a:off x="4215" y="2112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0" name="Freeform 249"/>
              <p:cNvSpPr>
                <a:spLocks/>
              </p:cNvSpPr>
              <p:nvPr/>
            </p:nvSpPr>
            <p:spPr bwMode="auto">
              <a:xfrm flipV="1">
                <a:off x="4455" y="2327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115" name="Group 260"/>
            <p:cNvGrpSpPr>
              <a:grpSpLocks/>
            </p:cNvGrpSpPr>
            <p:nvPr/>
          </p:nvGrpSpPr>
          <p:grpSpPr bwMode="auto">
            <a:xfrm>
              <a:off x="3587750" y="1943100"/>
              <a:ext cx="2133600" cy="304800"/>
              <a:chOff x="2784" y="2112"/>
              <a:chExt cx="1912" cy="432"/>
            </a:xfrm>
          </p:grpSpPr>
          <p:sp>
            <p:nvSpPr>
              <p:cNvPr id="3165" name="Freeform 261"/>
              <p:cNvSpPr>
                <a:spLocks/>
              </p:cNvSpPr>
              <p:nvPr/>
            </p:nvSpPr>
            <p:spPr bwMode="auto">
              <a:xfrm>
                <a:off x="2784" y="2112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28575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6" name="Freeform 262"/>
              <p:cNvSpPr>
                <a:spLocks/>
              </p:cNvSpPr>
              <p:nvPr/>
            </p:nvSpPr>
            <p:spPr bwMode="auto">
              <a:xfrm flipV="1">
                <a:off x="3024" y="2327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28575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7" name="Freeform 263"/>
              <p:cNvSpPr>
                <a:spLocks/>
              </p:cNvSpPr>
              <p:nvPr/>
            </p:nvSpPr>
            <p:spPr bwMode="auto">
              <a:xfrm>
                <a:off x="3263" y="2112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28575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8" name="Freeform 264"/>
              <p:cNvSpPr>
                <a:spLocks/>
              </p:cNvSpPr>
              <p:nvPr/>
            </p:nvSpPr>
            <p:spPr bwMode="auto">
              <a:xfrm flipV="1">
                <a:off x="3503" y="2327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28575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9" name="Freeform 265"/>
              <p:cNvSpPr>
                <a:spLocks/>
              </p:cNvSpPr>
              <p:nvPr/>
            </p:nvSpPr>
            <p:spPr bwMode="auto">
              <a:xfrm>
                <a:off x="3736" y="2112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28575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0" name="Freeform 266"/>
              <p:cNvSpPr>
                <a:spLocks/>
              </p:cNvSpPr>
              <p:nvPr/>
            </p:nvSpPr>
            <p:spPr bwMode="auto">
              <a:xfrm flipV="1">
                <a:off x="3976" y="2327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28575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1" name="Freeform 267"/>
              <p:cNvSpPr>
                <a:spLocks/>
              </p:cNvSpPr>
              <p:nvPr/>
            </p:nvSpPr>
            <p:spPr bwMode="auto">
              <a:xfrm>
                <a:off x="4215" y="2112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28575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2" name="Freeform 268"/>
              <p:cNvSpPr>
                <a:spLocks/>
              </p:cNvSpPr>
              <p:nvPr/>
            </p:nvSpPr>
            <p:spPr bwMode="auto">
              <a:xfrm flipV="1">
                <a:off x="4455" y="2327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28575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116" name="Line 269"/>
            <p:cNvSpPr>
              <a:spLocks noChangeShapeType="1"/>
            </p:cNvSpPr>
            <p:nvPr/>
          </p:nvSpPr>
          <p:spPr bwMode="auto">
            <a:xfrm>
              <a:off x="5715000" y="2095500"/>
              <a:ext cx="152400" cy="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3117" name="Group 270"/>
            <p:cNvGrpSpPr>
              <a:grpSpLocks/>
            </p:cNvGrpSpPr>
            <p:nvPr/>
          </p:nvGrpSpPr>
          <p:grpSpPr bwMode="auto">
            <a:xfrm>
              <a:off x="3505200" y="1943100"/>
              <a:ext cx="2133600" cy="304800"/>
              <a:chOff x="2784" y="2112"/>
              <a:chExt cx="1912" cy="432"/>
            </a:xfrm>
          </p:grpSpPr>
          <p:sp>
            <p:nvSpPr>
              <p:cNvPr id="3157" name="Freeform 271"/>
              <p:cNvSpPr>
                <a:spLocks/>
              </p:cNvSpPr>
              <p:nvPr/>
            </p:nvSpPr>
            <p:spPr bwMode="auto">
              <a:xfrm>
                <a:off x="2784" y="2112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8" name="Freeform 272"/>
              <p:cNvSpPr>
                <a:spLocks/>
              </p:cNvSpPr>
              <p:nvPr/>
            </p:nvSpPr>
            <p:spPr bwMode="auto">
              <a:xfrm flipV="1">
                <a:off x="3024" y="2327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9" name="Freeform 273"/>
              <p:cNvSpPr>
                <a:spLocks/>
              </p:cNvSpPr>
              <p:nvPr/>
            </p:nvSpPr>
            <p:spPr bwMode="auto">
              <a:xfrm>
                <a:off x="3263" y="2112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0" name="Freeform 274"/>
              <p:cNvSpPr>
                <a:spLocks/>
              </p:cNvSpPr>
              <p:nvPr/>
            </p:nvSpPr>
            <p:spPr bwMode="auto">
              <a:xfrm flipV="1">
                <a:off x="3503" y="2327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1" name="Freeform 275"/>
              <p:cNvSpPr>
                <a:spLocks/>
              </p:cNvSpPr>
              <p:nvPr/>
            </p:nvSpPr>
            <p:spPr bwMode="auto">
              <a:xfrm>
                <a:off x="3736" y="2112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2" name="Freeform 276"/>
              <p:cNvSpPr>
                <a:spLocks/>
              </p:cNvSpPr>
              <p:nvPr/>
            </p:nvSpPr>
            <p:spPr bwMode="auto">
              <a:xfrm flipV="1">
                <a:off x="3976" y="2327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3" name="Freeform 277"/>
              <p:cNvSpPr>
                <a:spLocks/>
              </p:cNvSpPr>
              <p:nvPr/>
            </p:nvSpPr>
            <p:spPr bwMode="auto">
              <a:xfrm>
                <a:off x="4215" y="2112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4" name="Freeform 278"/>
              <p:cNvSpPr>
                <a:spLocks/>
              </p:cNvSpPr>
              <p:nvPr/>
            </p:nvSpPr>
            <p:spPr bwMode="auto">
              <a:xfrm flipV="1">
                <a:off x="4455" y="2327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118" name="Group 279"/>
            <p:cNvGrpSpPr>
              <a:grpSpLocks/>
            </p:cNvGrpSpPr>
            <p:nvPr/>
          </p:nvGrpSpPr>
          <p:grpSpPr bwMode="auto">
            <a:xfrm>
              <a:off x="3422650" y="1943100"/>
              <a:ext cx="2133600" cy="304800"/>
              <a:chOff x="2784" y="2112"/>
              <a:chExt cx="1912" cy="432"/>
            </a:xfrm>
          </p:grpSpPr>
          <p:sp>
            <p:nvSpPr>
              <p:cNvPr id="3149" name="Freeform 280"/>
              <p:cNvSpPr>
                <a:spLocks/>
              </p:cNvSpPr>
              <p:nvPr/>
            </p:nvSpPr>
            <p:spPr bwMode="auto">
              <a:xfrm>
                <a:off x="2784" y="2112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0" name="Freeform 281"/>
              <p:cNvSpPr>
                <a:spLocks/>
              </p:cNvSpPr>
              <p:nvPr/>
            </p:nvSpPr>
            <p:spPr bwMode="auto">
              <a:xfrm flipV="1">
                <a:off x="3024" y="2327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1" name="Freeform 282"/>
              <p:cNvSpPr>
                <a:spLocks/>
              </p:cNvSpPr>
              <p:nvPr/>
            </p:nvSpPr>
            <p:spPr bwMode="auto">
              <a:xfrm>
                <a:off x="3263" y="2112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2" name="Freeform 283"/>
              <p:cNvSpPr>
                <a:spLocks/>
              </p:cNvSpPr>
              <p:nvPr/>
            </p:nvSpPr>
            <p:spPr bwMode="auto">
              <a:xfrm flipV="1">
                <a:off x="3503" y="2327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3" name="Freeform 284"/>
              <p:cNvSpPr>
                <a:spLocks/>
              </p:cNvSpPr>
              <p:nvPr/>
            </p:nvSpPr>
            <p:spPr bwMode="auto">
              <a:xfrm>
                <a:off x="3736" y="2112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4" name="Freeform 285"/>
              <p:cNvSpPr>
                <a:spLocks/>
              </p:cNvSpPr>
              <p:nvPr/>
            </p:nvSpPr>
            <p:spPr bwMode="auto">
              <a:xfrm flipV="1">
                <a:off x="3976" y="2327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5" name="Freeform 286"/>
              <p:cNvSpPr>
                <a:spLocks/>
              </p:cNvSpPr>
              <p:nvPr/>
            </p:nvSpPr>
            <p:spPr bwMode="auto">
              <a:xfrm>
                <a:off x="4215" y="2112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6" name="Freeform 287"/>
              <p:cNvSpPr>
                <a:spLocks/>
              </p:cNvSpPr>
              <p:nvPr/>
            </p:nvSpPr>
            <p:spPr bwMode="auto">
              <a:xfrm flipV="1">
                <a:off x="4455" y="2327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119" name="Group 288"/>
            <p:cNvGrpSpPr>
              <a:grpSpLocks/>
            </p:cNvGrpSpPr>
            <p:nvPr/>
          </p:nvGrpSpPr>
          <p:grpSpPr bwMode="auto">
            <a:xfrm>
              <a:off x="3340100" y="1943100"/>
              <a:ext cx="2133600" cy="304800"/>
              <a:chOff x="2784" y="2112"/>
              <a:chExt cx="1912" cy="432"/>
            </a:xfrm>
          </p:grpSpPr>
          <p:sp>
            <p:nvSpPr>
              <p:cNvPr id="3141" name="Freeform 289"/>
              <p:cNvSpPr>
                <a:spLocks/>
              </p:cNvSpPr>
              <p:nvPr/>
            </p:nvSpPr>
            <p:spPr bwMode="auto">
              <a:xfrm>
                <a:off x="2784" y="2112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2" name="Freeform 290"/>
              <p:cNvSpPr>
                <a:spLocks/>
              </p:cNvSpPr>
              <p:nvPr/>
            </p:nvSpPr>
            <p:spPr bwMode="auto">
              <a:xfrm flipV="1">
                <a:off x="3024" y="2327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3" name="Freeform 291"/>
              <p:cNvSpPr>
                <a:spLocks/>
              </p:cNvSpPr>
              <p:nvPr/>
            </p:nvSpPr>
            <p:spPr bwMode="auto">
              <a:xfrm>
                <a:off x="3263" y="2112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4" name="Freeform 292"/>
              <p:cNvSpPr>
                <a:spLocks/>
              </p:cNvSpPr>
              <p:nvPr/>
            </p:nvSpPr>
            <p:spPr bwMode="auto">
              <a:xfrm flipV="1">
                <a:off x="3503" y="2327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5" name="Freeform 293"/>
              <p:cNvSpPr>
                <a:spLocks/>
              </p:cNvSpPr>
              <p:nvPr/>
            </p:nvSpPr>
            <p:spPr bwMode="auto">
              <a:xfrm>
                <a:off x="3736" y="2112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6" name="Freeform 294"/>
              <p:cNvSpPr>
                <a:spLocks/>
              </p:cNvSpPr>
              <p:nvPr/>
            </p:nvSpPr>
            <p:spPr bwMode="auto">
              <a:xfrm flipV="1">
                <a:off x="3976" y="2327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7" name="Freeform 295"/>
              <p:cNvSpPr>
                <a:spLocks/>
              </p:cNvSpPr>
              <p:nvPr/>
            </p:nvSpPr>
            <p:spPr bwMode="auto">
              <a:xfrm>
                <a:off x="4215" y="2112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8" name="Freeform 296"/>
              <p:cNvSpPr>
                <a:spLocks/>
              </p:cNvSpPr>
              <p:nvPr/>
            </p:nvSpPr>
            <p:spPr bwMode="auto">
              <a:xfrm flipV="1">
                <a:off x="4455" y="2327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120" name="Group 297"/>
            <p:cNvGrpSpPr>
              <a:grpSpLocks/>
            </p:cNvGrpSpPr>
            <p:nvPr/>
          </p:nvGrpSpPr>
          <p:grpSpPr bwMode="auto">
            <a:xfrm>
              <a:off x="3257550" y="1943100"/>
              <a:ext cx="2133600" cy="304800"/>
              <a:chOff x="2784" y="2112"/>
              <a:chExt cx="1912" cy="432"/>
            </a:xfrm>
          </p:grpSpPr>
          <p:sp>
            <p:nvSpPr>
              <p:cNvPr id="3133" name="Freeform 298"/>
              <p:cNvSpPr>
                <a:spLocks/>
              </p:cNvSpPr>
              <p:nvPr/>
            </p:nvSpPr>
            <p:spPr bwMode="auto">
              <a:xfrm>
                <a:off x="2784" y="2112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4" name="Freeform 299"/>
              <p:cNvSpPr>
                <a:spLocks/>
              </p:cNvSpPr>
              <p:nvPr/>
            </p:nvSpPr>
            <p:spPr bwMode="auto">
              <a:xfrm flipV="1">
                <a:off x="3024" y="2327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5" name="Freeform 300"/>
              <p:cNvSpPr>
                <a:spLocks/>
              </p:cNvSpPr>
              <p:nvPr/>
            </p:nvSpPr>
            <p:spPr bwMode="auto">
              <a:xfrm>
                <a:off x="3263" y="2112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6" name="Freeform 301"/>
              <p:cNvSpPr>
                <a:spLocks/>
              </p:cNvSpPr>
              <p:nvPr/>
            </p:nvSpPr>
            <p:spPr bwMode="auto">
              <a:xfrm flipV="1">
                <a:off x="3503" y="2327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7" name="Freeform 302"/>
              <p:cNvSpPr>
                <a:spLocks/>
              </p:cNvSpPr>
              <p:nvPr/>
            </p:nvSpPr>
            <p:spPr bwMode="auto">
              <a:xfrm>
                <a:off x="3736" y="2112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8" name="Freeform 303"/>
              <p:cNvSpPr>
                <a:spLocks/>
              </p:cNvSpPr>
              <p:nvPr/>
            </p:nvSpPr>
            <p:spPr bwMode="auto">
              <a:xfrm flipV="1">
                <a:off x="3976" y="2327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9" name="Freeform 304"/>
              <p:cNvSpPr>
                <a:spLocks/>
              </p:cNvSpPr>
              <p:nvPr/>
            </p:nvSpPr>
            <p:spPr bwMode="auto">
              <a:xfrm>
                <a:off x="4215" y="2112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0" name="Freeform 305"/>
              <p:cNvSpPr>
                <a:spLocks/>
              </p:cNvSpPr>
              <p:nvPr/>
            </p:nvSpPr>
            <p:spPr bwMode="auto">
              <a:xfrm flipV="1">
                <a:off x="4455" y="2327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121" name="Group 306"/>
            <p:cNvGrpSpPr>
              <a:grpSpLocks/>
            </p:cNvGrpSpPr>
            <p:nvPr/>
          </p:nvGrpSpPr>
          <p:grpSpPr bwMode="auto">
            <a:xfrm>
              <a:off x="3175000" y="1943100"/>
              <a:ext cx="2133600" cy="304800"/>
              <a:chOff x="2784" y="2112"/>
              <a:chExt cx="1912" cy="432"/>
            </a:xfrm>
          </p:grpSpPr>
          <p:sp>
            <p:nvSpPr>
              <p:cNvPr id="3125" name="Freeform 307"/>
              <p:cNvSpPr>
                <a:spLocks/>
              </p:cNvSpPr>
              <p:nvPr/>
            </p:nvSpPr>
            <p:spPr bwMode="auto">
              <a:xfrm>
                <a:off x="2784" y="2112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6" name="Freeform 308"/>
              <p:cNvSpPr>
                <a:spLocks/>
              </p:cNvSpPr>
              <p:nvPr/>
            </p:nvSpPr>
            <p:spPr bwMode="auto">
              <a:xfrm flipV="1">
                <a:off x="3024" y="2327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7" name="Freeform 309"/>
              <p:cNvSpPr>
                <a:spLocks/>
              </p:cNvSpPr>
              <p:nvPr/>
            </p:nvSpPr>
            <p:spPr bwMode="auto">
              <a:xfrm>
                <a:off x="3263" y="2112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8" name="Freeform 310"/>
              <p:cNvSpPr>
                <a:spLocks/>
              </p:cNvSpPr>
              <p:nvPr/>
            </p:nvSpPr>
            <p:spPr bwMode="auto">
              <a:xfrm flipV="1">
                <a:off x="3503" y="2327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9" name="Freeform 311"/>
              <p:cNvSpPr>
                <a:spLocks/>
              </p:cNvSpPr>
              <p:nvPr/>
            </p:nvSpPr>
            <p:spPr bwMode="auto">
              <a:xfrm>
                <a:off x="3736" y="2112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0" name="Freeform 312"/>
              <p:cNvSpPr>
                <a:spLocks/>
              </p:cNvSpPr>
              <p:nvPr/>
            </p:nvSpPr>
            <p:spPr bwMode="auto">
              <a:xfrm flipV="1">
                <a:off x="3976" y="2327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1" name="Freeform 313"/>
              <p:cNvSpPr>
                <a:spLocks/>
              </p:cNvSpPr>
              <p:nvPr/>
            </p:nvSpPr>
            <p:spPr bwMode="auto">
              <a:xfrm>
                <a:off x="4215" y="2112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2" name="Freeform 314"/>
              <p:cNvSpPr>
                <a:spLocks/>
              </p:cNvSpPr>
              <p:nvPr/>
            </p:nvSpPr>
            <p:spPr bwMode="auto">
              <a:xfrm flipV="1">
                <a:off x="4455" y="2327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19050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122" name="Text Box 359"/>
            <p:cNvSpPr txBox="1">
              <a:spLocks noChangeArrowheads="1"/>
            </p:cNvSpPr>
            <p:nvPr/>
          </p:nvSpPr>
          <p:spPr bwMode="auto">
            <a:xfrm>
              <a:off x="990600" y="1447800"/>
              <a:ext cx="1676400" cy="641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/>
                <a:t>Random phases</a:t>
              </a:r>
            </a:p>
          </p:txBody>
        </p:sp>
        <p:sp>
          <p:nvSpPr>
            <p:cNvPr id="3123" name="Text Box 362"/>
            <p:cNvSpPr txBox="1">
              <a:spLocks noChangeArrowheads="1"/>
            </p:cNvSpPr>
            <p:nvPr/>
          </p:nvSpPr>
          <p:spPr bwMode="auto">
            <a:xfrm>
              <a:off x="6705600" y="1295400"/>
              <a:ext cx="23622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/>
                <a:t>Intensities add</a:t>
              </a:r>
            </a:p>
          </p:txBody>
        </p:sp>
        <p:graphicFrame>
          <p:nvGraphicFramePr>
            <p:cNvPr id="3124" name="Object 366"/>
            <p:cNvGraphicFramePr>
              <a:graphicFrameLocks noChangeAspect="1"/>
            </p:cNvGraphicFramePr>
            <p:nvPr/>
          </p:nvGraphicFramePr>
          <p:xfrm>
            <a:off x="6858000" y="1828800"/>
            <a:ext cx="1371600" cy="4651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323" name="Equation" r:id="rId4" imgW="748975" imgH="253890" progId="Equation.DSMT4">
                    <p:embed/>
                  </p:oleObj>
                </mc:Choice>
                <mc:Fallback>
                  <p:oleObj name="Equation" r:id="rId4" imgW="748975" imgH="253890" progId="Equation.DSMT4">
                    <p:embed/>
                    <p:pic>
                      <p:nvPicPr>
                        <p:cNvPr id="3124" name="Object 36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858000" y="1828800"/>
                          <a:ext cx="1371600" cy="4651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083" name="Group 166"/>
          <p:cNvGrpSpPr>
            <a:grpSpLocks/>
          </p:cNvGrpSpPr>
          <p:nvPr/>
        </p:nvGrpSpPr>
        <p:grpSpPr bwMode="auto">
          <a:xfrm>
            <a:off x="842963" y="1371600"/>
            <a:ext cx="7843837" cy="976313"/>
            <a:chOff x="995363" y="3290888"/>
            <a:chExt cx="7843837" cy="976312"/>
          </a:xfrm>
        </p:grpSpPr>
        <p:grpSp>
          <p:nvGrpSpPr>
            <p:cNvPr id="3085" name="Group 315"/>
            <p:cNvGrpSpPr>
              <a:grpSpLocks/>
            </p:cNvGrpSpPr>
            <p:nvPr/>
          </p:nvGrpSpPr>
          <p:grpSpPr bwMode="auto">
            <a:xfrm>
              <a:off x="3663950" y="3328988"/>
              <a:ext cx="2133600" cy="304800"/>
              <a:chOff x="2784" y="2112"/>
              <a:chExt cx="1912" cy="432"/>
            </a:xfrm>
          </p:grpSpPr>
          <p:sp>
            <p:nvSpPr>
              <p:cNvPr id="3100" name="Freeform 316"/>
              <p:cNvSpPr>
                <a:spLocks/>
              </p:cNvSpPr>
              <p:nvPr/>
            </p:nvSpPr>
            <p:spPr bwMode="auto">
              <a:xfrm>
                <a:off x="2784" y="2112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28575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1" name="Freeform 317"/>
              <p:cNvSpPr>
                <a:spLocks/>
              </p:cNvSpPr>
              <p:nvPr/>
            </p:nvSpPr>
            <p:spPr bwMode="auto">
              <a:xfrm flipV="1">
                <a:off x="3024" y="2327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28575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2" name="Freeform 318"/>
              <p:cNvSpPr>
                <a:spLocks/>
              </p:cNvSpPr>
              <p:nvPr/>
            </p:nvSpPr>
            <p:spPr bwMode="auto">
              <a:xfrm>
                <a:off x="3263" y="2112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28575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3" name="Freeform 319"/>
              <p:cNvSpPr>
                <a:spLocks/>
              </p:cNvSpPr>
              <p:nvPr/>
            </p:nvSpPr>
            <p:spPr bwMode="auto">
              <a:xfrm flipV="1">
                <a:off x="3503" y="2327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28575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4" name="Freeform 320"/>
              <p:cNvSpPr>
                <a:spLocks/>
              </p:cNvSpPr>
              <p:nvPr/>
            </p:nvSpPr>
            <p:spPr bwMode="auto">
              <a:xfrm>
                <a:off x="3736" y="2112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28575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5" name="Freeform 321"/>
              <p:cNvSpPr>
                <a:spLocks/>
              </p:cNvSpPr>
              <p:nvPr/>
            </p:nvSpPr>
            <p:spPr bwMode="auto">
              <a:xfrm flipV="1">
                <a:off x="3976" y="2327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28575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6" name="Freeform 322"/>
              <p:cNvSpPr>
                <a:spLocks/>
              </p:cNvSpPr>
              <p:nvPr/>
            </p:nvSpPr>
            <p:spPr bwMode="auto">
              <a:xfrm>
                <a:off x="4215" y="2112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28575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7" name="Freeform 323"/>
              <p:cNvSpPr>
                <a:spLocks/>
              </p:cNvSpPr>
              <p:nvPr/>
            </p:nvSpPr>
            <p:spPr bwMode="auto">
              <a:xfrm flipV="1">
                <a:off x="4455" y="2327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28575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086" name="Line 324"/>
            <p:cNvSpPr>
              <a:spLocks noChangeShapeType="1"/>
            </p:cNvSpPr>
            <p:nvPr/>
          </p:nvSpPr>
          <p:spPr bwMode="auto">
            <a:xfrm>
              <a:off x="5791200" y="3481388"/>
              <a:ext cx="152400" cy="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3087" name="Group 325"/>
            <p:cNvGrpSpPr>
              <a:grpSpLocks/>
            </p:cNvGrpSpPr>
            <p:nvPr/>
          </p:nvGrpSpPr>
          <p:grpSpPr bwMode="auto">
            <a:xfrm>
              <a:off x="3509963" y="3938588"/>
              <a:ext cx="2133600" cy="304800"/>
              <a:chOff x="2784" y="2112"/>
              <a:chExt cx="1912" cy="432"/>
            </a:xfrm>
          </p:grpSpPr>
          <p:sp>
            <p:nvSpPr>
              <p:cNvPr id="3092" name="Freeform 326"/>
              <p:cNvSpPr>
                <a:spLocks/>
              </p:cNvSpPr>
              <p:nvPr/>
            </p:nvSpPr>
            <p:spPr bwMode="auto">
              <a:xfrm>
                <a:off x="2784" y="2112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28575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3" name="Freeform 327"/>
              <p:cNvSpPr>
                <a:spLocks/>
              </p:cNvSpPr>
              <p:nvPr/>
            </p:nvSpPr>
            <p:spPr bwMode="auto">
              <a:xfrm flipV="1">
                <a:off x="3024" y="2327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28575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4" name="Freeform 328"/>
              <p:cNvSpPr>
                <a:spLocks/>
              </p:cNvSpPr>
              <p:nvPr/>
            </p:nvSpPr>
            <p:spPr bwMode="auto">
              <a:xfrm>
                <a:off x="3263" y="2112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28575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5" name="Freeform 329"/>
              <p:cNvSpPr>
                <a:spLocks/>
              </p:cNvSpPr>
              <p:nvPr/>
            </p:nvSpPr>
            <p:spPr bwMode="auto">
              <a:xfrm flipV="1">
                <a:off x="3503" y="2327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28575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6" name="Freeform 330"/>
              <p:cNvSpPr>
                <a:spLocks/>
              </p:cNvSpPr>
              <p:nvPr/>
            </p:nvSpPr>
            <p:spPr bwMode="auto">
              <a:xfrm>
                <a:off x="3736" y="2112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28575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7" name="Freeform 331"/>
              <p:cNvSpPr>
                <a:spLocks/>
              </p:cNvSpPr>
              <p:nvPr/>
            </p:nvSpPr>
            <p:spPr bwMode="auto">
              <a:xfrm flipV="1">
                <a:off x="3976" y="2327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28575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8" name="Freeform 332"/>
              <p:cNvSpPr>
                <a:spLocks/>
              </p:cNvSpPr>
              <p:nvPr/>
            </p:nvSpPr>
            <p:spPr bwMode="auto">
              <a:xfrm>
                <a:off x="4215" y="2112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28575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9" name="Freeform 333"/>
              <p:cNvSpPr>
                <a:spLocks/>
              </p:cNvSpPr>
              <p:nvPr/>
            </p:nvSpPr>
            <p:spPr bwMode="auto">
              <a:xfrm flipV="1">
                <a:off x="4455" y="2327"/>
                <a:ext cx="241" cy="217"/>
              </a:xfrm>
              <a:custGeom>
                <a:avLst/>
                <a:gdLst>
                  <a:gd name="T0" fmla="*/ 0 w 1056"/>
                  <a:gd name="T1" fmla="*/ 217 h 1008"/>
                  <a:gd name="T2" fmla="*/ 121 w 1056"/>
                  <a:gd name="T3" fmla="*/ 0 h 1008"/>
                  <a:gd name="T4" fmla="*/ 241 w 1056"/>
                  <a:gd name="T5" fmla="*/ 217 h 1008"/>
                  <a:gd name="T6" fmla="*/ 0 60000 65536"/>
                  <a:gd name="T7" fmla="*/ 0 60000 65536"/>
                  <a:gd name="T8" fmla="*/ 0 60000 65536"/>
                  <a:gd name="T9" fmla="*/ 0 w 1056"/>
                  <a:gd name="T10" fmla="*/ 0 h 1008"/>
                  <a:gd name="T11" fmla="*/ 1056 w 1056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56" h="1008">
                    <a:moveTo>
                      <a:pt x="0" y="1008"/>
                    </a:moveTo>
                    <a:cubicBezTo>
                      <a:pt x="176" y="504"/>
                      <a:pt x="352" y="0"/>
                      <a:pt x="528" y="0"/>
                    </a:cubicBezTo>
                    <a:cubicBezTo>
                      <a:pt x="704" y="0"/>
                      <a:pt x="968" y="840"/>
                      <a:pt x="1056" y="1008"/>
                    </a:cubicBezTo>
                  </a:path>
                </a:pathLst>
              </a:custGeom>
              <a:noFill/>
              <a:ln w="28575" cmpd="sng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088" name="Line 334"/>
            <p:cNvSpPr>
              <a:spLocks noChangeShapeType="1"/>
            </p:cNvSpPr>
            <p:nvPr/>
          </p:nvSpPr>
          <p:spPr bwMode="auto">
            <a:xfrm>
              <a:off x="5637213" y="4090988"/>
              <a:ext cx="152400" cy="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89" name="Text Box 360"/>
            <p:cNvSpPr txBox="1">
              <a:spLocks noChangeArrowheads="1"/>
            </p:cNvSpPr>
            <p:nvPr/>
          </p:nvSpPr>
          <p:spPr bwMode="auto">
            <a:xfrm>
              <a:off x="995363" y="3405188"/>
              <a:ext cx="2133600" cy="641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/>
                <a:t>Well-defined phases</a:t>
              </a:r>
            </a:p>
          </p:txBody>
        </p:sp>
        <p:sp>
          <p:nvSpPr>
            <p:cNvPr id="3090" name="Text Box 363"/>
            <p:cNvSpPr txBox="1">
              <a:spLocks noChangeArrowheads="1"/>
            </p:cNvSpPr>
            <p:nvPr/>
          </p:nvSpPr>
          <p:spPr bwMode="auto">
            <a:xfrm>
              <a:off x="6781800" y="3290888"/>
              <a:ext cx="205740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/>
                <a:t>Fields add</a:t>
              </a:r>
            </a:p>
          </p:txBody>
        </p:sp>
        <p:graphicFrame>
          <p:nvGraphicFramePr>
            <p:cNvPr id="3091" name="Object 367"/>
            <p:cNvGraphicFramePr>
              <a:graphicFrameLocks noChangeAspect="1"/>
            </p:cNvGraphicFramePr>
            <p:nvPr/>
          </p:nvGraphicFramePr>
          <p:xfrm>
            <a:off x="6781800" y="3709988"/>
            <a:ext cx="1628775" cy="5572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324" name="Equation" r:id="rId6" imgW="888614" imgH="304668" progId="Equation.DSMT4">
                    <p:embed/>
                  </p:oleObj>
                </mc:Choice>
                <mc:Fallback>
                  <p:oleObj name="Equation" r:id="rId6" imgW="888614" imgH="304668" progId="Equation.DSMT4">
                    <p:embed/>
                    <p:pic>
                      <p:nvPicPr>
                        <p:cNvPr id="3091" name="Object 36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781800" y="3709988"/>
                          <a:ext cx="1628775" cy="5572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3084" name="Object 36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8931367"/>
              </p:ext>
            </p:extLst>
          </p:nvPr>
        </p:nvGraphicFramePr>
        <p:xfrm>
          <a:off x="6705600" y="5867400"/>
          <a:ext cx="1511300" cy="442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5" name="Equation" r:id="rId8" imgW="825500" imgH="241300" progId="Equation.DSMT4">
                  <p:embed/>
                </p:oleObj>
              </mc:Choice>
              <mc:Fallback>
                <p:oleObj name="Equation" r:id="rId8" imgW="825500" imgH="241300" progId="Equation.DSMT4">
                  <p:embed/>
                  <p:pic>
                    <p:nvPicPr>
                      <p:cNvPr id="3084" name="Object 36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05600" y="5867400"/>
                        <a:ext cx="1511300" cy="442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828800" y="228600"/>
            <a:ext cx="556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More about phase…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706654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Line 24"/>
          <p:cNvSpPr>
            <a:spLocks noChangeShapeType="1"/>
          </p:cNvSpPr>
          <p:nvPr/>
        </p:nvSpPr>
        <p:spPr bwMode="auto">
          <a:xfrm>
            <a:off x="685800" y="1866900"/>
            <a:ext cx="0" cy="381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5123" name="Group 25"/>
          <p:cNvGrpSpPr>
            <a:grpSpLocks/>
          </p:cNvGrpSpPr>
          <p:nvPr/>
        </p:nvGrpSpPr>
        <p:grpSpPr bwMode="auto">
          <a:xfrm>
            <a:off x="609600" y="2336800"/>
            <a:ext cx="152400" cy="152400"/>
            <a:chOff x="1845" y="3792"/>
            <a:chExt cx="96" cy="96"/>
          </a:xfrm>
        </p:grpSpPr>
        <p:sp>
          <p:nvSpPr>
            <p:cNvPr id="5169" name="Oval 26"/>
            <p:cNvSpPr>
              <a:spLocks noChangeArrowheads="1"/>
            </p:cNvSpPr>
            <p:nvPr/>
          </p:nvSpPr>
          <p:spPr bwMode="auto">
            <a:xfrm>
              <a:off x="1845" y="3792"/>
              <a:ext cx="96" cy="96"/>
            </a:xfrm>
            <a:prstGeom prst="ellipse">
              <a:avLst/>
            </a:prstGeom>
            <a:noFill/>
            <a:ln w="28575">
              <a:solidFill>
                <a:srgbClr val="00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5170" name="Oval 27"/>
            <p:cNvSpPr>
              <a:spLocks noChangeArrowheads="1"/>
            </p:cNvSpPr>
            <p:nvPr/>
          </p:nvSpPr>
          <p:spPr bwMode="auto">
            <a:xfrm>
              <a:off x="1869" y="3816"/>
              <a:ext cx="48" cy="48"/>
            </a:xfrm>
            <a:prstGeom prst="ellipse">
              <a:avLst/>
            </a:pr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5124" name="Rectangle 30"/>
          <p:cNvSpPr>
            <a:spLocks noChangeArrowheads="1"/>
          </p:cNvSpPr>
          <p:nvPr/>
        </p:nvSpPr>
        <p:spPr bwMode="auto">
          <a:xfrm>
            <a:off x="2286000" y="1828800"/>
            <a:ext cx="1524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5125" name="Line 42"/>
          <p:cNvSpPr>
            <a:spLocks noChangeShapeType="1"/>
          </p:cNvSpPr>
          <p:nvPr/>
        </p:nvSpPr>
        <p:spPr bwMode="auto">
          <a:xfrm>
            <a:off x="914400" y="2197100"/>
            <a:ext cx="1219200" cy="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6" name="Line 46"/>
          <p:cNvSpPr>
            <a:spLocks noChangeShapeType="1"/>
          </p:cNvSpPr>
          <p:nvPr/>
        </p:nvSpPr>
        <p:spPr bwMode="auto">
          <a:xfrm>
            <a:off x="914400" y="2349500"/>
            <a:ext cx="1219200" cy="0"/>
          </a:xfrm>
          <a:prstGeom prst="line">
            <a:avLst/>
          </a:prstGeom>
          <a:noFill/>
          <a:ln w="57150">
            <a:solidFill>
              <a:srgbClr val="0099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7" name="Line 47"/>
          <p:cNvSpPr>
            <a:spLocks noChangeShapeType="1"/>
          </p:cNvSpPr>
          <p:nvPr/>
        </p:nvSpPr>
        <p:spPr bwMode="auto">
          <a:xfrm>
            <a:off x="2590800" y="2263775"/>
            <a:ext cx="1219200" cy="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5128" name="Group 58"/>
          <p:cNvGrpSpPr>
            <a:grpSpLocks/>
          </p:cNvGrpSpPr>
          <p:nvPr/>
        </p:nvGrpSpPr>
        <p:grpSpPr bwMode="auto">
          <a:xfrm flipV="1">
            <a:off x="2209800" y="4597400"/>
            <a:ext cx="762000" cy="762000"/>
            <a:chOff x="1440" y="2992"/>
            <a:chExt cx="480" cy="480"/>
          </a:xfrm>
        </p:grpSpPr>
        <p:sp>
          <p:nvSpPr>
            <p:cNvPr id="5167" name="Rectangle 48"/>
            <p:cNvSpPr>
              <a:spLocks noChangeArrowheads="1"/>
            </p:cNvSpPr>
            <p:nvPr/>
          </p:nvSpPr>
          <p:spPr bwMode="auto">
            <a:xfrm>
              <a:off x="1440" y="2992"/>
              <a:ext cx="480" cy="48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5168" name="Line 49"/>
            <p:cNvSpPr>
              <a:spLocks noChangeShapeType="1"/>
            </p:cNvSpPr>
            <p:nvPr/>
          </p:nvSpPr>
          <p:spPr bwMode="auto">
            <a:xfrm flipV="1">
              <a:off x="1440" y="2992"/>
              <a:ext cx="48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129" name="Line 50"/>
          <p:cNvSpPr>
            <a:spLocks noChangeShapeType="1"/>
          </p:cNvSpPr>
          <p:nvPr/>
        </p:nvSpPr>
        <p:spPr bwMode="auto">
          <a:xfrm>
            <a:off x="685800" y="4597400"/>
            <a:ext cx="0" cy="381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5130" name="Group 51"/>
          <p:cNvGrpSpPr>
            <a:grpSpLocks/>
          </p:cNvGrpSpPr>
          <p:nvPr/>
        </p:nvGrpSpPr>
        <p:grpSpPr bwMode="auto">
          <a:xfrm>
            <a:off x="609600" y="5080000"/>
            <a:ext cx="152400" cy="152400"/>
            <a:chOff x="1845" y="3792"/>
            <a:chExt cx="96" cy="96"/>
          </a:xfrm>
        </p:grpSpPr>
        <p:sp>
          <p:nvSpPr>
            <p:cNvPr id="5165" name="Oval 52"/>
            <p:cNvSpPr>
              <a:spLocks noChangeArrowheads="1"/>
            </p:cNvSpPr>
            <p:nvPr/>
          </p:nvSpPr>
          <p:spPr bwMode="auto">
            <a:xfrm>
              <a:off x="1845" y="3792"/>
              <a:ext cx="96" cy="96"/>
            </a:xfrm>
            <a:prstGeom prst="ellipse">
              <a:avLst/>
            </a:prstGeom>
            <a:noFill/>
            <a:ln w="28575">
              <a:solidFill>
                <a:srgbClr val="00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5166" name="Oval 53"/>
            <p:cNvSpPr>
              <a:spLocks noChangeArrowheads="1"/>
            </p:cNvSpPr>
            <p:nvPr/>
          </p:nvSpPr>
          <p:spPr bwMode="auto">
            <a:xfrm>
              <a:off x="1869" y="3816"/>
              <a:ext cx="48" cy="48"/>
            </a:xfrm>
            <a:prstGeom prst="ellipse">
              <a:avLst/>
            </a:pr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5131" name="Line 54"/>
          <p:cNvSpPr>
            <a:spLocks noChangeShapeType="1"/>
          </p:cNvSpPr>
          <p:nvPr/>
        </p:nvSpPr>
        <p:spPr bwMode="auto">
          <a:xfrm>
            <a:off x="914400" y="4902200"/>
            <a:ext cx="1219200" cy="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32" name="Line 55"/>
          <p:cNvSpPr>
            <a:spLocks noChangeShapeType="1"/>
          </p:cNvSpPr>
          <p:nvPr/>
        </p:nvSpPr>
        <p:spPr bwMode="auto">
          <a:xfrm>
            <a:off x="914400" y="5054600"/>
            <a:ext cx="1219200" cy="0"/>
          </a:xfrm>
          <a:prstGeom prst="line">
            <a:avLst/>
          </a:prstGeom>
          <a:noFill/>
          <a:ln w="57150">
            <a:solidFill>
              <a:srgbClr val="0099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33" name="Line 57"/>
          <p:cNvSpPr>
            <a:spLocks noChangeShapeType="1"/>
          </p:cNvSpPr>
          <p:nvPr/>
        </p:nvSpPr>
        <p:spPr bwMode="auto">
          <a:xfrm rot="5400000" flipV="1">
            <a:off x="2273300" y="5829300"/>
            <a:ext cx="685800" cy="0"/>
          </a:xfrm>
          <a:prstGeom prst="line">
            <a:avLst/>
          </a:prstGeom>
          <a:noFill/>
          <a:ln w="57150">
            <a:solidFill>
              <a:srgbClr val="0099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5134" name="Group 59"/>
          <p:cNvGrpSpPr>
            <a:grpSpLocks/>
          </p:cNvGrpSpPr>
          <p:nvPr/>
        </p:nvGrpSpPr>
        <p:grpSpPr bwMode="auto">
          <a:xfrm flipV="1">
            <a:off x="6781800" y="1879600"/>
            <a:ext cx="304800" cy="762000"/>
            <a:chOff x="1440" y="2992"/>
            <a:chExt cx="480" cy="480"/>
          </a:xfrm>
        </p:grpSpPr>
        <p:sp>
          <p:nvSpPr>
            <p:cNvPr id="5163" name="Rectangle 60"/>
            <p:cNvSpPr>
              <a:spLocks noChangeArrowheads="1"/>
            </p:cNvSpPr>
            <p:nvPr/>
          </p:nvSpPr>
          <p:spPr bwMode="auto">
            <a:xfrm>
              <a:off x="1440" y="2992"/>
              <a:ext cx="480" cy="48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5164" name="Line 61"/>
            <p:cNvSpPr>
              <a:spLocks noChangeShapeType="1"/>
            </p:cNvSpPr>
            <p:nvPr/>
          </p:nvSpPr>
          <p:spPr bwMode="auto">
            <a:xfrm flipV="1">
              <a:off x="1440" y="2992"/>
              <a:ext cx="48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135" name="Line 62"/>
          <p:cNvSpPr>
            <a:spLocks noChangeShapeType="1"/>
          </p:cNvSpPr>
          <p:nvPr/>
        </p:nvSpPr>
        <p:spPr bwMode="auto">
          <a:xfrm flipV="1">
            <a:off x="3200400" y="4953000"/>
            <a:ext cx="685800" cy="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36" name="Line 69"/>
          <p:cNvSpPr>
            <a:spLocks noChangeShapeType="1"/>
          </p:cNvSpPr>
          <p:nvPr/>
        </p:nvSpPr>
        <p:spPr bwMode="auto">
          <a:xfrm>
            <a:off x="5181600" y="1879600"/>
            <a:ext cx="0" cy="381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5137" name="Group 70"/>
          <p:cNvGrpSpPr>
            <a:grpSpLocks/>
          </p:cNvGrpSpPr>
          <p:nvPr/>
        </p:nvGrpSpPr>
        <p:grpSpPr bwMode="auto">
          <a:xfrm>
            <a:off x="5105400" y="2349500"/>
            <a:ext cx="152400" cy="152400"/>
            <a:chOff x="1845" y="3792"/>
            <a:chExt cx="96" cy="96"/>
          </a:xfrm>
        </p:grpSpPr>
        <p:sp>
          <p:nvSpPr>
            <p:cNvPr id="5161" name="Oval 71"/>
            <p:cNvSpPr>
              <a:spLocks noChangeArrowheads="1"/>
            </p:cNvSpPr>
            <p:nvPr/>
          </p:nvSpPr>
          <p:spPr bwMode="auto">
            <a:xfrm>
              <a:off x="1845" y="3792"/>
              <a:ext cx="96" cy="96"/>
            </a:xfrm>
            <a:prstGeom prst="ellipse">
              <a:avLst/>
            </a:prstGeom>
            <a:noFill/>
            <a:ln w="28575">
              <a:solidFill>
                <a:srgbClr val="00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5162" name="Oval 72"/>
            <p:cNvSpPr>
              <a:spLocks noChangeArrowheads="1"/>
            </p:cNvSpPr>
            <p:nvPr/>
          </p:nvSpPr>
          <p:spPr bwMode="auto">
            <a:xfrm>
              <a:off x="1869" y="3816"/>
              <a:ext cx="48" cy="48"/>
            </a:xfrm>
            <a:prstGeom prst="ellipse">
              <a:avLst/>
            </a:pr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5138" name="Line 73"/>
          <p:cNvSpPr>
            <a:spLocks noChangeShapeType="1"/>
          </p:cNvSpPr>
          <p:nvPr/>
        </p:nvSpPr>
        <p:spPr bwMode="auto">
          <a:xfrm>
            <a:off x="5410200" y="2209800"/>
            <a:ext cx="1219200" cy="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39" name="Line 74"/>
          <p:cNvSpPr>
            <a:spLocks noChangeShapeType="1"/>
          </p:cNvSpPr>
          <p:nvPr/>
        </p:nvSpPr>
        <p:spPr bwMode="auto">
          <a:xfrm>
            <a:off x="5410200" y="2362200"/>
            <a:ext cx="1219200" cy="0"/>
          </a:xfrm>
          <a:prstGeom prst="line">
            <a:avLst/>
          </a:prstGeom>
          <a:noFill/>
          <a:ln w="57150">
            <a:solidFill>
              <a:srgbClr val="0099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40" name="Line 75"/>
          <p:cNvSpPr>
            <a:spLocks noChangeShapeType="1"/>
          </p:cNvSpPr>
          <p:nvPr/>
        </p:nvSpPr>
        <p:spPr bwMode="auto">
          <a:xfrm flipV="1">
            <a:off x="7162800" y="1879600"/>
            <a:ext cx="1371600" cy="3810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41" name="Line 76"/>
          <p:cNvSpPr>
            <a:spLocks noChangeShapeType="1"/>
          </p:cNvSpPr>
          <p:nvPr/>
        </p:nvSpPr>
        <p:spPr bwMode="auto">
          <a:xfrm>
            <a:off x="7162800" y="2336800"/>
            <a:ext cx="1371600" cy="381000"/>
          </a:xfrm>
          <a:prstGeom prst="line">
            <a:avLst/>
          </a:prstGeom>
          <a:noFill/>
          <a:ln w="57150">
            <a:solidFill>
              <a:srgbClr val="0099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5142" name="Group 77"/>
          <p:cNvGrpSpPr>
            <a:grpSpLocks/>
          </p:cNvGrpSpPr>
          <p:nvPr/>
        </p:nvGrpSpPr>
        <p:grpSpPr bwMode="auto">
          <a:xfrm flipV="1">
            <a:off x="6781800" y="4572000"/>
            <a:ext cx="152400" cy="762000"/>
            <a:chOff x="1440" y="2992"/>
            <a:chExt cx="480" cy="480"/>
          </a:xfrm>
        </p:grpSpPr>
        <p:sp>
          <p:nvSpPr>
            <p:cNvPr id="5159" name="Rectangle 78"/>
            <p:cNvSpPr>
              <a:spLocks noChangeArrowheads="1"/>
            </p:cNvSpPr>
            <p:nvPr/>
          </p:nvSpPr>
          <p:spPr bwMode="auto">
            <a:xfrm>
              <a:off x="1440" y="2992"/>
              <a:ext cx="480" cy="48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5160" name="Line 79"/>
            <p:cNvSpPr>
              <a:spLocks noChangeShapeType="1"/>
            </p:cNvSpPr>
            <p:nvPr/>
          </p:nvSpPr>
          <p:spPr bwMode="auto">
            <a:xfrm flipV="1">
              <a:off x="1440" y="2992"/>
              <a:ext cx="48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143" name="Line 80"/>
          <p:cNvSpPr>
            <a:spLocks noChangeShapeType="1"/>
          </p:cNvSpPr>
          <p:nvPr/>
        </p:nvSpPr>
        <p:spPr bwMode="auto">
          <a:xfrm>
            <a:off x="5181600" y="4572000"/>
            <a:ext cx="0" cy="3810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5144" name="Group 81"/>
          <p:cNvGrpSpPr>
            <a:grpSpLocks/>
          </p:cNvGrpSpPr>
          <p:nvPr/>
        </p:nvGrpSpPr>
        <p:grpSpPr bwMode="auto">
          <a:xfrm>
            <a:off x="5105400" y="5041900"/>
            <a:ext cx="152400" cy="152400"/>
            <a:chOff x="1845" y="3792"/>
            <a:chExt cx="96" cy="96"/>
          </a:xfrm>
        </p:grpSpPr>
        <p:sp>
          <p:nvSpPr>
            <p:cNvPr id="5157" name="Oval 82"/>
            <p:cNvSpPr>
              <a:spLocks noChangeArrowheads="1"/>
            </p:cNvSpPr>
            <p:nvPr/>
          </p:nvSpPr>
          <p:spPr bwMode="auto">
            <a:xfrm>
              <a:off x="1845" y="3792"/>
              <a:ext cx="96" cy="96"/>
            </a:xfrm>
            <a:prstGeom prst="ellipse">
              <a:avLst/>
            </a:prstGeom>
            <a:noFill/>
            <a:ln w="28575">
              <a:solidFill>
                <a:srgbClr val="00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5158" name="Oval 83"/>
            <p:cNvSpPr>
              <a:spLocks noChangeArrowheads="1"/>
            </p:cNvSpPr>
            <p:nvPr/>
          </p:nvSpPr>
          <p:spPr bwMode="auto">
            <a:xfrm>
              <a:off x="1869" y="3816"/>
              <a:ext cx="48" cy="48"/>
            </a:xfrm>
            <a:prstGeom prst="ellipse">
              <a:avLst/>
            </a:pr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5145" name="Line 84"/>
          <p:cNvSpPr>
            <a:spLocks noChangeShapeType="1"/>
          </p:cNvSpPr>
          <p:nvPr/>
        </p:nvSpPr>
        <p:spPr bwMode="auto">
          <a:xfrm>
            <a:off x="5410200" y="4902200"/>
            <a:ext cx="1219200" cy="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46" name="Line 85"/>
          <p:cNvSpPr>
            <a:spLocks noChangeShapeType="1"/>
          </p:cNvSpPr>
          <p:nvPr/>
        </p:nvSpPr>
        <p:spPr bwMode="auto">
          <a:xfrm>
            <a:off x="5410200" y="5054600"/>
            <a:ext cx="1219200" cy="0"/>
          </a:xfrm>
          <a:prstGeom prst="line">
            <a:avLst/>
          </a:prstGeom>
          <a:noFill/>
          <a:ln w="57150">
            <a:solidFill>
              <a:srgbClr val="0099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47" name="Line 86"/>
          <p:cNvSpPr>
            <a:spLocks noChangeShapeType="1"/>
          </p:cNvSpPr>
          <p:nvPr/>
        </p:nvSpPr>
        <p:spPr bwMode="auto">
          <a:xfrm flipV="1">
            <a:off x="7010400" y="4572000"/>
            <a:ext cx="1524000" cy="5334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48" name="Line 87"/>
          <p:cNvSpPr>
            <a:spLocks noChangeShapeType="1"/>
          </p:cNvSpPr>
          <p:nvPr/>
        </p:nvSpPr>
        <p:spPr bwMode="auto">
          <a:xfrm>
            <a:off x="7010400" y="4876800"/>
            <a:ext cx="1524000" cy="533400"/>
          </a:xfrm>
          <a:prstGeom prst="line">
            <a:avLst/>
          </a:prstGeom>
          <a:noFill/>
          <a:ln w="57150">
            <a:solidFill>
              <a:srgbClr val="0099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49" name="Text Box 88"/>
          <p:cNvSpPr txBox="1">
            <a:spLocks noChangeArrowheads="1"/>
          </p:cNvSpPr>
          <p:nvPr/>
        </p:nvSpPr>
        <p:spPr bwMode="auto">
          <a:xfrm>
            <a:off x="1676400" y="1284288"/>
            <a:ext cx="1524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Polarizer</a:t>
            </a:r>
          </a:p>
        </p:txBody>
      </p:sp>
      <p:sp>
        <p:nvSpPr>
          <p:cNvPr id="5150" name="Text Box 89"/>
          <p:cNvSpPr txBox="1">
            <a:spLocks noChangeArrowheads="1"/>
          </p:cNvSpPr>
          <p:nvPr/>
        </p:nvSpPr>
        <p:spPr bwMode="auto">
          <a:xfrm>
            <a:off x="1841500" y="3835400"/>
            <a:ext cx="1524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Polarizing beamsplitter</a:t>
            </a:r>
          </a:p>
        </p:txBody>
      </p:sp>
      <p:sp>
        <p:nvSpPr>
          <p:cNvPr id="5151" name="Text Box 90"/>
          <p:cNvSpPr txBox="1">
            <a:spLocks noChangeArrowheads="1"/>
          </p:cNvSpPr>
          <p:nvPr/>
        </p:nvSpPr>
        <p:spPr bwMode="auto">
          <a:xfrm>
            <a:off x="6172200" y="1117600"/>
            <a:ext cx="1524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Wollaston prism</a:t>
            </a:r>
          </a:p>
        </p:txBody>
      </p:sp>
      <p:sp>
        <p:nvSpPr>
          <p:cNvPr id="5152" name="Text Box 91"/>
          <p:cNvSpPr txBox="1">
            <a:spLocks noChangeArrowheads="1"/>
          </p:cNvSpPr>
          <p:nvPr/>
        </p:nvSpPr>
        <p:spPr bwMode="auto">
          <a:xfrm>
            <a:off x="6096000" y="3854450"/>
            <a:ext cx="1524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Nomarski prism</a:t>
            </a:r>
          </a:p>
        </p:txBody>
      </p:sp>
      <p:graphicFrame>
        <p:nvGraphicFramePr>
          <p:cNvPr id="5153" name="Object 47"/>
          <p:cNvGraphicFramePr>
            <a:graphicFrameLocks noChangeAspect="1"/>
          </p:cNvGraphicFramePr>
          <p:nvPr/>
        </p:nvGraphicFramePr>
        <p:xfrm>
          <a:off x="8051800" y="4810125"/>
          <a:ext cx="4826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6" name="Equation" r:id="rId4" imgW="241091" imgH="177646" progId="Equation.DSMT4">
                  <p:embed/>
                </p:oleObj>
              </mc:Choice>
              <mc:Fallback>
                <p:oleObj name="Equation" r:id="rId4" imgW="241091" imgH="177646" progId="Equation.DSMT4">
                  <p:embed/>
                  <p:pic>
                    <p:nvPicPr>
                      <p:cNvPr id="5153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51800" y="4810125"/>
                        <a:ext cx="482600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154" name="Group 49"/>
          <p:cNvGrpSpPr>
            <a:grpSpLocks/>
          </p:cNvGrpSpPr>
          <p:nvPr/>
        </p:nvGrpSpPr>
        <p:grpSpPr bwMode="auto">
          <a:xfrm>
            <a:off x="6172200" y="5867400"/>
            <a:ext cx="2711450" cy="400050"/>
            <a:chOff x="5867400" y="5924490"/>
            <a:chExt cx="2711668" cy="400110"/>
          </a:xfrm>
        </p:grpSpPr>
        <p:graphicFrame>
          <p:nvGraphicFramePr>
            <p:cNvPr id="5155" name="Object 47"/>
            <p:cNvGraphicFramePr>
              <a:graphicFrameLocks noChangeAspect="1"/>
            </p:cNvGraphicFramePr>
            <p:nvPr/>
          </p:nvGraphicFramePr>
          <p:xfrm>
            <a:off x="5867400" y="5969000"/>
            <a:ext cx="889000" cy="355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37" name="Equation" r:id="rId6" imgW="444114" imgH="177646" progId="Equation.DSMT4">
                    <p:embed/>
                  </p:oleObj>
                </mc:Choice>
                <mc:Fallback>
                  <p:oleObj name="Equation" r:id="rId6" imgW="444114" imgH="177646" progId="Equation.DSMT4">
                    <p:embed/>
                    <p:pic>
                      <p:nvPicPr>
                        <p:cNvPr id="5155" name="Object 4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867400" y="5969000"/>
                          <a:ext cx="889000" cy="3556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156" name="TextBox 48"/>
            <p:cNvSpPr txBox="1">
              <a:spLocks noChangeArrowheads="1"/>
            </p:cNvSpPr>
            <p:nvPr/>
          </p:nvSpPr>
          <p:spPr bwMode="auto">
            <a:xfrm>
              <a:off x="6674068" y="5924490"/>
              <a:ext cx="190500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mrad</a:t>
              </a:r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1828800" y="228600"/>
            <a:ext cx="556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…and polarization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23395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Line 4"/>
          <p:cNvSpPr>
            <a:spLocks noChangeShapeType="1"/>
          </p:cNvSpPr>
          <p:nvPr/>
        </p:nvSpPr>
        <p:spPr bwMode="auto">
          <a:xfrm>
            <a:off x="2540000" y="1244600"/>
            <a:ext cx="1371600" cy="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1" name="Line 5"/>
          <p:cNvSpPr>
            <a:spLocks noChangeShapeType="1"/>
          </p:cNvSpPr>
          <p:nvPr/>
        </p:nvSpPr>
        <p:spPr bwMode="auto">
          <a:xfrm rot="-5400000">
            <a:off x="2527300" y="1257300"/>
            <a:ext cx="1371600" cy="0"/>
          </a:xfrm>
          <a:prstGeom prst="line">
            <a:avLst/>
          </a:prstGeom>
          <a:noFill/>
          <a:ln w="57150">
            <a:solidFill>
              <a:srgbClr val="0099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2" name="Line 6"/>
          <p:cNvSpPr>
            <a:spLocks noChangeShapeType="1"/>
          </p:cNvSpPr>
          <p:nvPr/>
        </p:nvSpPr>
        <p:spPr bwMode="auto">
          <a:xfrm rot="-5400000">
            <a:off x="5257800" y="787400"/>
            <a:ext cx="1041400" cy="1041400"/>
          </a:xfrm>
          <a:prstGeom prst="line">
            <a:avLst/>
          </a:prstGeom>
          <a:noFill/>
          <a:ln w="57150">
            <a:solidFill>
              <a:srgbClr val="FF99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3" name="Text Box 7"/>
          <p:cNvSpPr txBox="1">
            <a:spLocks noChangeArrowheads="1"/>
          </p:cNvSpPr>
          <p:nvPr/>
        </p:nvSpPr>
        <p:spPr bwMode="auto">
          <a:xfrm>
            <a:off x="4343400" y="914400"/>
            <a:ext cx="6858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3600"/>
              <a:t>=</a:t>
            </a:r>
          </a:p>
        </p:txBody>
      </p:sp>
      <p:sp>
        <p:nvSpPr>
          <p:cNvPr id="7174" name="Line 8"/>
          <p:cNvSpPr>
            <a:spLocks noChangeShapeType="1"/>
          </p:cNvSpPr>
          <p:nvPr/>
        </p:nvSpPr>
        <p:spPr bwMode="auto">
          <a:xfrm>
            <a:off x="2895600" y="3187700"/>
            <a:ext cx="660400" cy="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5" name="Line 9"/>
          <p:cNvSpPr>
            <a:spLocks noChangeShapeType="1"/>
          </p:cNvSpPr>
          <p:nvPr/>
        </p:nvSpPr>
        <p:spPr bwMode="auto">
          <a:xfrm rot="-5400000">
            <a:off x="2527300" y="3200400"/>
            <a:ext cx="1371600" cy="0"/>
          </a:xfrm>
          <a:prstGeom prst="line">
            <a:avLst/>
          </a:prstGeom>
          <a:noFill/>
          <a:ln w="57150">
            <a:solidFill>
              <a:srgbClr val="0099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6" name="Line 10"/>
          <p:cNvSpPr>
            <a:spLocks noChangeShapeType="1"/>
          </p:cNvSpPr>
          <p:nvPr/>
        </p:nvSpPr>
        <p:spPr bwMode="auto">
          <a:xfrm rot="-5400000">
            <a:off x="4991100" y="3009900"/>
            <a:ext cx="1219200" cy="533400"/>
          </a:xfrm>
          <a:prstGeom prst="line">
            <a:avLst/>
          </a:prstGeom>
          <a:noFill/>
          <a:ln w="57150">
            <a:solidFill>
              <a:srgbClr val="FF99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7" name="Text Box 11"/>
          <p:cNvSpPr txBox="1">
            <a:spLocks noChangeArrowheads="1"/>
          </p:cNvSpPr>
          <p:nvPr/>
        </p:nvSpPr>
        <p:spPr bwMode="auto">
          <a:xfrm>
            <a:off x="4343400" y="2857500"/>
            <a:ext cx="6858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3600"/>
              <a:t>=</a:t>
            </a:r>
          </a:p>
        </p:txBody>
      </p:sp>
      <p:sp>
        <p:nvSpPr>
          <p:cNvPr id="7178" name="Line 12"/>
          <p:cNvSpPr>
            <a:spLocks noChangeShapeType="1"/>
          </p:cNvSpPr>
          <p:nvPr/>
        </p:nvSpPr>
        <p:spPr bwMode="auto">
          <a:xfrm>
            <a:off x="2540000" y="5321300"/>
            <a:ext cx="1371600" cy="0"/>
          </a:xfrm>
          <a:prstGeom prst="line">
            <a:avLst/>
          </a:prstGeom>
          <a:noFill/>
          <a:ln w="57150">
            <a:solidFill>
              <a:schemeClr val="accent2"/>
            </a:solidFill>
            <a:prstDash val="sysDot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9" name="Line 13"/>
          <p:cNvSpPr>
            <a:spLocks noChangeShapeType="1"/>
          </p:cNvSpPr>
          <p:nvPr/>
        </p:nvSpPr>
        <p:spPr bwMode="auto">
          <a:xfrm rot="-5400000">
            <a:off x="2527300" y="5334000"/>
            <a:ext cx="1371600" cy="0"/>
          </a:xfrm>
          <a:prstGeom prst="line">
            <a:avLst/>
          </a:prstGeom>
          <a:noFill/>
          <a:ln w="57150">
            <a:solidFill>
              <a:srgbClr val="0099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80" name="Text Box 15"/>
          <p:cNvSpPr txBox="1">
            <a:spLocks noChangeArrowheads="1"/>
          </p:cNvSpPr>
          <p:nvPr/>
        </p:nvSpPr>
        <p:spPr bwMode="auto">
          <a:xfrm>
            <a:off x="4343400" y="4991100"/>
            <a:ext cx="6858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3600"/>
              <a:t>=</a:t>
            </a:r>
          </a:p>
        </p:txBody>
      </p:sp>
      <p:grpSp>
        <p:nvGrpSpPr>
          <p:cNvPr id="7181" name="Group 24"/>
          <p:cNvGrpSpPr>
            <a:grpSpLocks/>
          </p:cNvGrpSpPr>
          <p:nvPr/>
        </p:nvGrpSpPr>
        <p:grpSpPr bwMode="auto">
          <a:xfrm>
            <a:off x="7519988" y="4724400"/>
            <a:ext cx="481012" cy="1219200"/>
            <a:chOff x="3408" y="3029"/>
            <a:chExt cx="303" cy="768"/>
          </a:xfrm>
        </p:grpSpPr>
        <p:sp>
          <p:nvSpPr>
            <p:cNvPr id="7193" name="Oval 16"/>
            <p:cNvSpPr>
              <a:spLocks noChangeArrowheads="1"/>
            </p:cNvSpPr>
            <p:nvPr/>
          </p:nvSpPr>
          <p:spPr bwMode="auto">
            <a:xfrm rot="-3022603">
              <a:off x="3207" y="3293"/>
              <a:ext cx="768" cy="240"/>
            </a:xfrm>
            <a:prstGeom prst="ellipse">
              <a:avLst/>
            </a:prstGeom>
            <a:noFill/>
            <a:ln w="5715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7194" name="Rectangle 17"/>
            <p:cNvSpPr>
              <a:spLocks noChangeArrowheads="1"/>
            </p:cNvSpPr>
            <p:nvPr/>
          </p:nvSpPr>
          <p:spPr bwMode="auto">
            <a:xfrm>
              <a:off x="3408" y="3216"/>
              <a:ext cx="144" cy="2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7195" name="Line 18"/>
            <p:cNvSpPr>
              <a:spLocks noChangeShapeType="1"/>
            </p:cNvSpPr>
            <p:nvPr/>
          </p:nvSpPr>
          <p:spPr bwMode="auto">
            <a:xfrm flipH="1">
              <a:off x="3480" y="3256"/>
              <a:ext cx="88" cy="112"/>
            </a:xfrm>
            <a:prstGeom prst="line">
              <a:avLst/>
            </a:prstGeom>
            <a:noFill/>
            <a:ln w="57150">
              <a:solidFill>
                <a:srgbClr val="FF99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182" name="Oval 19"/>
          <p:cNvSpPr>
            <a:spLocks noChangeArrowheads="1"/>
          </p:cNvSpPr>
          <p:nvPr/>
        </p:nvSpPr>
        <p:spPr bwMode="auto">
          <a:xfrm>
            <a:off x="5029200" y="4800600"/>
            <a:ext cx="1143000" cy="1066800"/>
          </a:xfrm>
          <a:prstGeom prst="ellipse">
            <a:avLst/>
          </a:prstGeom>
          <a:noFill/>
          <a:ln w="57150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7183" name="Rectangle 22"/>
          <p:cNvSpPr>
            <a:spLocks noChangeArrowheads="1"/>
          </p:cNvSpPr>
          <p:nvPr/>
        </p:nvSpPr>
        <p:spPr bwMode="auto">
          <a:xfrm>
            <a:off x="4876800" y="5257800"/>
            <a:ext cx="381000" cy="381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7184" name="Line 23"/>
          <p:cNvSpPr>
            <a:spLocks noChangeShapeType="1"/>
          </p:cNvSpPr>
          <p:nvPr/>
        </p:nvSpPr>
        <p:spPr bwMode="auto">
          <a:xfrm flipH="1">
            <a:off x="5041900" y="5232400"/>
            <a:ext cx="0" cy="241300"/>
          </a:xfrm>
          <a:prstGeom prst="line">
            <a:avLst/>
          </a:prstGeom>
          <a:noFill/>
          <a:ln w="57150">
            <a:solidFill>
              <a:srgbClr val="FF99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85" name="Text Box 25"/>
          <p:cNvSpPr txBox="1">
            <a:spLocks noChangeArrowheads="1"/>
          </p:cNvSpPr>
          <p:nvPr/>
        </p:nvSpPr>
        <p:spPr bwMode="auto">
          <a:xfrm>
            <a:off x="6629400" y="5119688"/>
            <a:ext cx="457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or</a:t>
            </a:r>
          </a:p>
        </p:txBody>
      </p:sp>
      <p:sp>
        <p:nvSpPr>
          <p:cNvPr id="7186" name="Text Box 26"/>
          <p:cNvSpPr txBox="1">
            <a:spLocks noChangeArrowheads="1"/>
          </p:cNvSpPr>
          <p:nvPr/>
        </p:nvSpPr>
        <p:spPr bwMode="auto">
          <a:xfrm>
            <a:off x="457200" y="806450"/>
            <a:ext cx="1981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In phase, equal amplitude</a:t>
            </a:r>
          </a:p>
        </p:txBody>
      </p:sp>
      <p:sp>
        <p:nvSpPr>
          <p:cNvPr id="7187" name="Text Box 27"/>
          <p:cNvSpPr txBox="1">
            <a:spLocks noChangeArrowheads="1"/>
          </p:cNvSpPr>
          <p:nvPr/>
        </p:nvSpPr>
        <p:spPr bwMode="auto">
          <a:xfrm>
            <a:off x="7010400" y="882650"/>
            <a:ext cx="1905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Linear polarization 45</a:t>
            </a:r>
            <a:r>
              <a:rPr lang="en-US" altLang="en-US" sz="1800" baseline="30000"/>
              <a:t>o</a:t>
            </a:r>
            <a:endParaRPr lang="en-US" altLang="en-US" sz="1800"/>
          </a:p>
        </p:txBody>
      </p:sp>
      <p:sp>
        <p:nvSpPr>
          <p:cNvPr id="7188" name="Text Box 28"/>
          <p:cNvSpPr txBox="1">
            <a:spLocks noChangeArrowheads="1"/>
          </p:cNvSpPr>
          <p:nvPr/>
        </p:nvSpPr>
        <p:spPr bwMode="auto">
          <a:xfrm>
            <a:off x="457200" y="2895600"/>
            <a:ext cx="22098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In phase, unequal amplitude</a:t>
            </a:r>
          </a:p>
        </p:txBody>
      </p:sp>
      <p:sp>
        <p:nvSpPr>
          <p:cNvPr id="7189" name="Text Box 29"/>
          <p:cNvSpPr txBox="1">
            <a:spLocks noChangeArrowheads="1"/>
          </p:cNvSpPr>
          <p:nvPr/>
        </p:nvSpPr>
        <p:spPr bwMode="auto">
          <a:xfrm>
            <a:off x="7010400" y="2863850"/>
            <a:ext cx="1905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Linear polarization</a:t>
            </a:r>
          </a:p>
        </p:txBody>
      </p:sp>
      <p:sp>
        <p:nvSpPr>
          <p:cNvPr id="7190" name="Text Box 30"/>
          <p:cNvSpPr txBox="1">
            <a:spLocks noChangeArrowheads="1"/>
          </p:cNvSpPr>
          <p:nvPr/>
        </p:nvSpPr>
        <p:spPr bwMode="auto">
          <a:xfrm>
            <a:off x="457200" y="5029200"/>
            <a:ext cx="2057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Out of phase, equal amplitude</a:t>
            </a:r>
          </a:p>
        </p:txBody>
      </p:sp>
      <p:sp>
        <p:nvSpPr>
          <p:cNvPr id="7191" name="Text Box 31"/>
          <p:cNvSpPr txBox="1">
            <a:spLocks noChangeArrowheads="1"/>
          </p:cNvSpPr>
          <p:nvPr/>
        </p:nvSpPr>
        <p:spPr bwMode="auto">
          <a:xfrm>
            <a:off x="4953000" y="6019800"/>
            <a:ext cx="1676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Circular polarization</a:t>
            </a:r>
          </a:p>
        </p:txBody>
      </p:sp>
      <p:sp>
        <p:nvSpPr>
          <p:cNvPr id="7192" name="Text Box 32"/>
          <p:cNvSpPr txBox="1">
            <a:spLocks noChangeArrowheads="1"/>
          </p:cNvSpPr>
          <p:nvPr/>
        </p:nvSpPr>
        <p:spPr bwMode="auto">
          <a:xfrm>
            <a:off x="7239000" y="6019800"/>
            <a:ext cx="16764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Elliptic polarization</a:t>
            </a:r>
          </a:p>
        </p:txBody>
      </p:sp>
    </p:spTree>
    <p:extLst>
      <p:ext uri="{BB962C8B-B14F-4D97-AF65-F5344CB8AC3E}">
        <p14:creationId xmlns:p14="http://schemas.microsoft.com/office/powerpoint/2010/main" val="3940270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4524375" y="1727200"/>
            <a:ext cx="177800" cy="1752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9219" name="Rectangle 4"/>
          <p:cNvSpPr>
            <a:spLocks noChangeArrowheads="1"/>
          </p:cNvSpPr>
          <p:nvPr/>
        </p:nvSpPr>
        <p:spPr bwMode="auto">
          <a:xfrm>
            <a:off x="8218488" y="1984375"/>
            <a:ext cx="163512" cy="12382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9220" name="Rectangle 5" descr="Dark horizontal"/>
          <p:cNvSpPr>
            <a:spLocks noChangeArrowheads="1"/>
          </p:cNvSpPr>
          <p:nvPr/>
        </p:nvSpPr>
        <p:spPr bwMode="auto">
          <a:xfrm flipH="1">
            <a:off x="8135938" y="2071688"/>
            <a:ext cx="82550" cy="1063625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9221" name="AutoShape 6"/>
          <p:cNvSpPr>
            <a:spLocks noChangeArrowheads="1"/>
          </p:cNvSpPr>
          <p:nvPr/>
        </p:nvSpPr>
        <p:spPr bwMode="auto">
          <a:xfrm rot="-5400000">
            <a:off x="4667250" y="2546350"/>
            <a:ext cx="482600" cy="368300"/>
          </a:xfrm>
          <a:prstGeom prst="triangle">
            <a:avLst>
              <a:gd name="adj" fmla="val 50000"/>
            </a:avLst>
          </a:prstGeom>
          <a:noFill/>
          <a:ln w="38100">
            <a:solidFill>
              <a:srgbClr val="00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9222" name="Rectangle 7"/>
          <p:cNvSpPr>
            <a:spLocks noChangeArrowheads="1"/>
          </p:cNvSpPr>
          <p:nvPr/>
        </p:nvSpPr>
        <p:spPr bwMode="auto">
          <a:xfrm>
            <a:off x="6019800" y="2286000"/>
            <a:ext cx="1485900" cy="609600"/>
          </a:xfrm>
          <a:prstGeom prst="rect">
            <a:avLst/>
          </a:prstGeom>
          <a:noFill/>
          <a:ln w="38100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9223" name="AutoShape 8"/>
          <p:cNvSpPr>
            <a:spLocks noChangeArrowheads="1"/>
          </p:cNvSpPr>
          <p:nvPr/>
        </p:nvSpPr>
        <p:spPr bwMode="auto">
          <a:xfrm rot="5400000" flipH="1">
            <a:off x="7531100" y="2298700"/>
            <a:ext cx="635000" cy="609600"/>
          </a:xfrm>
          <a:prstGeom prst="triangle">
            <a:avLst>
              <a:gd name="adj" fmla="val 50000"/>
            </a:avLst>
          </a:prstGeom>
          <a:noFill/>
          <a:ln w="38100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9224" name="AutoShape 9"/>
          <p:cNvSpPr>
            <a:spLocks noChangeArrowheads="1"/>
          </p:cNvSpPr>
          <p:nvPr/>
        </p:nvSpPr>
        <p:spPr bwMode="auto">
          <a:xfrm rot="-5400000">
            <a:off x="4667250" y="2266950"/>
            <a:ext cx="482600" cy="368300"/>
          </a:xfrm>
          <a:prstGeom prst="triangle">
            <a:avLst>
              <a:gd name="adj" fmla="val 50000"/>
            </a:avLst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9225" name="Rectangle 10"/>
          <p:cNvSpPr>
            <a:spLocks noChangeArrowheads="1"/>
          </p:cNvSpPr>
          <p:nvPr/>
        </p:nvSpPr>
        <p:spPr bwMode="auto">
          <a:xfrm rot="959178">
            <a:off x="5580063" y="2209800"/>
            <a:ext cx="457200" cy="5715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9226" name="Rectangle 11"/>
          <p:cNvSpPr>
            <a:spLocks noChangeArrowheads="1"/>
          </p:cNvSpPr>
          <p:nvPr/>
        </p:nvSpPr>
        <p:spPr bwMode="auto">
          <a:xfrm rot="20640822" flipV="1">
            <a:off x="5588000" y="2400300"/>
            <a:ext cx="457200" cy="571500"/>
          </a:xfrm>
          <a:prstGeom prst="rect">
            <a:avLst/>
          </a:prstGeom>
          <a:noFill/>
          <a:ln w="38100">
            <a:solidFill>
              <a:srgbClr val="00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9227" name="Line 24"/>
          <p:cNvSpPr>
            <a:spLocks noChangeShapeType="1"/>
          </p:cNvSpPr>
          <p:nvPr/>
        </p:nvSpPr>
        <p:spPr bwMode="auto">
          <a:xfrm>
            <a:off x="4362450" y="2209800"/>
            <a:ext cx="0" cy="762000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8" name="Line 25"/>
          <p:cNvSpPr>
            <a:spLocks noChangeShapeType="1"/>
          </p:cNvSpPr>
          <p:nvPr/>
        </p:nvSpPr>
        <p:spPr bwMode="auto">
          <a:xfrm>
            <a:off x="4210050" y="2209800"/>
            <a:ext cx="0" cy="762000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9" name="Line 26"/>
          <p:cNvSpPr>
            <a:spLocks noChangeShapeType="1"/>
          </p:cNvSpPr>
          <p:nvPr/>
        </p:nvSpPr>
        <p:spPr bwMode="auto">
          <a:xfrm>
            <a:off x="4057650" y="2209800"/>
            <a:ext cx="0" cy="762000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0" name="Line 27"/>
          <p:cNvSpPr>
            <a:spLocks noChangeShapeType="1"/>
          </p:cNvSpPr>
          <p:nvPr/>
        </p:nvSpPr>
        <p:spPr bwMode="auto">
          <a:xfrm>
            <a:off x="3905250" y="2209800"/>
            <a:ext cx="0" cy="762000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1" name="Line 28"/>
          <p:cNvSpPr>
            <a:spLocks noChangeShapeType="1"/>
          </p:cNvSpPr>
          <p:nvPr/>
        </p:nvSpPr>
        <p:spPr bwMode="auto">
          <a:xfrm>
            <a:off x="3752850" y="2209800"/>
            <a:ext cx="0" cy="762000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2" name="Line 29"/>
          <p:cNvSpPr>
            <a:spLocks noChangeShapeType="1"/>
          </p:cNvSpPr>
          <p:nvPr/>
        </p:nvSpPr>
        <p:spPr bwMode="auto">
          <a:xfrm>
            <a:off x="3600450" y="2209800"/>
            <a:ext cx="0" cy="762000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3" name="Line 30"/>
          <p:cNvSpPr>
            <a:spLocks noChangeShapeType="1"/>
          </p:cNvSpPr>
          <p:nvPr/>
        </p:nvSpPr>
        <p:spPr bwMode="auto">
          <a:xfrm>
            <a:off x="3448050" y="2209800"/>
            <a:ext cx="0" cy="762000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4" name="Line 31"/>
          <p:cNvSpPr>
            <a:spLocks noChangeShapeType="1"/>
          </p:cNvSpPr>
          <p:nvPr/>
        </p:nvSpPr>
        <p:spPr bwMode="auto">
          <a:xfrm>
            <a:off x="3295650" y="2209800"/>
            <a:ext cx="0" cy="762000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5" name="Line 32"/>
          <p:cNvSpPr>
            <a:spLocks noChangeShapeType="1"/>
          </p:cNvSpPr>
          <p:nvPr/>
        </p:nvSpPr>
        <p:spPr bwMode="auto">
          <a:xfrm>
            <a:off x="3143250" y="2209800"/>
            <a:ext cx="0" cy="762000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6" name="Line 33"/>
          <p:cNvSpPr>
            <a:spLocks noChangeShapeType="1"/>
          </p:cNvSpPr>
          <p:nvPr/>
        </p:nvSpPr>
        <p:spPr bwMode="auto">
          <a:xfrm>
            <a:off x="2990850" y="2209800"/>
            <a:ext cx="0" cy="762000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7" name="Line 34"/>
          <p:cNvSpPr>
            <a:spLocks noChangeShapeType="1"/>
          </p:cNvSpPr>
          <p:nvPr/>
        </p:nvSpPr>
        <p:spPr bwMode="auto">
          <a:xfrm>
            <a:off x="2838450" y="2209800"/>
            <a:ext cx="0" cy="762000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8" name="Line 35"/>
          <p:cNvSpPr>
            <a:spLocks noChangeShapeType="1"/>
          </p:cNvSpPr>
          <p:nvPr/>
        </p:nvSpPr>
        <p:spPr bwMode="auto">
          <a:xfrm>
            <a:off x="2686050" y="2209800"/>
            <a:ext cx="0" cy="762000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9239" name="Group 36"/>
          <p:cNvGrpSpPr>
            <a:grpSpLocks/>
          </p:cNvGrpSpPr>
          <p:nvPr/>
        </p:nvGrpSpPr>
        <p:grpSpPr bwMode="auto">
          <a:xfrm>
            <a:off x="5068888" y="2089150"/>
            <a:ext cx="669925" cy="1028700"/>
            <a:chOff x="3209" y="1316"/>
            <a:chExt cx="422" cy="648"/>
          </a:xfrm>
        </p:grpSpPr>
        <p:sp>
          <p:nvSpPr>
            <p:cNvPr id="2" name="Rectangle 37"/>
            <p:cNvSpPr>
              <a:spLocks noChangeArrowheads="1"/>
            </p:cNvSpPr>
            <p:nvPr/>
          </p:nvSpPr>
          <p:spPr bwMode="auto">
            <a:xfrm flipH="1">
              <a:off x="3269" y="1316"/>
              <a:ext cx="362" cy="648"/>
            </a:xfrm>
            <a:prstGeom prst="rect">
              <a:avLst/>
            </a:prstGeom>
            <a:gradFill rotWithShape="1">
              <a:gsLst>
                <a:gs pos="0">
                  <a:schemeClr val="bg2">
                    <a:gamma/>
                    <a:shade val="46275"/>
                    <a:invGamma/>
                  </a:schemeClr>
                </a:gs>
                <a:gs pos="5000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3" name="AutoShape 38"/>
            <p:cNvSpPr>
              <a:spLocks noChangeArrowheads="1"/>
            </p:cNvSpPr>
            <p:nvPr/>
          </p:nvSpPr>
          <p:spPr bwMode="auto">
            <a:xfrm rot="5400000" flipH="1">
              <a:off x="2915" y="1610"/>
              <a:ext cx="648" cy="60"/>
            </a:xfrm>
            <a:custGeom>
              <a:avLst/>
              <a:gdLst>
                <a:gd name="G0" fmla="+- 1800 0 0"/>
                <a:gd name="G1" fmla="+- 21600 0 1800"/>
                <a:gd name="G2" fmla="*/ 1800 1 2"/>
                <a:gd name="G3" fmla="+- 21600 0 G2"/>
                <a:gd name="G4" fmla="+/ 1800 21600 2"/>
                <a:gd name="G5" fmla="+/ G1 0 2"/>
                <a:gd name="G6" fmla="*/ 21600 21600 1800"/>
                <a:gd name="G7" fmla="*/ G6 1 2"/>
                <a:gd name="G8" fmla="+- 21600 0 G7"/>
                <a:gd name="G9" fmla="*/ 21600 1 2"/>
                <a:gd name="G10" fmla="+- 1800 0 G9"/>
                <a:gd name="G11" fmla="?: G10 G8 0"/>
                <a:gd name="G12" fmla="?: G10 G7 21600"/>
                <a:gd name="T0" fmla="*/ 20700 w 21600"/>
                <a:gd name="T1" fmla="*/ 10800 h 21600"/>
                <a:gd name="T2" fmla="*/ 10800 w 21600"/>
                <a:gd name="T3" fmla="*/ 21600 h 21600"/>
                <a:gd name="T4" fmla="*/ 900 w 21600"/>
                <a:gd name="T5" fmla="*/ 10800 h 21600"/>
                <a:gd name="T6" fmla="*/ 10800 w 21600"/>
                <a:gd name="T7" fmla="*/ 0 h 21600"/>
                <a:gd name="T8" fmla="*/ 2700 w 21600"/>
                <a:gd name="T9" fmla="*/ 2700 h 21600"/>
                <a:gd name="T10" fmla="*/ 18900 w 21600"/>
                <a:gd name="T11" fmla="*/ 189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800" y="21600"/>
                  </a:lnTo>
                  <a:lnTo>
                    <a:pt x="198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shade val="46275"/>
                    <a:invGamma/>
                  </a:schemeClr>
                </a:gs>
                <a:gs pos="5000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Arial" charset="0"/>
              </a:endParaRPr>
            </a:p>
          </p:txBody>
        </p:sp>
      </p:grpSp>
      <p:grpSp>
        <p:nvGrpSpPr>
          <p:cNvPr id="9240" name="Group 39"/>
          <p:cNvGrpSpPr>
            <a:grpSpLocks/>
          </p:cNvGrpSpPr>
          <p:nvPr/>
        </p:nvGrpSpPr>
        <p:grpSpPr bwMode="auto">
          <a:xfrm flipV="1">
            <a:off x="5938838" y="2089150"/>
            <a:ext cx="163512" cy="1028700"/>
            <a:chOff x="1440" y="2992"/>
            <a:chExt cx="480" cy="480"/>
          </a:xfrm>
        </p:grpSpPr>
        <p:sp>
          <p:nvSpPr>
            <p:cNvPr id="9254" name="Rectangle 40"/>
            <p:cNvSpPr>
              <a:spLocks noChangeArrowheads="1"/>
            </p:cNvSpPr>
            <p:nvPr/>
          </p:nvSpPr>
          <p:spPr bwMode="auto">
            <a:xfrm>
              <a:off x="1440" y="2992"/>
              <a:ext cx="480" cy="48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9255" name="Line 41"/>
            <p:cNvSpPr>
              <a:spLocks noChangeShapeType="1"/>
            </p:cNvSpPr>
            <p:nvPr/>
          </p:nvSpPr>
          <p:spPr bwMode="auto">
            <a:xfrm flipV="1">
              <a:off x="1440" y="2992"/>
              <a:ext cx="48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241" name="Oval 42"/>
          <p:cNvSpPr>
            <a:spLocks noChangeArrowheads="1"/>
          </p:cNvSpPr>
          <p:nvPr/>
        </p:nvSpPr>
        <p:spPr bwMode="auto">
          <a:xfrm>
            <a:off x="7450138" y="2070100"/>
            <a:ext cx="152400" cy="1066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9242" name="Text Box 45"/>
          <p:cNvSpPr txBox="1">
            <a:spLocks noChangeArrowheads="1"/>
          </p:cNvSpPr>
          <p:nvPr/>
        </p:nvSpPr>
        <p:spPr bwMode="auto">
          <a:xfrm>
            <a:off x="7962900" y="1233488"/>
            <a:ext cx="762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CCD</a:t>
            </a:r>
          </a:p>
        </p:txBody>
      </p:sp>
      <p:sp>
        <p:nvSpPr>
          <p:cNvPr id="9243" name="Text Box 46"/>
          <p:cNvSpPr txBox="1">
            <a:spLocks noChangeArrowheads="1"/>
          </p:cNvSpPr>
          <p:nvPr/>
        </p:nvSpPr>
        <p:spPr bwMode="auto">
          <a:xfrm>
            <a:off x="5410200" y="3276600"/>
            <a:ext cx="1371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Nomarski</a:t>
            </a:r>
          </a:p>
        </p:txBody>
      </p:sp>
      <p:sp>
        <p:nvSpPr>
          <p:cNvPr id="9244" name="Text Box 47"/>
          <p:cNvSpPr txBox="1">
            <a:spLocks noChangeArrowheads="1"/>
          </p:cNvSpPr>
          <p:nvPr/>
        </p:nvSpPr>
        <p:spPr bwMode="auto">
          <a:xfrm>
            <a:off x="400050" y="2057400"/>
            <a:ext cx="2133600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Spatially coherent illumination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(polarization 45</a:t>
            </a:r>
            <a:r>
              <a:rPr lang="en-US" altLang="en-US" sz="1800" baseline="30000"/>
              <a:t>o</a:t>
            </a:r>
            <a:r>
              <a:rPr lang="en-US" altLang="en-US" sz="1800"/>
              <a:t>)</a:t>
            </a:r>
          </a:p>
        </p:txBody>
      </p:sp>
      <p:sp>
        <p:nvSpPr>
          <p:cNvPr id="9245" name="Line 49"/>
          <p:cNvSpPr>
            <a:spLocks noChangeShapeType="1"/>
          </p:cNvSpPr>
          <p:nvPr/>
        </p:nvSpPr>
        <p:spPr bwMode="auto">
          <a:xfrm>
            <a:off x="5029200" y="1562100"/>
            <a:ext cx="0" cy="5334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46" name="Line 53"/>
          <p:cNvSpPr>
            <a:spLocks noChangeShapeType="1"/>
          </p:cNvSpPr>
          <p:nvPr/>
        </p:nvSpPr>
        <p:spPr bwMode="auto">
          <a:xfrm rot="5400000">
            <a:off x="5143500" y="3009900"/>
            <a:ext cx="0" cy="533400"/>
          </a:xfrm>
          <a:prstGeom prst="line">
            <a:avLst/>
          </a:prstGeom>
          <a:noFill/>
          <a:ln w="57150">
            <a:solidFill>
              <a:srgbClr val="0099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47" name="Line 54"/>
          <p:cNvSpPr>
            <a:spLocks noChangeShapeType="1"/>
          </p:cNvSpPr>
          <p:nvPr/>
        </p:nvSpPr>
        <p:spPr bwMode="auto">
          <a:xfrm rot="2700000">
            <a:off x="3516313" y="1387475"/>
            <a:ext cx="1587" cy="728663"/>
          </a:xfrm>
          <a:prstGeom prst="line">
            <a:avLst/>
          </a:prstGeom>
          <a:noFill/>
          <a:ln w="57150">
            <a:solidFill>
              <a:srgbClr val="FF99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48" name="Line 55"/>
          <p:cNvSpPr>
            <a:spLocks noChangeShapeType="1"/>
          </p:cNvSpPr>
          <p:nvPr/>
        </p:nvSpPr>
        <p:spPr bwMode="auto">
          <a:xfrm rot="2700000">
            <a:off x="6565900" y="1389063"/>
            <a:ext cx="1588" cy="728662"/>
          </a:xfrm>
          <a:prstGeom prst="line">
            <a:avLst/>
          </a:prstGeom>
          <a:noFill/>
          <a:ln w="57150">
            <a:solidFill>
              <a:srgbClr val="FF99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6" name="Group 40"/>
          <p:cNvGrpSpPr>
            <a:grpSpLocks/>
          </p:cNvGrpSpPr>
          <p:nvPr/>
        </p:nvGrpSpPr>
        <p:grpSpPr bwMode="auto">
          <a:xfrm>
            <a:off x="2400300" y="2422525"/>
            <a:ext cx="2184400" cy="2301875"/>
            <a:chOff x="2400300" y="2422525"/>
            <a:chExt cx="2184400" cy="2301875"/>
          </a:xfrm>
        </p:grpSpPr>
        <p:sp>
          <p:nvSpPr>
            <p:cNvPr id="38" name="Left Brace 37"/>
            <p:cNvSpPr/>
            <p:nvPr/>
          </p:nvSpPr>
          <p:spPr>
            <a:xfrm>
              <a:off x="4327525" y="2422525"/>
              <a:ext cx="152400" cy="381000"/>
            </a:xfrm>
            <a:prstGeom prst="leftBrace">
              <a:avLst>
                <a:gd name="adj1" fmla="val 20402"/>
                <a:gd name="adj2" fmla="val 50000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39" name="Freeform 38"/>
            <p:cNvSpPr/>
            <p:nvPr/>
          </p:nvSpPr>
          <p:spPr>
            <a:xfrm>
              <a:off x="3494088" y="2647950"/>
              <a:ext cx="757237" cy="1608138"/>
            </a:xfrm>
            <a:custGeom>
              <a:avLst/>
              <a:gdLst>
                <a:gd name="connsiteX0" fmla="*/ 0 w 756745"/>
                <a:gd name="connsiteY0" fmla="*/ 1608083 h 1608083"/>
                <a:gd name="connsiteX1" fmla="*/ 252249 w 756745"/>
                <a:gd name="connsiteY1" fmla="*/ 299545 h 1608083"/>
                <a:gd name="connsiteX2" fmla="*/ 756745 w 756745"/>
                <a:gd name="connsiteY2" fmla="*/ 0 h 1608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6745" h="1608083">
                  <a:moveTo>
                    <a:pt x="0" y="1608083"/>
                  </a:moveTo>
                  <a:cubicBezTo>
                    <a:pt x="63062" y="1087821"/>
                    <a:pt x="126125" y="567559"/>
                    <a:pt x="252249" y="299545"/>
                  </a:cubicBezTo>
                  <a:cubicBezTo>
                    <a:pt x="378373" y="31531"/>
                    <a:pt x="567559" y="15765"/>
                    <a:pt x="756745" y="0"/>
                  </a:cubicBezTo>
                </a:path>
              </a:pathLst>
            </a:cu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graphicFrame>
          <p:nvGraphicFramePr>
            <p:cNvPr id="9253" name="Object 38"/>
            <p:cNvGraphicFramePr>
              <a:graphicFrameLocks noChangeAspect="1"/>
            </p:cNvGraphicFramePr>
            <p:nvPr/>
          </p:nvGraphicFramePr>
          <p:xfrm>
            <a:off x="2400300" y="4318000"/>
            <a:ext cx="2184400" cy="406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49" name="Equation" r:id="rId5" imgW="1091726" imgH="203112" progId="Equation.DSMT4">
                    <p:embed/>
                  </p:oleObj>
                </mc:Choice>
                <mc:Fallback>
                  <p:oleObj name="Equation" r:id="rId5" imgW="1091726" imgH="203112" progId="Equation.DSMT4">
                    <p:embed/>
                    <p:pic>
                      <p:nvPicPr>
                        <p:cNvPr id="9253" name="Object 3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00300" y="4318000"/>
                          <a:ext cx="2184400" cy="4064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9250" name="Text Box 49"/>
          <p:cNvSpPr txBox="1">
            <a:spLocks noChangeArrowheads="1"/>
          </p:cNvSpPr>
          <p:nvPr/>
        </p:nvSpPr>
        <p:spPr bwMode="auto">
          <a:xfrm>
            <a:off x="3810000" y="838200"/>
            <a:ext cx="16764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Transparent sample</a:t>
            </a:r>
          </a:p>
        </p:txBody>
      </p:sp>
    </p:spTree>
    <p:extLst>
      <p:ext uri="{BB962C8B-B14F-4D97-AF65-F5344CB8AC3E}">
        <p14:creationId xmlns:p14="http://schemas.microsoft.com/office/powerpoint/2010/main" val="2355136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4527550" y="1727200"/>
            <a:ext cx="177800" cy="1752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1267" name="Rectangle 4"/>
          <p:cNvSpPr>
            <a:spLocks noChangeArrowheads="1"/>
          </p:cNvSpPr>
          <p:nvPr/>
        </p:nvSpPr>
        <p:spPr bwMode="auto">
          <a:xfrm>
            <a:off x="8218488" y="1984375"/>
            <a:ext cx="163512" cy="12382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1268" name="Rectangle 5" descr="Dark horizontal"/>
          <p:cNvSpPr>
            <a:spLocks noChangeArrowheads="1"/>
          </p:cNvSpPr>
          <p:nvPr/>
        </p:nvSpPr>
        <p:spPr bwMode="auto">
          <a:xfrm flipH="1">
            <a:off x="8135938" y="2071688"/>
            <a:ext cx="82550" cy="1063625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1269" name="AutoShape 6"/>
          <p:cNvSpPr>
            <a:spLocks noChangeArrowheads="1"/>
          </p:cNvSpPr>
          <p:nvPr/>
        </p:nvSpPr>
        <p:spPr bwMode="auto">
          <a:xfrm rot="-5400000">
            <a:off x="4667250" y="2546350"/>
            <a:ext cx="482600" cy="368300"/>
          </a:xfrm>
          <a:prstGeom prst="triangle">
            <a:avLst>
              <a:gd name="adj" fmla="val 50000"/>
            </a:avLst>
          </a:prstGeom>
          <a:noFill/>
          <a:ln w="38100">
            <a:solidFill>
              <a:srgbClr val="00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1270" name="Rectangle 7"/>
          <p:cNvSpPr>
            <a:spLocks noChangeArrowheads="1"/>
          </p:cNvSpPr>
          <p:nvPr/>
        </p:nvSpPr>
        <p:spPr bwMode="auto">
          <a:xfrm>
            <a:off x="6019800" y="2286000"/>
            <a:ext cx="990600" cy="609600"/>
          </a:xfrm>
          <a:prstGeom prst="rect">
            <a:avLst/>
          </a:prstGeom>
          <a:noFill/>
          <a:ln w="38100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1271" name="AutoShape 9"/>
          <p:cNvSpPr>
            <a:spLocks noChangeArrowheads="1"/>
          </p:cNvSpPr>
          <p:nvPr/>
        </p:nvSpPr>
        <p:spPr bwMode="auto">
          <a:xfrm rot="-5400000">
            <a:off x="4667250" y="2266950"/>
            <a:ext cx="482600" cy="368300"/>
          </a:xfrm>
          <a:prstGeom prst="triangle">
            <a:avLst>
              <a:gd name="adj" fmla="val 50000"/>
            </a:avLst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1272" name="Rectangle 10"/>
          <p:cNvSpPr>
            <a:spLocks noChangeArrowheads="1"/>
          </p:cNvSpPr>
          <p:nvPr/>
        </p:nvSpPr>
        <p:spPr bwMode="auto">
          <a:xfrm rot="959178">
            <a:off x="5580063" y="2209800"/>
            <a:ext cx="457200" cy="5715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1273" name="Rectangle 11"/>
          <p:cNvSpPr>
            <a:spLocks noChangeArrowheads="1"/>
          </p:cNvSpPr>
          <p:nvPr/>
        </p:nvSpPr>
        <p:spPr bwMode="auto">
          <a:xfrm rot="20640822" flipV="1">
            <a:off x="5588000" y="2400300"/>
            <a:ext cx="457200" cy="571500"/>
          </a:xfrm>
          <a:prstGeom prst="rect">
            <a:avLst/>
          </a:prstGeom>
          <a:noFill/>
          <a:ln w="38100">
            <a:solidFill>
              <a:srgbClr val="00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1274" name="Line 24"/>
          <p:cNvSpPr>
            <a:spLocks noChangeShapeType="1"/>
          </p:cNvSpPr>
          <p:nvPr/>
        </p:nvSpPr>
        <p:spPr bwMode="auto">
          <a:xfrm>
            <a:off x="4365625" y="2209800"/>
            <a:ext cx="0" cy="762000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5" name="Line 25"/>
          <p:cNvSpPr>
            <a:spLocks noChangeShapeType="1"/>
          </p:cNvSpPr>
          <p:nvPr/>
        </p:nvSpPr>
        <p:spPr bwMode="auto">
          <a:xfrm>
            <a:off x="4213225" y="2209800"/>
            <a:ext cx="0" cy="762000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6" name="Line 26"/>
          <p:cNvSpPr>
            <a:spLocks noChangeShapeType="1"/>
          </p:cNvSpPr>
          <p:nvPr/>
        </p:nvSpPr>
        <p:spPr bwMode="auto">
          <a:xfrm>
            <a:off x="4060825" y="2209800"/>
            <a:ext cx="0" cy="762000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7" name="Line 27"/>
          <p:cNvSpPr>
            <a:spLocks noChangeShapeType="1"/>
          </p:cNvSpPr>
          <p:nvPr/>
        </p:nvSpPr>
        <p:spPr bwMode="auto">
          <a:xfrm>
            <a:off x="3908425" y="2209800"/>
            <a:ext cx="0" cy="762000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8" name="Line 28"/>
          <p:cNvSpPr>
            <a:spLocks noChangeShapeType="1"/>
          </p:cNvSpPr>
          <p:nvPr/>
        </p:nvSpPr>
        <p:spPr bwMode="auto">
          <a:xfrm>
            <a:off x="3756025" y="2209800"/>
            <a:ext cx="0" cy="762000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9" name="Line 29"/>
          <p:cNvSpPr>
            <a:spLocks noChangeShapeType="1"/>
          </p:cNvSpPr>
          <p:nvPr/>
        </p:nvSpPr>
        <p:spPr bwMode="auto">
          <a:xfrm>
            <a:off x="3603625" y="2209800"/>
            <a:ext cx="0" cy="762000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80" name="Line 30"/>
          <p:cNvSpPr>
            <a:spLocks noChangeShapeType="1"/>
          </p:cNvSpPr>
          <p:nvPr/>
        </p:nvSpPr>
        <p:spPr bwMode="auto">
          <a:xfrm>
            <a:off x="3451225" y="2209800"/>
            <a:ext cx="0" cy="762000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81" name="Line 31"/>
          <p:cNvSpPr>
            <a:spLocks noChangeShapeType="1"/>
          </p:cNvSpPr>
          <p:nvPr/>
        </p:nvSpPr>
        <p:spPr bwMode="auto">
          <a:xfrm>
            <a:off x="3298825" y="2209800"/>
            <a:ext cx="0" cy="762000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82" name="Line 32"/>
          <p:cNvSpPr>
            <a:spLocks noChangeShapeType="1"/>
          </p:cNvSpPr>
          <p:nvPr/>
        </p:nvSpPr>
        <p:spPr bwMode="auto">
          <a:xfrm>
            <a:off x="3146425" y="2209800"/>
            <a:ext cx="0" cy="762000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83" name="Line 33"/>
          <p:cNvSpPr>
            <a:spLocks noChangeShapeType="1"/>
          </p:cNvSpPr>
          <p:nvPr/>
        </p:nvSpPr>
        <p:spPr bwMode="auto">
          <a:xfrm>
            <a:off x="2994025" y="2209800"/>
            <a:ext cx="0" cy="762000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84" name="Line 34"/>
          <p:cNvSpPr>
            <a:spLocks noChangeShapeType="1"/>
          </p:cNvSpPr>
          <p:nvPr/>
        </p:nvSpPr>
        <p:spPr bwMode="auto">
          <a:xfrm>
            <a:off x="2841625" y="2209800"/>
            <a:ext cx="0" cy="762000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85" name="Line 35"/>
          <p:cNvSpPr>
            <a:spLocks noChangeShapeType="1"/>
          </p:cNvSpPr>
          <p:nvPr/>
        </p:nvSpPr>
        <p:spPr bwMode="auto">
          <a:xfrm>
            <a:off x="2689225" y="2209800"/>
            <a:ext cx="0" cy="762000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1286" name="Group 36"/>
          <p:cNvGrpSpPr>
            <a:grpSpLocks/>
          </p:cNvGrpSpPr>
          <p:nvPr/>
        </p:nvGrpSpPr>
        <p:grpSpPr bwMode="auto">
          <a:xfrm>
            <a:off x="5068888" y="2089150"/>
            <a:ext cx="669925" cy="1028700"/>
            <a:chOff x="3209" y="1316"/>
            <a:chExt cx="422" cy="648"/>
          </a:xfrm>
        </p:grpSpPr>
        <p:sp>
          <p:nvSpPr>
            <p:cNvPr id="15397" name="Rectangle 37"/>
            <p:cNvSpPr>
              <a:spLocks noChangeArrowheads="1"/>
            </p:cNvSpPr>
            <p:nvPr/>
          </p:nvSpPr>
          <p:spPr bwMode="auto">
            <a:xfrm flipH="1">
              <a:off x="3269" y="1316"/>
              <a:ext cx="362" cy="648"/>
            </a:xfrm>
            <a:prstGeom prst="rect">
              <a:avLst/>
            </a:prstGeom>
            <a:gradFill rotWithShape="1">
              <a:gsLst>
                <a:gs pos="0">
                  <a:schemeClr val="bg2">
                    <a:gamma/>
                    <a:shade val="46275"/>
                    <a:invGamma/>
                  </a:schemeClr>
                </a:gs>
                <a:gs pos="5000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15398" name="AutoShape 38"/>
            <p:cNvSpPr>
              <a:spLocks noChangeArrowheads="1"/>
            </p:cNvSpPr>
            <p:nvPr/>
          </p:nvSpPr>
          <p:spPr bwMode="auto">
            <a:xfrm rot="5400000" flipH="1">
              <a:off x="2915" y="1610"/>
              <a:ext cx="648" cy="60"/>
            </a:xfrm>
            <a:custGeom>
              <a:avLst/>
              <a:gdLst>
                <a:gd name="G0" fmla="+- 1800 0 0"/>
                <a:gd name="G1" fmla="+- 21600 0 1800"/>
                <a:gd name="G2" fmla="*/ 1800 1 2"/>
                <a:gd name="G3" fmla="+- 21600 0 G2"/>
                <a:gd name="G4" fmla="+/ 1800 21600 2"/>
                <a:gd name="G5" fmla="+/ G1 0 2"/>
                <a:gd name="G6" fmla="*/ 21600 21600 1800"/>
                <a:gd name="G7" fmla="*/ G6 1 2"/>
                <a:gd name="G8" fmla="+- 21600 0 G7"/>
                <a:gd name="G9" fmla="*/ 21600 1 2"/>
                <a:gd name="G10" fmla="+- 1800 0 G9"/>
                <a:gd name="G11" fmla="?: G10 G8 0"/>
                <a:gd name="G12" fmla="?: G10 G7 21600"/>
                <a:gd name="T0" fmla="*/ 20700 w 21600"/>
                <a:gd name="T1" fmla="*/ 10800 h 21600"/>
                <a:gd name="T2" fmla="*/ 10800 w 21600"/>
                <a:gd name="T3" fmla="*/ 21600 h 21600"/>
                <a:gd name="T4" fmla="*/ 900 w 21600"/>
                <a:gd name="T5" fmla="*/ 10800 h 21600"/>
                <a:gd name="T6" fmla="*/ 10800 w 21600"/>
                <a:gd name="T7" fmla="*/ 0 h 21600"/>
                <a:gd name="T8" fmla="*/ 2700 w 21600"/>
                <a:gd name="T9" fmla="*/ 2700 h 21600"/>
                <a:gd name="T10" fmla="*/ 18900 w 21600"/>
                <a:gd name="T11" fmla="*/ 189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800" y="21600"/>
                  </a:lnTo>
                  <a:lnTo>
                    <a:pt x="198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shade val="46275"/>
                    <a:invGamma/>
                  </a:schemeClr>
                </a:gs>
                <a:gs pos="5000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Arial" charset="0"/>
              </a:endParaRPr>
            </a:p>
          </p:txBody>
        </p:sp>
      </p:grpSp>
      <p:grpSp>
        <p:nvGrpSpPr>
          <p:cNvPr id="11287" name="Group 39"/>
          <p:cNvGrpSpPr>
            <a:grpSpLocks/>
          </p:cNvGrpSpPr>
          <p:nvPr/>
        </p:nvGrpSpPr>
        <p:grpSpPr bwMode="auto">
          <a:xfrm flipV="1">
            <a:off x="5938838" y="2089150"/>
            <a:ext cx="163512" cy="1028700"/>
            <a:chOff x="1440" y="2992"/>
            <a:chExt cx="480" cy="480"/>
          </a:xfrm>
        </p:grpSpPr>
        <p:sp>
          <p:nvSpPr>
            <p:cNvPr id="11300" name="Rectangle 40"/>
            <p:cNvSpPr>
              <a:spLocks noChangeArrowheads="1"/>
            </p:cNvSpPr>
            <p:nvPr/>
          </p:nvSpPr>
          <p:spPr bwMode="auto">
            <a:xfrm>
              <a:off x="1440" y="2992"/>
              <a:ext cx="480" cy="48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11301" name="Line 41"/>
            <p:cNvSpPr>
              <a:spLocks noChangeShapeType="1"/>
            </p:cNvSpPr>
            <p:nvPr/>
          </p:nvSpPr>
          <p:spPr bwMode="auto">
            <a:xfrm flipV="1">
              <a:off x="1440" y="2992"/>
              <a:ext cx="48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288" name="Oval 42"/>
          <p:cNvSpPr>
            <a:spLocks noChangeArrowheads="1"/>
          </p:cNvSpPr>
          <p:nvPr/>
        </p:nvSpPr>
        <p:spPr bwMode="auto">
          <a:xfrm>
            <a:off x="7450138" y="2070100"/>
            <a:ext cx="152400" cy="1066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1289" name="Text Box 44"/>
          <p:cNvSpPr txBox="1">
            <a:spLocks noChangeArrowheads="1"/>
          </p:cNvSpPr>
          <p:nvPr/>
        </p:nvSpPr>
        <p:spPr bwMode="auto">
          <a:xfrm>
            <a:off x="403225" y="2057400"/>
            <a:ext cx="2133600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Spatially coherent illumination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(polarization 45</a:t>
            </a:r>
            <a:r>
              <a:rPr lang="en-US" altLang="en-US" sz="1800" baseline="30000"/>
              <a:t>o</a:t>
            </a:r>
            <a:r>
              <a:rPr lang="en-US" altLang="en-US" sz="1800"/>
              <a:t>)</a:t>
            </a:r>
          </a:p>
        </p:txBody>
      </p:sp>
      <p:sp>
        <p:nvSpPr>
          <p:cNvPr id="11290" name="Text Box 45"/>
          <p:cNvSpPr txBox="1">
            <a:spLocks noChangeArrowheads="1"/>
          </p:cNvSpPr>
          <p:nvPr/>
        </p:nvSpPr>
        <p:spPr bwMode="auto">
          <a:xfrm>
            <a:off x="7962900" y="1233488"/>
            <a:ext cx="762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CCD</a:t>
            </a:r>
          </a:p>
        </p:txBody>
      </p:sp>
      <p:sp>
        <p:nvSpPr>
          <p:cNvPr id="11291" name="Text Box 46"/>
          <p:cNvSpPr txBox="1">
            <a:spLocks noChangeArrowheads="1"/>
          </p:cNvSpPr>
          <p:nvPr/>
        </p:nvSpPr>
        <p:spPr bwMode="auto">
          <a:xfrm>
            <a:off x="5410200" y="3276600"/>
            <a:ext cx="1371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Nomarski</a:t>
            </a:r>
          </a:p>
        </p:txBody>
      </p:sp>
      <p:sp>
        <p:nvSpPr>
          <p:cNvPr id="11292" name="Text Box 47"/>
          <p:cNvSpPr txBox="1">
            <a:spLocks noChangeArrowheads="1"/>
          </p:cNvSpPr>
          <p:nvPr/>
        </p:nvSpPr>
        <p:spPr bwMode="auto">
          <a:xfrm>
            <a:off x="6232525" y="3733800"/>
            <a:ext cx="1752600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5000"/>
              </a:spcBef>
              <a:buFontTx/>
              <a:buNone/>
            </a:pPr>
            <a:r>
              <a:rPr lang="en-US" altLang="en-US" sz="1800"/>
              <a:t>Polarizer -45</a:t>
            </a:r>
            <a:r>
              <a:rPr lang="en-US" altLang="en-US" sz="1800" baseline="30000"/>
              <a:t>o</a:t>
            </a:r>
          </a:p>
          <a:p>
            <a:pPr algn="ctr" eaLnBrk="1" hangingPunct="1">
              <a:spcBef>
                <a:spcPct val="15000"/>
              </a:spcBef>
              <a:buFontTx/>
              <a:buNone/>
            </a:pPr>
            <a:r>
              <a:rPr lang="en-US" altLang="en-US" sz="1800"/>
              <a:t>(analyzer)</a:t>
            </a:r>
          </a:p>
        </p:txBody>
      </p:sp>
      <p:sp>
        <p:nvSpPr>
          <p:cNvPr id="11293" name="Line 48"/>
          <p:cNvSpPr>
            <a:spLocks noChangeShapeType="1"/>
          </p:cNvSpPr>
          <p:nvPr/>
        </p:nvSpPr>
        <p:spPr bwMode="auto">
          <a:xfrm flipV="1">
            <a:off x="7010400" y="32766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94" name="Rectangle 3"/>
          <p:cNvSpPr>
            <a:spLocks noChangeArrowheads="1"/>
          </p:cNvSpPr>
          <p:nvPr/>
        </p:nvSpPr>
        <p:spPr bwMode="auto">
          <a:xfrm>
            <a:off x="6923088" y="2089150"/>
            <a:ext cx="163512" cy="10287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1295" name="Text Box 49"/>
          <p:cNvSpPr txBox="1">
            <a:spLocks noChangeArrowheads="1"/>
          </p:cNvSpPr>
          <p:nvPr/>
        </p:nvSpPr>
        <p:spPr bwMode="auto">
          <a:xfrm>
            <a:off x="3810000" y="838200"/>
            <a:ext cx="16764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Transparent sample</a:t>
            </a:r>
          </a:p>
        </p:txBody>
      </p:sp>
      <p:sp>
        <p:nvSpPr>
          <p:cNvPr id="11296" name="Line 50"/>
          <p:cNvSpPr>
            <a:spLocks noChangeShapeType="1"/>
          </p:cNvSpPr>
          <p:nvPr/>
        </p:nvSpPr>
        <p:spPr bwMode="auto">
          <a:xfrm>
            <a:off x="5029200" y="1562100"/>
            <a:ext cx="0" cy="5334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97" name="Line 54"/>
          <p:cNvSpPr>
            <a:spLocks noChangeShapeType="1"/>
          </p:cNvSpPr>
          <p:nvPr/>
        </p:nvSpPr>
        <p:spPr bwMode="auto">
          <a:xfrm rot="5400000">
            <a:off x="5143500" y="3009900"/>
            <a:ext cx="0" cy="533400"/>
          </a:xfrm>
          <a:prstGeom prst="line">
            <a:avLst/>
          </a:prstGeom>
          <a:noFill/>
          <a:ln w="57150">
            <a:solidFill>
              <a:srgbClr val="0099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98" name="Line 55"/>
          <p:cNvSpPr>
            <a:spLocks noChangeShapeType="1"/>
          </p:cNvSpPr>
          <p:nvPr/>
        </p:nvSpPr>
        <p:spPr bwMode="auto">
          <a:xfrm rot="2700000">
            <a:off x="3519488" y="1387475"/>
            <a:ext cx="1587" cy="728663"/>
          </a:xfrm>
          <a:prstGeom prst="line">
            <a:avLst/>
          </a:prstGeom>
          <a:noFill/>
          <a:ln w="57150">
            <a:solidFill>
              <a:srgbClr val="FF99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99" name="Line 56"/>
          <p:cNvSpPr>
            <a:spLocks noChangeShapeType="1"/>
          </p:cNvSpPr>
          <p:nvPr/>
        </p:nvSpPr>
        <p:spPr bwMode="auto">
          <a:xfrm rot="2700000">
            <a:off x="6569075" y="1389063"/>
            <a:ext cx="1588" cy="728662"/>
          </a:xfrm>
          <a:prstGeom prst="line">
            <a:avLst/>
          </a:prstGeom>
          <a:noFill/>
          <a:ln w="57150">
            <a:solidFill>
              <a:srgbClr val="FF99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48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 descr="Stationery"/>
          <p:cNvSpPr>
            <a:spLocks noChangeArrowheads="1"/>
          </p:cNvSpPr>
          <p:nvPr/>
        </p:nvSpPr>
        <p:spPr bwMode="auto">
          <a:xfrm>
            <a:off x="4530725" y="1727200"/>
            <a:ext cx="177800" cy="17526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8218488" y="1984375"/>
            <a:ext cx="163512" cy="12382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3316" name="Rectangle 4" descr="Dark horizontal"/>
          <p:cNvSpPr>
            <a:spLocks noChangeArrowheads="1"/>
          </p:cNvSpPr>
          <p:nvPr/>
        </p:nvSpPr>
        <p:spPr bwMode="auto">
          <a:xfrm flipH="1">
            <a:off x="8135938" y="2071688"/>
            <a:ext cx="82550" cy="1063625"/>
          </a:xfrm>
          <a:prstGeom prst="rect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3317" name="AutoShape 5"/>
          <p:cNvSpPr>
            <a:spLocks noChangeArrowheads="1"/>
          </p:cNvSpPr>
          <p:nvPr/>
        </p:nvSpPr>
        <p:spPr bwMode="auto">
          <a:xfrm rot="-5400000">
            <a:off x="4667250" y="2546350"/>
            <a:ext cx="482600" cy="368300"/>
          </a:xfrm>
          <a:prstGeom prst="triangle">
            <a:avLst>
              <a:gd name="adj" fmla="val 50000"/>
            </a:avLst>
          </a:prstGeom>
          <a:noFill/>
          <a:ln w="38100">
            <a:solidFill>
              <a:srgbClr val="0099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6019800" y="2286000"/>
            <a:ext cx="990600" cy="609600"/>
          </a:xfrm>
          <a:prstGeom prst="rect">
            <a:avLst/>
          </a:prstGeom>
          <a:noFill/>
          <a:ln w="38100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3319" name="AutoShape 7"/>
          <p:cNvSpPr>
            <a:spLocks noChangeArrowheads="1"/>
          </p:cNvSpPr>
          <p:nvPr/>
        </p:nvSpPr>
        <p:spPr bwMode="auto">
          <a:xfrm rot="-5400000">
            <a:off x="4667250" y="2266950"/>
            <a:ext cx="482600" cy="368300"/>
          </a:xfrm>
          <a:prstGeom prst="triangle">
            <a:avLst>
              <a:gd name="adj" fmla="val 50000"/>
            </a:avLst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3320" name="Rectangle 8"/>
          <p:cNvSpPr>
            <a:spLocks noChangeArrowheads="1"/>
          </p:cNvSpPr>
          <p:nvPr/>
        </p:nvSpPr>
        <p:spPr bwMode="auto">
          <a:xfrm rot="959178">
            <a:off x="5580063" y="2209800"/>
            <a:ext cx="457200" cy="5715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3321" name="Rectangle 9"/>
          <p:cNvSpPr>
            <a:spLocks noChangeArrowheads="1"/>
          </p:cNvSpPr>
          <p:nvPr/>
        </p:nvSpPr>
        <p:spPr bwMode="auto">
          <a:xfrm rot="20640822" flipV="1">
            <a:off x="5588000" y="2400300"/>
            <a:ext cx="457200" cy="5715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3322" name="Line 22"/>
          <p:cNvSpPr>
            <a:spLocks noChangeShapeType="1"/>
          </p:cNvSpPr>
          <p:nvPr/>
        </p:nvSpPr>
        <p:spPr bwMode="auto">
          <a:xfrm>
            <a:off x="4368800" y="2209800"/>
            <a:ext cx="0" cy="762000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3" name="Line 23"/>
          <p:cNvSpPr>
            <a:spLocks noChangeShapeType="1"/>
          </p:cNvSpPr>
          <p:nvPr/>
        </p:nvSpPr>
        <p:spPr bwMode="auto">
          <a:xfrm>
            <a:off x="4216400" y="2209800"/>
            <a:ext cx="0" cy="762000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4" name="Line 24"/>
          <p:cNvSpPr>
            <a:spLocks noChangeShapeType="1"/>
          </p:cNvSpPr>
          <p:nvPr/>
        </p:nvSpPr>
        <p:spPr bwMode="auto">
          <a:xfrm>
            <a:off x="4064000" y="2209800"/>
            <a:ext cx="0" cy="762000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5" name="Line 25"/>
          <p:cNvSpPr>
            <a:spLocks noChangeShapeType="1"/>
          </p:cNvSpPr>
          <p:nvPr/>
        </p:nvSpPr>
        <p:spPr bwMode="auto">
          <a:xfrm>
            <a:off x="3911600" y="2209800"/>
            <a:ext cx="0" cy="762000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6" name="Line 26"/>
          <p:cNvSpPr>
            <a:spLocks noChangeShapeType="1"/>
          </p:cNvSpPr>
          <p:nvPr/>
        </p:nvSpPr>
        <p:spPr bwMode="auto">
          <a:xfrm>
            <a:off x="3759200" y="2209800"/>
            <a:ext cx="0" cy="762000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7" name="Line 27"/>
          <p:cNvSpPr>
            <a:spLocks noChangeShapeType="1"/>
          </p:cNvSpPr>
          <p:nvPr/>
        </p:nvSpPr>
        <p:spPr bwMode="auto">
          <a:xfrm>
            <a:off x="3606800" y="2209800"/>
            <a:ext cx="0" cy="762000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8" name="Line 28"/>
          <p:cNvSpPr>
            <a:spLocks noChangeShapeType="1"/>
          </p:cNvSpPr>
          <p:nvPr/>
        </p:nvSpPr>
        <p:spPr bwMode="auto">
          <a:xfrm>
            <a:off x="3454400" y="2209800"/>
            <a:ext cx="0" cy="762000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9" name="Line 29"/>
          <p:cNvSpPr>
            <a:spLocks noChangeShapeType="1"/>
          </p:cNvSpPr>
          <p:nvPr/>
        </p:nvSpPr>
        <p:spPr bwMode="auto">
          <a:xfrm>
            <a:off x="3302000" y="2209800"/>
            <a:ext cx="0" cy="762000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30" name="Line 30"/>
          <p:cNvSpPr>
            <a:spLocks noChangeShapeType="1"/>
          </p:cNvSpPr>
          <p:nvPr/>
        </p:nvSpPr>
        <p:spPr bwMode="auto">
          <a:xfrm>
            <a:off x="3149600" y="2209800"/>
            <a:ext cx="0" cy="762000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31" name="Line 31"/>
          <p:cNvSpPr>
            <a:spLocks noChangeShapeType="1"/>
          </p:cNvSpPr>
          <p:nvPr/>
        </p:nvSpPr>
        <p:spPr bwMode="auto">
          <a:xfrm>
            <a:off x="2997200" y="2209800"/>
            <a:ext cx="0" cy="762000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32" name="Line 32"/>
          <p:cNvSpPr>
            <a:spLocks noChangeShapeType="1"/>
          </p:cNvSpPr>
          <p:nvPr/>
        </p:nvSpPr>
        <p:spPr bwMode="auto">
          <a:xfrm>
            <a:off x="2844800" y="2209800"/>
            <a:ext cx="0" cy="762000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33" name="Line 33"/>
          <p:cNvSpPr>
            <a:spLocks noChangeShapeType="1"/>
          </p:cNvSpPr>
          <p:nvPr/>
        </p:nvSpPr>
        <p:spPr bwMode="auto">
          <a:xfrm>
            <a:off x="2692400" y="2209800"/>
            <a:ext cx="0" cy="762000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3334" name="Group 34"/>
          <p:cNvGrpSpPr>
            <a:grpSpLocks/>
          </p:cNvGrpSpPr>
          <p:nvPr/>
        </p:nvGrpSpPr>
        <p:grpSpPr bwMode="auto">
          <a:xfrm>
            <a:off x="5068888" y="2089150"/>
            <a:ext cx="669925" cy="1028700"/>
            <a:chOff x="3209" y="1316"/>
            <a:chExt cx="422" cy="648"/>
          </a:xfrm>
        </p:grpSpPr>
        <p:sp>
          <p:nvSpPr>
            <p:cNvPr id="16419" name="Rectangle 35"/>
            <p:cNvSpPr>
              <a:spLocks noChangeArrowheads="1"/>
            </p:cNvSpPr>
            <p:nvPr/>
          </p:nvSpPr>
          <p:spPr bwMode="auto">
            <a:xfrm flipH="1">
              <a:off x="3269" y="1316"/>
              <a:ext cx="362" cy="648"/>
            </a:xfrm>
            <a:prstGeom prst="rect">
              <a:avLst/>
            </a:prstGeom>
            <a:gradFill rotWithShape="1">
              <a:gsLst>
                <a:gs pos="0">
                  <a:schemeClr val="bg2">
                    <a:gamma/>
                    <a:shade val="46275"/>
                    <a:invGamma/>
                  </a:schemeClr>
                </a:gs>
                <a:gs pos="5000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16420" name="AutoShape 36"/>
            <p:cNvSpPr>
              <a:spLocks noChangeArrowheads="1"/>
            </p:cNvSpPr>
            <p:nvPr/>
          </p:nvSpPr>
          <p:spPr bwMode="auto">
            <a:xfrm rot="5400000" flipH="1">
              <a:off x="2915" y="1610"/>
              <a:ext cx="648" cy="60"/>
            </a:xfrm>
            <a:custGeom>
              <a:avLst/>
              <a:gdLst>
                <a:gd name="G0" fmla="+- 1800 0 0"/>
                <a:gd name="G1" fmla="+- 21600 0 1800"/>
                <a:gd name="G2" fmla="*/ 1800 1 2"/>
                <a:gd name="G3" fmla="+- 21600 0 G2"/>
                <a:gd name="G4" fmla="+/ 1800 21600 2"/>
                <a:gd name="G5" fmla="+/ G1 0 2"/>
                <a:gd name="G6" fmla="*/ 21600 21600 1800"/>
                <a:gd name="G7" fmla="*/ G6 1 2"/>
                <a:gd name="G8" fmla="+- 21600 0 G7"/>
                <a:gd name="G9" fmla="*/ 21600 1 2"/>
                <a:gd name="G10" fmla="+- 1800 0 G9"/>
                <a:gd name="G11" fmla="?: G10 G8 0"/>
                <a:gd name="G12" fmla="?: G10 G7 21600"/>
                <a:gd name="T0" fmla="*/ 20700 w 21600"/>
                <a:gd name="T1" fmla="*/ 10800 h 21600"/>
                <a:gd name="T2" fmla="*/ 10800 w 21600"/>
                <a:gd name="T3" fmla="*/ 21600 h 21600"/>
                <a:gd name="T4" fmla="*/ 900 w 21600"/>
                <a:gd name="T5" fmla="*/ 10800 h 21600"/>
                <a:gd name="T6" fmla="*/ 10800 w 21600"/>
                <a:gd name="T7" fmla="*/ 0 h 21600"/>
                <a:gd name="T8" fmla="*/ 2700 w 21600"/>
                <a:gd name="T9" fmla="*/ 2700 h 21600"/>
                <a:gd name="T10" fmla="*/ 18900 w 21600"/>
                <a:gd name="T11" fmla="*/ 189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800" y="21600"/>
                  </a:lnTo>
                  <a:lnTo>
                    <a:pt x="198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shade val="46275"/>
                    <a:invGamma/>
                  </a:schemeClr>
                </a:gs>
                <a:gs pos="5000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Arial" charset="0"/>
              </a:endParaRPr>
            </a:p>
          </p:txBody>
        </p:sp>
      </p:grpSp>
      <p:grpSp>
        <p:nvGrpSpPr>
          <p:cNvPr id="13335" name="Group 37"/>
          <p:cNvGrpSpPr>
            <a:grpSpLocks/>
          </p:cNvGrpSpPr>
          <p:nvPr/>
        </p:nvGrpSpPr>
        <p:grpSpPr bwMode="auto">
          <a:xfrm flipV="1">
            <a:off x="5938838" y="2089150"/>
            <a:ext cx="163512" cy="1028700"/>
            <a:chOff x="1440" y="2992"/>
            <a:chExt cx="480" cy="480"/>
          </a:xfrm>
        </p:grpSpPr>
        <p:sp>
          <p:nvSpPr>
            <p:cNvPr id="13366" name="Rectangle 38"/>
            <p:cNvSpPr>
              <a:spLocks noChangeArrowheads="1"/>
            </p:cNvSpPr>
            <p:nvPr/>
          </p:nvSpPr>
          <p:spPr bwMode="auto">
            <a:xfrm>
              <a:off x="1440" y="2992"/>
              <a:ext cx="480" cy="48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13367" name="Line 39"/>
            <p:cNvSpPr>
              <a:spLocks noChangeShapeType="1"/>
            </p:cNvSpPr>
            <p:nvPr/>
          </p:nvSpPr>
          <p:spPr bwMode="auto">
            <a:xfrm flipV="1">
              <a:off x="1440" y="2992"/>
              <a:ext cx="48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336" name="Text Box 42"/>
          <p:cNvSpPr txBox="1">
            <a:spLocks noChangeArrowheads="1"/>
          </p:cNvSpPr>
          <p:nvPr/>
        </p:nvSpPr>
        <p:spPr bwMode="auto">
          <a:xfrm>
            <a:off x="406400" y="2057400"/>
            <a:ext cx="2133600" cy="106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Spatially coherent illumination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(polarization 45</a:t>
            </a:r>
            <a:r>
              <a:rPr lang="en-US" altLang="en-US" sz="1800" baseline="30000"/>
              <a:t>o</a:t>
            </a:r>
            <a:r>
              <a:rPr lang="en-US" altLang="en-US" sz="1800"/>
              <a:t>)</a:t>
            </a:r>
          </a:p>
        </p:txBody>
      </p:sp>
      <p:sp>
        <p:nvSpPr>
          <p:cNvPr id="13337" name="Text Box 43"/>
          <p:cNvSpPr txBox="1">
            <a:spLocks noChangeArrowheads="1"/>
          </p:cNvSpPr>
          <p:nvPr/>
        </p:nvSpPr>
        <p:spPr bwMode="auto">
          <a:xfrm>
            <a:off x="7962900" y="1233488"/>
            <a:ext cx="762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CCD</a:t>
            </a:r>
          </a:p>
        </p:txBody>
      </p:sp>
      <p:sp>
        <p:nvSpPr>
          <p:cNvPr id="13338" name="Text Box 44"/>
          <p:cNvSpPr txBox="1">
            <a:spLocks noChangeArrowheads="1"/>
          </p:cNvSpPr>
          <p:nvPr/>
        </p:nvSpPr>
        <p:spPr bwMode="auto">
          <a:xfrm>
            <a:off x="5410200" y="3276600"/>
            <a:ext cx="1371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Nomarski</a:t>
            </a:r>
          </a:p>
        </p:txBody>
      </p:sp>
      <p:sp>
        <p:nvSpPr>
          <p:cNvPr id="13339" name="Text Box 45"/>
          <p:cNvSpPr txBox="1">
            <a:spLocks noChangeArrowheads="1"/>
          </p:cNvSpPr>
          <p:nvPr/>
        </p:nvSpPr>
        <p:spPr bwMode="auto">
          <a:xfrm>
            <a:off x="6232525" y="3733800"/>
            <a:ext cx="1752600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5000"/>
              </a:spcBef>
              <a:buFontTx/>
              <a:buNone/>
            </a:pPr>
            <a:r>
              <a:rPr lang="en-US" altLang="en-US" sz="1800"/>
              <a:t>Polarizer -45</a:t>
            </a:r>
            <a:r>
              <a:rPr lang="en-US" altLang="en-US" sz="1800" baseline="30000"/>
              <a:t>o</a:t>
            </a:r>
          </a:p>
          <a:p>
            <a:pPr algn="ctr" eaLnBrk="1" hangingPunct="1">
              <a:spcBef>
                <a:spcPct val="15000"/>
              </a:spcBef>
              <a:buFontTx/>
              <a:buNone/>
            </a:pPr>
            <a:r>
              <a:rPr lang="en-US" altLang="en-US" sz="1800"/>
              <a:t>(analyzer)</a:t>
            </a:r>
          </a:p>
        </p:txBody>
      </p:sp>
      <p:sp>
        <p:nvSpPr>
          <p:cNvPr id="13340" name="Line 46"/>
          <p:cNvSpPr>
            <a:spLocks noChangeShapeType="1"/>
          </p:cNvSpPr>
          <p:nvPr/>
        </p:nvSpPr>
        <p:spPr bwMode="auto">
          <a:xfrm flipV="1">
            <a:off x="7010400" y="32766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41" name="AutoShape 49"/>
          <p:cNvSpPr>
            <a:spLocks noChangeArrowheads="1"/>
          </p:cNvSpPr>
          <p:nvPr/>
        </p:nvSpPr>
        <p:spPr bwMode="auto">
          <a:xfrm rot="5400000" flipH="1">
            <a:off x="7531100" y="2298700"/>
            <a:ext cx="635000" cy="609600"/>
          </a:xfrm>
          <a:prstGeom prst="triangle">
            <a:avLst>
              <a:gd name="adj" fmla="val 50000"/>
            </a:avLst>
          </a:prstGeom>
          <a:noFill/>
          <a:ln w="19050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3342" name="Rectangle 48"/>
          <p:cNvSpPr>
            <a:spLocks noChangeArrowheads="1"/>
          </p:cNvSpPr>
          <p:nvPr/>
        </p:nvSpPr>
        <p:spPr bwMode="auto">
          <a:xfrm>
            <a:off x="7010400" y="2273300"/>
            <a:ext cx="533400" cy="635000"/>
          </a:xfrm>
          <a:prstGeom prst="rect">
            <a:avLst/>
          </a:prstGeom>
          <a:noFill/>
          <a:ln w="19050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3343" name="Oval 40"/>
          <p:cNvSpPr>
            <a:spLocks noChangeArrowheads="1"/>
          </p:cNvSpPr>
          <p:nvPr/>
        </p:nvSpPr>
        <p:spPr bwMode="auto">
          <a:xfrm>
            <a:off x="7450138" y="2070100"/>
            <a:ext cx="152400" cy="1066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3344" name="Rectangle 47"/>
          <p:cNvSpPr>
            <a:spLocks noChangeArrowheads="1"/>
          </p:cNvSpPr>
          <p:nvPr/>
        </p:nvSpPr>
        <p:spPr bwMode="auto">
          <a:xfrm>
            <a:off x="6923088" y="2089150"/>
            <a:ext cx="163512" cy="10287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3345" name="Text Box 50"/>
          <p:cNvSpPr txBox="1">
            <a:spLocks noChangeArrowheads="1"/>
          </p:cNvSpPr>
          <p:nvPr/>
        </p:nvSpPr>
        <p:spPr bwMode="auto">
          <a:xfrm>
            <a:off x="2971800" y="5019675"/>
            <a:ext cx="3276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Sensitive to phase gradient</a:t>
            </a:r>
          </a:p>
        </p:txBody>
      </p:sp>
      <p:graphicFrame>
        <p:nvGraphicFramePr>
          <p:cNvPr id="13346" name="Object 51"/>
          <p:cNvGraphicFramePr>
            <a:graphicFrameLocks noChangeAspect="1"/>
          </p:cNvGraphicFramePr>
          <p:nvPr/>
        </p:nvGraphicFramePr>
        <p:xfrm>
          <a:off x="5895975" y="4867275"/>
          <a:ext cx="985838" cy="695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4" name="Equation" r:id="rId6" imgW="558558" imgH="393529" progId="Equation.DSMT4">
                  <p:embed/>
                </p:oleObj>
              </mc:Choice>
              <mc:Fallback>
                <p:oleObj name="Equation" r:id="rId6" imgW="558558" imgH="393529" progId="Equation.DSMT4">
                  <p:embed/>
                  <p:pic>
                    <p:nvPicPr>
                      <p:cNvPr id="13346" name="Object 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95975" y="4867275"/>
                        <a:ext cx="985838" cy="695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47" name="Line 52"/>
          <p:cNvSpPr>
            <a:spLocks noChangeShapeType="1"/>
          </p:cNvSpPr>
          <p:nvPr/>
        </p:nvSpPr>
        <p:spPr bwMode="auto">
          <a:xfrm flipV="1">
            <a:off x="4724400" y="3733800"/>
            <a:ext cx="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37" name="Text Box 53"/>
          <p:cNvSpPr txBox="1">
            <a:spLocks noChangeArrowheads="1"/>
          </p:cNvSpPr>
          <p:nvPr/>
        </p:nvSpPr>
        <p:spPr bwMode="auto">
          <a:xfrm>
            <a:off x="838200" y="5943600"/>
            <a:ext cx="75438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Problem: how to get bright coherent illumination with a lamp?</a:t>
            </a:r>
          </a:p>
        </p:txBody>
      </p:sp>
      <p:sp>
        <p:nvSpPr>
          <p:cNvPr id="13349" name="Line 55"/>
          <p:cNvSpPr>
            <a:spLocks noChangeShapeType="1"/>
          </p:cNvSpPr>
          <p:nvPr/>
        </p:nvSpPr>
        <p:spPr bwMode="auto">
          <a:xfrm>
            <a:off x="5029200" y="1562100"/>
            <a:ext cx="0" cy="5334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50" name="Line 59"/>
          <p:cNvSpPr>
            <a:spLocks noChangeShapeType="1"/>
          </p:cNvSpPr>
          <p:nvPr/>
        </p:nvSpPr>
        <p:spPr bwMode="auto">
          <a:xfrm rot="5400000">
            <a:off x="5143500" y="3009900"/>
            <a:ext cx="0" cy="533400"/>
          </a:xfrm>
          <a:prstGeom prst="line">
            <a:avLst/>
          </a:prstGeom>
          <a:noFill/>
          <a:ln w="57150">
            <a:solidFill>
              <a:srgbClr val="0099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51" name="Line 60"/>
          <p:cNvSpPr>
            <a:spLocks noChangeShapeType="1"/>
          </p:cNvSpPr>
          <p:nvPr/>
        </p:nvSpPr>
        <p:spPr bwMode="auto">
          <a:xfrm rot="2700000">
            <a:off x="3522663" y="1387475"/>
            <a:ext cx="1587" cy="728663"/>
          </a:xfrm>
          <a:prstGeom prst="line">
            <a:avLst/>
          </a:prstGeom>
          <a:noFill/>
          <a:ln w="57150">
            <a:solidFill>
              <a:srgbClr val="FF99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52" name="Line 61"/>
          <p:cNvSpPr>
            <a:spLocks noChangeShapeType="1"/>
          </p:cNvSpPr>
          <p:nvPr/>
        </p:nvSpPr>
        <p:spPr bwMode="auto">
          <a:xfrm rot="18900000" flipH="1">
            <a:off x="7254875" y="1571626"/>
            <a:ext cx="1587" cy="423862"/>
          </a:xfrm>
          <a:prstGeom prst="line">
            <a:avLst/>
          </a:prstGeom>
          <a:noFill/>
          <a:ln w="57150">
            <a:solidFill>
              <a:srgbClr val="FF99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3353" name="Group 62"/>
          <p:cNvGrpSpPr>
            <a:grpSpLocks/>
          </p:cNvGrpSpPr>
          <p:nvPr/>
        </p:nvGrpSpPr>
        <p:grpSpPr bwMode="auto">
          <a:xfrm rot="439785">
            <a:off x="6400800" y="1430338"/>
            <a:ext cx="228600" cy="627062"/>
            <a:chOff x="3408" y="3029"/>
            <a:chExt cx="303" cy="768"/>
          </a:xfrm>
        </p:grpSpPr>
        <p:sp>
          <p:nvSpPr>
            <p:cNvPr id="13363" name="Oval 63"/>
            <p:cNvSpPr>
              <a:spLocks noChangeArrowheads="1"/>
            </p:cNvSpPr>
            <p:nvPr/>
          </p:nvSpPr>
          <p:spPr bwMode="auto">
            <a:xfrm rot="-3022603" flipH="1" flipV="1">
              <a:off x="3207" y="3293"/>
              <a:ext cx="768" cy="240"/>
            </a:xfrm>
            <a:prstGeom prst="ellipse">
              <a:avLst/>
            </a:prstGeom>
            <a:noFill/>
            <a:ln w="5715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13364" name="Rectangle 64"/>
            <p:cNvSpPr>
              <a:spLocks noChangeArrowheads="1"/>
            </p:cNvSpPr>
            <p:nvPr/>
          </p:nvSpPr>
          <p:spPr bwMode="auto">
            <a:xfrm>
              <a:off x="3408" y="3216"/>
              <a:ext cx="144" cy="2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13365" name="Line 65"/>
            <p:cNvSpPr>
              <a:spLocks noChangeShapeType="1"/>
            </p:cNvSpPr>
            <p:nvPr/>
          </p:nvSpPr>
          <p:spPr bwMode="auto">
            <a:xfrm flipH="1">
              <a:off x="3480" y="3256"/>
              <a:ext cx="88" cy="112"/>
            </a:xfrm>
            <a:prstGeom prst="line">
              <a:avLst/>
            </a:prstGeom>
            <a:noFill/>
            <a:ln w="57150">
              <a:solidFill>
                <a:srgbClr val="FF99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354" name="Line 66"/>
          <p:cNvSpPr>
            <a:spLocks noChangeShapeType="1"/>
          </p:cNvSpPr>
          <p:nvPr/>
        </p:nvSpPr>
        <p:spPr bwMode="auto">
          <a:xfrm flipV="1">
            <a:off x="5130800" y="34290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55" name="Text Box 67"/>
          <p:cNvSpPr txBox="1">
            <a:spLocks noChangeArrowheads="1"/>
          </p:cNvSpPr>
          <p:nvPr/>
        </p:nvSpPr>
        <p:spPr bwMode="auto">
          <a:xfrm>
            <a:off x="4800600" y="3824288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200"/>
              <a:t>phase shifted</a:t>
            </a:r>
          </a:p>
        </p:txBody>
      </p:sp>
      <p:grpSp>
        <p:nvGrpSpPr>
          <p:cNvPr id="5" name="Group 55"/>
          <p:cNvGrpSpPr>
            <a:grpSpLocks/>
          </p:cNvGrpSpPr>
          <p:nvPr/>
        </p:nvGrpSpPr>
        <p:grpSpPr bwMode="auto">
          <a:xfrm>
            <a:off x="1143000" y="2420938"/>
            <a:ext cx="3327400" cy="1668462"/>
            <a:chOff x="1143000" y="2420938"/>
            <a:chExt cx="3327400" cy="1668462"/>
          </a:xfrm>
        </p:grpSpPr>
        <p:sp>
          <p:nvSpPr>
            <p:cNvPr id="13359" name="TextBox 51"/>
            <p:cNvSpPr txBox="1">
              <a:spLocks noChangeArrowheads="1"/>
            </p:cNvSpPr>
            <p:nvPr/>
          </p:nvSpPr>
          <p:spPr bwMode="auto">
            <a:xfrm>
              <a:off x="1143000" y="3644900"/>
              <a:ext cx="28194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u="sng"/>
                <a:t>Key condition</a:t>
              </a:r>
              <a:r>
                <a:rPr lang="en-US" altLang="en-US" sz="2000"/>
                <a:t>:</a:t>
              </a:r>
            </a:p>
          </p:txBody>
        </p:sp>
        <p:graphicFrame>
          <p:nvGraphicFramePr>
            <p:cNvPr id="13360" name="Object 52"/>
            <p:cNvGraphicFramePr>
              <a:graphicFrameLocks noChangeAspect="1"/>
            </p:cNvGraphicFramePr>
            <p:nvPr/>
          </p:nvGraphicFramePr>
          <p:xfrm>
            <a:off x="2870200" y="3556000"/>
            <a:ext cx="1179513" cy="533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385" name="Equation" r:id="rId8" imgW="533160" imgH="241200" progId="Equation.DSMT4">
                    <p:embed/>
                  </p:oleObj>
                </mc:Choice>
                <mc:Fallback>
                  <p:oleObj name="Equation" r:id="rId8" imgW="533160" imgH="241200" progId="Equation.DSMT4">
                    <p:embed/>
                    <p:pic>
                      <p:nvPicPr>
                        <p:cNvPr id="13360" name="Object 5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70200" y="3556000"/>
                          <a:ext cx="1179513" cy="5334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4" name="Freeform 53"/>
            <p:cNvSpPr/>
            <p:nvPr/>
          </p:nvSpPr>
          <p:spPr>
            <a:xfrm>
              <a:off x="3124200" y="2420938"/>
              <a:ext cx="1346200" cy="1160462"/>
            </a:xfrm>
            <a:custGeom>
              <a:avLst/>
              <a:gdLst>
                <a:gd name="connsiteX0" fmla="*/ 0 w 1346200"/>
                <a:gd name="connsiteY0" fmla="*/ 1109133 h 1109133"/>
                <a:gd name="connsiteX1" fmla="*/ 584200 w 1346200"/>
                <a:gd name="connsiteY1" fmla="*/ 182033 h 1109133"/>
                <a:gd name="connsiteX2" fmla="*/ 1346200 w 1346200"/>
                <a:gd name="connsiteY2" fmla="*/ 16933 h 1109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46200" h="1109133">
                  <a:moveTo>
                    <a:pt x="0" y="1109133"/>
                  </a:moveTo>
                  <a:cubicBezTo>
                    <a:pt x="179916" y="736599"/>
                    <a:pt x="359833" y="364066"/>
                    <a:pt x="584200" y="182033"/>
                  </a:cubicBezTo>
                  <a:cubicBezTo>
                    <a:pt x="808567" y="0"/>
                    <a:pt x="1077383" y="8466"/>
                    <a:pt x="1346200" y="16933"/>
                  </a:cubicBezTo>
                </a:path>
              </a:pathLst>
            </a:custGeom>
            <a:ln w="19050">
              <a:solidFill>
                <a:srgbClr val="00206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>
              <a:off x="3810000" y="2713038"/>
              <a:ext cx="660400" cy="855662"/>
            </a:xfrm>
            <a:custGeom>
              <a:avLst/>
              <a:gdLst>
                <a:gd name="connsiteX0" fmla="*/ 0 w 1346200"/>
                <a:gd name="connsiteY0" fmla="*/ 1109133 h 1109133"/>
                <a:gd name="connsiteX1" fmla="*/ 584200 w 1346200"/>
                <a:gd name="connsiteY1" fmla="*/ 182033 h 1109133"/>
                <a:gd name="connsiteX2" fmla="*/ 1346200 w 1346200"/>
                <a:gd name="connsiteY2" fmla="*/ 16933 h 1109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46200" h="1109133">
                  <a:moveTo>
                    <a:pt x="0" y="1109133"/>
                  </a:moveTo>
                  <a:cubicBezTo>
                    <a:pt x="179916" y="736599"/>
                    <a:pt x="359833" y="364066"/>
                    <a:pt x="584200" y="182033"/>
                  </a:cubicBezTo>
                  <a:cubicBezTo>
                    <a:pt x="808567" y="0"/>
                    <a:pt x="1077383" y="8466"/>
                    <a:pt x="1346200" y="16933"/>
                  </a:cubicBezTo>
                </a:path>
              </a:pathLst>
            </a:custGeom>
            <a:ln w="19050">
              <a:solidFill>
                <a:srgbClr val="00B05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</p:grpSp>
      <p:sp>
        <p:nvSpPr>
          <p:cNvPr id="13357" name="Text Box 49"/>
          <p:cNvSpPr txBox="1">
            <a:spLocks noChangeArrowheads="1"/>
          </p:cNvSpPr>
          <p:nvPr/>
        </p:nvSpPr>
        <p:spPr bwMode="auto">
          <a:xfrm>
            <a:off x="3810000" y="838200"/>
            <a:ext cx="16764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Scattering sample</a:t>
            </a:r>
          </a:p>
        </p:txBody>
      </p:sp>
      <p:sp>
        <p:nvSpPr>
          <p:cNvPr id="2" name="Oval 1"/>
          <p:cNvSpPr/>
          <p:nvPr/>
        </p:nvSpPr>
        <p:spPr>
          <a:xfrm>
            <a:off x="4587875" y="2590800"/>
            <a:ext cx="92075" cy="242888"/>
          </a:xfrm>
          <a:prstGeom prst="ellipse">
            <a:avLst/>
          </a:prstGeom>
          <a:solidFill>
            <a:srgbClr val="99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518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3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0" name="Straight Connector 79"/>
          <p:cNvCxnSpPr>
            <a:stCxn id="15363" idx="0"/>
            <a:endCxn id="15363" idx="2"/>
          </p:cNvCxnSpPr>
          <p:nvPr/>
        </p:nvCxnSpPr>
        <p:spPr>
          <a:xfrm rot="16200000" flipH="1">
            <a:off x="4057650" y="2590800"/>
            <a:ext cx="685800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63" name="Rectangle 87"/>
          <p:cNvSpPr>
            <a:spLocks noChangeArrowheads="1"/>
          </p:cNvSpPr>
          <p:nvPr/>
        </p:nvSpPr>
        <p:spPr bwMode="auto">
          <a:xfrm>
            <a:off x="4203700" y="2247900"/>
            <a:ext cx="393700" cy="685800"/>
          </a:xfrm>
          <a:prstGeom prst="rect">
            <a:avLst/>
          </a:prstGeom>
          <a:noFill/>
          <a:ln w="38100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5364" name="Rectangle 2" descr="Stationery"/>
          <p:cNvSpPr>
            <a:spLocks noChangeArrowheads="1"/>
          </p:cNvSpPr>
          <p:nvPr/>
        </p:nvSpPr>
        <p:spPr bwMode="auto">
          <a:xfrm>
            <a:off x="4530725" y="1727200"/>
            <a:ext cx="177800" cy="17526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5365" name="Rectangle 3"/>
          <p:cNvSpPr>
            <a:spLocks noChangeArrowheads="1"/>
          </p:cNvSpPr>
          <p:nvPr/>
        </p:nvSpPr>
        <p:spPr bwMode="auto">
          <a:xfrm>
            <a:off x="8218488" y="1984375"/>
            <a:ext cx="163512" cy="12382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5366" name="Rectangle 4" descr="Dark horizontal"/>
          <p:cNvSpPr>
            <a:spLocks noChangeArrowheads="1"/>
          </p:cNvSpPr>
          <p:nvPr/>
        </p:nvSpPr>
        <p:spPr bwMode="auto">
          <a:xfrm flipH="1">
            <a:off x="8135938" y="2071688"/>
            <a:ext cx="82550" cy="1063625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5367" name="AutoShape 5"/>
          <p:cNvSpPr>
            <a:spLocks noChangeArrowheads="1"/>
          </p:cNvSpPr>
          <p:nvPr/>
        </p:nvSpPr>
        <p:spPr bwMode="auto">
          <a:xfrm rot="-5400000">
            <a:off x="4667250" y="2546350"/>
            <a:ext cx="482600" cy="368300"/>
          </a:xfrm>
          <a:prstGeom prst="triangle">
            <a:avLst>
              <a:gd name="adj" fmla="val 50000"/>
            </a:avLst>
          </a:prstGeom>
          <a:noFill/>
          <a:ln w="38100">
            <a:solidFill>
              <a:srgbClr val="0099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5368" name="Rectangle 6"/>
          <p:cNvSpPr>
            <a:spLocks noChangeArrowheads="1"/>
          </p:cNvSpPr>
          <p:nvPr/>
        </p:nvSpPr>
        <p:spPr bwMode="auto">
          <a:xfrm>
            <a:off x="6019800" y="2286000"/>
            <a:ext cx="990600" cy="609600"/>
          </a:xfrm>
          <a:prstGeom prst="rect">
            <a:avLst/>
          </a:prstGeom>
          <a:noFill/>
          <a:ln w="38100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5369" name="AutoShape 7"/>
          <p:cNvSpPr>
            <a:spLocks noChangeArrowheads="1"/>
          </p:cNvSpPr>
          <p:nvPr/>
        </p:nvSpPr>
        <p:spPr bwMode="auto">
          <a:xfrm rot="-5400000">
            <a:off x="4667250" y="2266950"/>
            <a:ext cx="482600" cy="368300"/>
          </a:xfrm>
          <a:prstGeom prst="triangle">
            <a:avLst>
              <a:gd name="adj" fmla="val 50000"/>
            </a:avLst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5370" name="Rectangle 8"/>
          <p:cNvSpPr>
            <a:spLocks noChangeArrowheads="1"/>
          </p:cNvSpPr>
          <p:nvPr/>
        </p:nvSpPr>
        <p:spPr bwMode="auto">
          <a:xfrm rot="959178">
            <a:off x="5580063" y="2209800"/>
            <a:ext cx="457200" cy="5715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5371" name="Rectangle 9"/>
          <p:cNvSpPr>
            <a:spLocks noChangeArrowheads="1"/>
          </p:cNvSpPr>
          <p:nvPr/>
        </p:nvSpPr>
        <p:spPr bwMode="auto">
          <a:xfrm rot="20640822" flipV="1">
            <a:off x="5588000" y="2400300"/>
            <a:ext cx="457200" cy="5715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grpSp>
        <p:nvGrpSpPr>
          <p:cNvPr id="15372" name="Group 34"/>
          <p:cNvGrpSpPr>
            <a:grpSpLocks/>
          </p:cNvGrpSpPr>
          <p:nvPr/>
        </p:nvGrpSpPr>
        <p:grpSpPr bwMode="auto">
          <a:xfrm>
            <a:off x="5068888" y="2089150"/>
            <a:ext cx="669925" cy="1028700"/>
            <a:chOff x="3209" y="1316"/>
            <a:chExt cx="422" cy="648"/>
          </a:xfrm>
        </p:grpSpPr>
        <p:sp>
          <p:nvSpPr>
            <p:cNvPr id="17443" name="Rectangle 35"/>
            <p:cNvSpPr>
              <a:spLocks noChangeArrowheads="1"/>
            </p:cNvSpPr>
            <p:nvPr/>
          </p:nvSpPr>
          <p:spPr bwMode="auto">
            <a:xfrm flipH="1">
              <a:off x="3269" y="1316"/>
              <a:ext cx="362" cy="648"/>
            </a:xfrm>
            <a:prstGeom prst="rect">
              <a:avLst/>
            </a:prstGeom>
            <a:gradFill rotWithShape="1">
              <a:gsLst>
                <a:gs pos="0">
                  <a:schemeClr val="bg2">
                    <a:gamma/>
                    <a:shade val="46275"/>
                    <a:invGamma/>
                  </a:schemeClr>
                </a:gs>
                <a:gs pos="5000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17444" name="AutoShape 36"/>
            <p:cNvSpPr>
              <a:spLocks noChangeArrowheads="1"/>
            </p:cNvSpPr>
            <p:nvPr/>
          </p:nvSpPr>
          <p:spPr bwMode="auto">
            <a:xfrm rot="5400000" flipH="1">
              <a:off x="2915" y="1610"/>
              <a:ext cx="648" cy="60"/>
            </a:xfrm>
            <a:custGeom>
              <a:avLst/>
              <a:gdLst>
                <a:gd name="G0" fmla="+- 1800 0 0"/>
                <a:gd name="G1" fmla="+- 21600 0 1800"/>
                <a:gd name="G2" fmla="*/ 1800 1 2"/>
                <a:gd name="G3" fmla="+- 21600 0 G2"/>
                <a:gd name="G4" fmla="+/ 1800 21600 2"/>
                <a:gd name="G5" fmla="+/ G1 0 2"/>
                <a:gd name="G6" fmla="*/ 21600 21600 1800"/>
                <a:gd name="G7" fmla="*/ G6 1 2"/>
                <a:gd name="G8" fmla="+- 21600 0 G7"/>
                <a:gd name="G9" fmla="*/ 21600 1 2"/>
                <a:gd name="G10" fmla="+- 1800 0 G9"/>
                <a:gd name="G11" fmla="?: G10 G8 0"/>
                <a:gd name="G12" fmla="?: G10 G7 21600"/>
                <a:gd name="T0" fmla="*/ 20700 w 21600"/>
                <a:gd name="T1" fmla="*/ 10800 h 21600"/>
                <a:gd name="T2" fmla="*/ 10800 w 21600"/>
                <a:gd name="T3" fmla="*/ 21600 h 21600"/>
                <a:gd name="T4" fmla="*/ 900 w 21600"/>
                <a:gd name="T5" fmla="*/ 10800 h 21600"/>
                <a:gd name="T6" fmla="*/ 10800 w 21600"/>
                <a:gd name="T7" fmla="*/ 0 h 21600"/>
                <a:gd name="T8" fmla="*/ 2700 w 21600"/>
                <a:gd name="T9" fmla="*/ 2700 h 21600"/>
                <a:gd name="T10" fmla="*/ 18900 w 21600"/>
                <a:gd name="T11" fmla="*/ 189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800" y="21600"/>
                  </a:lnTo>
                  <a:lnTo>
                    <a:pt x="198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shade val="46275"/>
                    <a:invGamma/>
                  </a:schemeClr>
                </a:gs>
                <a:gs pos="5000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Arial" charset="0"/>
              </a:endParaRPr>
            </a:p>
          </p:txBody>
        </p:sp>
      </p:grpSp>
      <p:grpSp>
        <p:nvGrpSpPr>
          <p:cNvPr id="15373" name="Group 37"/>
          <p:cNvGrpSpPr>
            <a:grpSpLocks/>
          </p:cNvGrpSpPr>
          <p:nvPr/>
        </p:nvGrpSpPr>
        <p:grpSpPr bwMode="auto">
          <a:xfrm flipV="1">
            <a:off x="5938838" y="2089150"/>
            <a:ext cx="163512" cy="1028700"/>
            <a:chOff x="1440" y="2992"/>
            <a:chExt cx="480" cy="480"/>
          </a:xfrm>
        </p:grpSpPr>
        <p:sp>
          <p:nvSpPr>
            <p:cNvPr id="15422" name="Rectangle 38"/>
            <p:cNvSpPr>
              <a:spLocks noChangeArrowheads="1"/>
            </p:cNvSpPr>
            <p:nvPr/>
          </p:nvSpPr>
          <p:spPr bwMode="auto">
            <a:xfrm>
              <a:off x="1440" y="2992"/>
              <a:ext cx="480" cy="48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15423" name="Line 39"/>
            <p:cNvSpPr>
              <a:spLocks noChangeShapeType="1"/>
            </p:cNvSpPr>
            <p:nvPr/>
          </p:nvSpPr>
          <p:spPr bwMode="auto">
            <a:xfrm flipV="1">
              <a:off x="1440" y="2992"/>
              <a:ext cx="48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374" name="Text Box 41"/>
          <p:cNvSpPr txBox="1">
            <a:spLocks noChangeArrowheads="1"/>
          </p:cNvSpPr>
          <p:nvPr/>
        </p:nvSpPr>
        <p:spPr bwMode="auto">
          <a:xfrm>
            <a:off x="7962900" y="1233488"/>
            <a:ext cx="762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CCD</a:t>
            </a:r>
          </a:p>
        </p:txBody>
      </p:sp>
      <p:sp>
        <p:nvSpPr>
          <p:cNvPr id="15375" name="Text Box 42"/>
          <p:cNvSpPr txBox="1">
            <a:spLocks noChangeArrowheads="1"/>
          </p:cNvSpPr>
          <p:nvPr/>
        </p:nvSpPr>
        <p:spPr bwMode="auto">
          <a:xfrm>
            <a:off x="5410200" y="3276600"/>
            <a:ext cx="1371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Nomarski</a:t>
            </a:r>
          </a:p>
        </p:txBody>
      </p:sp>
      <p:sp>
        <p:nvSpPr>
          <p:cNvPr id="15376" name="Text Box 43"/>
          <p:cNvSpPr txBox="1">
            <a:spLocks noChangeArrowheads="1"/>
          </p:cNvSpPr>
          <p:nvPr/>
        </p:nvSpPr>
        <p:spPr bwMode="auto">
          <a:xfrm>
            <a:off x="6296025" y="3733800"/>
            <a:ext cx="1600200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5000"/>
              </a:spcBef>
              <a:buFontTx/>
              <a:buNone/>
            </a:pPr>
            <a:r>
              <a:rPr lang="en-US" altLang="en-US" sz="1800"/>
              <a:t>Polarizer -45</a:t>
            </a:r>
            <a:r>
              <a:rPr lang="en-US" altLang="en-US" sz="1800" baseline="30000"/>
              <a:t>o</a:t>
            </a:r>
          </a:p>
          <a:p>
            <a:pPr algn="ctr" eaLnBrk="1" hangingPunct="1">
              <a:spcBef>
                <a:spcPct val="15000"/>
              </a:spcBef>
              <a:buFontTx/>
              <a:buNone/>
            </a:pPr>
            <a:r>
              <a:rPr lang="en-US" altLang="en-US" sz="1800"/>
              <a:t>(analyzer)</a:t>
            </a:r>
          </a:p>
        </p:txBody>
      </p:sp>
      <p:sp>
        <p:nvSpPr>
          <p:cNvPr id="15377" name="Line 44"/>
          <p:cNvSpPr>
            <a:spLocks noChangeShapeType="1"/>
          </p:cNvSpPr>
          <p:nvPr/>
        </p:nvSpPr>
        <p:spPr bwMode="auto">
          <a:xfrm flipV="1">
            <a:off x="7010400" y="32766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8" name="AutoShape 45"/>
          <p:cNvSpPr>
            <a:spLocks noChangeArrowheads="1"/>
          </p:cNvSpPr>
          <p:nvPr/>
        </p:nvSpPr>
        <p:spPr bwMode="auto">
          <a:xfrm rot="5400000" flipH="1">
            <a:off x="7531100" y="2298700"/>
            <a:ext cx="635000" cy="609600"/>
          </a:xfrm>
          <a:prstGeom prst="triangle">
            <a:avLst>
              <a:gd name="adj" fmla="val 50000"/>
            </a:avLst>
          </a:prstGeom>
          <a:noFill/>
          <a:ln w="19050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5379" name="Rectangle 46"/>
          <p:cNvSpPr>
            <a:spLocks noChangeArrowheads="1"/>
          </p:cNvSpPr>
          <p:nvPr/>
        </p:nvSpPr>
        <p:spPr bwMode="auto">
          <a:xfrm>
            <a:off x="7010400" y="2273300"/>
            <a:ext cx="533400" cy="635000"/>
          </a:xfrm>
          <a:prstGeom prst="rect">
            <a:avLst/>
          </a:prstGeom>
          <a:noFill/>
          <a:ln w="19050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5380" name="Oval 47"/>
          <p:cNvSpPr>
            <a:spLocks noChangeArrowheads="1"/>
          </p:cNvSpPr>
          <p:nvPr/>
        </p:nvSpPr>
        <p:spPr bwMode="auto">
          <a:xfrm>
            <a:off x="7450138" y="2070100"/>
            <a:ext cx="152400" cy="1066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5381" name="Rectangle 48"/>
          <p:cNvSpPr>
            <a:spLocks noChangeArrowheads="1"/>
          </p:cNvSpPr>
          <p:nvPr/>
        </p:nvSpPr>
        <p:spPr bwMode="auto">
          <a:xfrm>
            <a:off x="6923088" y="2089150"/>
            <a:ext cx="163512" cy="10287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5382" name="Line 54"/>
          <p:cNvSpPr>
            <a:spLocks noChangeShapeType="1"/>
          </p:cNvSpPr>
          <p:nvPr/>
        </p:nvSpPr>
        <p:spPr bwMode="auto">
          <a:xfrm>
            <a:off x="5029200" y="1562100"/>
            <a:ext cx="0" cy="5334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84" name="AutoShape 76"/>
          <p:cNvSpPr>
            <a:spLocks noChangeArrowheads="1"/>
          </p:cNvSpPr>
          <p:nvPr/>
        </p:nvSpPr>
        <p:spPr bwMode="auto">
          <a:xfrm rot="16200000">
            <a:off x="3717132" y="2555081"/>
            <a:ext cx="1028700" cy="96837"/>
          </a:xfrm>
          <a:custGeom>
            <a:avLst/>
            <a:gdLst>
              <a:gd name="G0" fmla="+- 1800 0 0"/>
              <a:gd name="G1" fmla="+- 21600 0 1800"/>
              <a:gd name="G2" fmla="*/ 1800 1 2"/>
              <a:gd name="G3" fmla="+- 21600 0 G2"/>
              <a:gd name="G4" fmla="+/ 1800 21600 2"/>
              <a:gd name="G5" fmla="+/ G1 0 2"/>
              <a:gd name="G6" fmla="*/ 21600 21600 1800"/>
              <a:gd name="G7" fmla="*/ G6 1 2"/>
              <a:gd name="G8" fmla="+- 21600 0 G7"/>
              <a:gd name="G9" fmla="*/ 21600 1 2"/>
              <a:gd name="G10" fmla="+- 1800 0 G9"/>
              <a:gd name="G11" fmla="?: G10 G8 0"/>
              <a:gd name="G12" fmla="?: G10 G7 21600"/>
              <a:gd name="T0" fmla="*/ 20700 w 21600"/>
              <a:gd name="T1" fmla="*/ 10800 h 21600"/>
              <a:gd name="T2" fmla="*/ 10800 w 21600"/>
              <a:gd name="T3" fmla="*/ 21600 h 21600"/>
              <a:gd name="T4" fmla="*/ 900 w 21600"/>
              <a:gd name="T5" fmla="*/ 10800 h 21600"/>
              <a:gd name="T6" fmla="*/ 10800 w 21600"/>
              <a:gd name="T7" fmla="*/ 0 h 21600"/>
              <a:gd name="T8" fmla="*/ 2700 w 21600"/>
              <a:gd name="T9" fmla="*/ 2700 h 21600"/>
              <a:gd name="T10" fmla="*/ 18900 w 21600"/>
              <a:gd name="T11" fmla="*/ 189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800" y="21600"/>
                </a:lnTo>
                <a:lnTo>
                  <a:pt x="19800" y="21600"/>
                </a:lnTo>
                <a:lnTo>
                  <a:pt x="21600" y="0"/>
                </a:lnTo>
                <a:close/>
              </a:path>
            </a:pathLst>
          </a:custGeom>
          <a:gradFill rotWithShape="1">
            <a:gsLst>
              <a:gs pos="0">
                <a:schemeClr val="bg2">
                  <a:gamma/>
                  <a:shade val="46275"/>
                  <a:invGamma/>
                </a:schemeClr>
              </a:gs>
              <a:gs pos="5000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5384" name="Text Box 88"/>
          <p:cNvSpPr txBox="1">
            <a:spLocks noChangeArrowheads="1"/>
          </p:cNvSpPr>
          <p:nvPr/>
        </p:nvSpPr>
        <p:spPr bwMode="auto">
          <a:xfrm>
            <a:off x="1701800" y="3733800"/>
            <a:ext cx="1752600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5000"/>
              </a:spcBef>
              <a:buFontTx/>
              <a:buNone/>
            </a:pPr>
            <a:r>
              <a:rPr lang="en-US" altLang="en-US" sz="1800"/>
              <a:t>Polarizer +45</a:t>
            </a:r>
            <a:r>
              <a:rPr lang="en-US" altLang="en-US" sz="1800" baseline="30000"/>
              <a:t>o</a:t>
            </a:r>
          </a:p>
          <a:p>
            <a:pPr algn="ctr" eaLnBrk="1" hangingPunct="1">
              <a:spcBef>
                <a:spcPct val="1500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5385" name="Line 89"/>
          <p:cNvSpPr>
            <a:spLocks noChangeShapeType="1"/>
          </p:cNvSpPr>
          <p:nvPr/>
        </p:nvSpPr>
        <p:spPr bwMode="auto">
          <a:xfrm flipV="1">
            <a:off x="2565400" y="32766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86" name="Text Box 90"/>
          <p:cNvSpPr txBox="1">
            <a:spLocks noChangeArrowheads="1"/>
          </p:cNvSpPr>
          <p:nvPr/>
        </p:nvSpPr>
        <p:spPr bwMode="auto">
          <a:xfrm>
            <a:off x="2514600" y="304800"/>
            <a:ext cx="4495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Polarized K</a:t>
            </a:r>
            <a:r>
              <a:rPr lang="en-US" altLang="en-US" sz="1800">
                <a:cs typeface="Arial" panose="020B0604020202020204" pitchFamily="34" charset="0"/>
              </a:rPr>
              <a:t>ö</a:t>
            </a:r>
            <a:r>
              <a:rPr lang="en-US" altLang="en-US" sz="1800"/>
              <a:t>hler illumination?</a:t>
            </a:r>
          </a:p>
        </p:txBody>
      </p:sp>
      <p:sp>
        <p:nvSpPr>
          <p:cNvPr id="15387" name="Text Box 92"/>
          <p:cNvSpPr txBox="1">
            <a:spLocks noChangeArrowheads="1"/>
          </p:cNvSpPr>
          <p:nvPr/>
        </p:nvSpPr>
        <p:spPr bwMode="auto">
          <a:xfrm>
            <a:off x="152400" y="1219200"/>
            <a:ext cx="1219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lamp</a:t>
            </a:r>
          </a:p>
        </p:txBody>
      </p:sp>
      <p:sp>
        <p:nvSpPr>
          <p:cNvPr id="15388" name="Line 93"/>
          <p:cNvSpPr>
            <a:spLocks noChangeShapeType="1"/>
          </p:cNvSpPr>
          <p:nvPr/>
        </p:nvSpPr>
        <p:spPr bwMode="auto">
          <a:xfrm rot="5400000">
            <a:off x="5143500" y="3009900"/>
            <a:ext cx="0" cy="533400"/>
          </a:xfrm>
          <a:prstGeom prst="line">
            <a:avLst/>
          </a:prstGeom>
          <a:noFill/>
          <a:ln w="57150">
            <a:solidFill>
              <a:srgbClr val="0099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89" name="Line 94"/>
          <p:cNvSpPr>
            <a:spLocks noChangeShapeType="1"/>
          </p:cNvSpPr>
          <p:nvPr/>
        </p:nvSpPr>
        <p:spPr bwMode="auto">
          <a:xfrm rot="2700000">
            <a:off x="3208338" y="1387475"/>
            <a:ext cx="1587" cy="728663"/>
          </a:xfrm>
          <a:prstGeom prst="line">
            <a:avLst/>
          </a:prstGeom>
          <a:noFill/>
          <a:ln w="57150">
            <a:solidFill>
              <a:srgbClr val="FF99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90" name="Line 96"/>
          <p:cNvSpPr>
            <a:spLocks noChangeShapeType="1"/>
          </p:cNvSpPr>
          <p:nvPr/>
        </p:nvSpPr>
        <p:spPr bwMode="auto">
          <a:xfrm rot="18900000" flipH="1">
            <a:off x="7254875" y="1571626"/>
            <a:ext cx="1587" cy="423862"/>
          </a:xfrm>
          <a:prstGeom prst="line">
            <a:avLst/>
          </a:prstGeom>
          <a:noFill/>
          <a:ln w="57150">
            <a:solidFill>
              <a:srgbClr val="FF99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5391" name="Group 97"/>
          <p:cNvGrpSpPr>
            <a:grpSpLocks/>
          </p:cNvGrpSpPr>
          <p:nvPr/>
        </p:nvGrpSpPr>
        <p:grpSpPr bwMode="auto">
          <a:xfrm rot="439785">
            <a:off x="6400800" y="1430338"/>
            <a:ext cx="228600" cy="627062"/>
            <a:chOff x="3408" y="3029"/>
            <a:chExt cx="303" cy="768"/>
          </a:xfrm>
        </p:grpSpPr>
        <p:sp>
          <p:nvSpPr>
            <p:cNvPr id="15419" name="Oval 98"/>
            <p:cNvSpPr>
              <a:spLocks noChangeArrowheads="1"/>
            </p:cNvSpPr>
            <p:nvPr/>
          </p:nvSpPr>
          <p:spPr bwMode="auto">
            <a:xfrm rot="-3022603" flipH="1" flipV="1">
              <a:off x="3207" y="3293"/>
              <a:ext cx="768" cy="240"/>
            </a:xfrm>
            <a:prstGeom prst="ellipse">
              <a:avLst/>
            </a:prstGeom>
            <a:noFill/>
            <a:ln w="5715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15420" name="Rectangle 99"/>
            <p:cNvSpPr>
              <a:spLocks noChangeArrowheads="1"/>
            </p:cNvSpPr>
            <p:nvPr/>
          </p:nvSpPr>
          <p:spPr bwMode="auto">
            <a:xfrm>
              <a:off x="3408" y="3216"/>
              <a:ext cx="144" cy="2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15421" name="Line 100"/>
            <p:cNvSpPr>
              <a:spLocks noChangeShapeType="1"/>
            </p:cNvSpPr>
            <p:nvPr/>
          </p:nvSpPr>
          <p:spPr bwMode="auto">
            <a:xfrm flipH="1">
              <a:off x="3480" y="3256"/>
              <a:ext cx="88" cy="112"/>
            </a:xfrm>
            <a:prstGeom prst="line">
              <a:avLst/>
            </a:prstGeom>
            <a:noFill/>
            <a:ln w="57150">
              <a:solidFill>
                <a:srgbClr val="FF99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392" name="Line 101"/>
          <p:cNvSpPr>
            <a:spLocks noChangeShapeType="1"/>
          </p:cNvSpPr>
          <p:nvPr/>
        </p:nvSpPr>
        <p:spPr bwMode="auto">
          <a:xfrm>
            <a:off x="1168400" y="1676400"/>
            <a:ext cx="0" cy="533400"/>
          </a:xfrm>
          <a:prstGeom prst="line">
            <a:avLst/>
          </a:prstGeom>
          <a:noFill/>
          <a:ln w="57150">
            <a:solidFill>
              <a:srgbClr val="FF99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5393" name="Group 58"/>
          <p:cNvGrpSpPr>
            <a:grpSpLocks/>
          </p:cNvGrpSpPr>
          <p:nvPr/>
        </p:nvGrpSpPr>
        <p:grpSpPr bwMode="auto">
          <a:xfrm>
            <a:off x="576263" y="2111375"/>
            <a:ext cx="163512" cy="1006475"/>
            <a:chOff x="2736" y="672"/>
            <a:chExt cx="96" cy="1064"/>
          </a:xfrm>
        </p:grpSpPr>
        <p:sp>
          <p:nvSpPr>
            <p:cNvPr id="15407" name="Line 59"/>
            <p:cNvSpPr>
              <a:spLocks noChangeShapeType="1"/>
            </p:cNvSpPr>
            <p:nvPr/>
          </p:nvSpPr>
          <p:spPr bwMode="auto">
            <a:xfrm flipH="1">
              <a:off x="2736" y="672"/>
              <a:ext cx="96" cy="96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08" name="Line 60"/>
            <p:cNvSpPr>
              <a:spLocks noChangeShapeType="1"/>
            </p:cNvSpPr>
            <p:nvPr/>
          </p:nvSpPr>
          <p:spPr bwMode="auto">
            <a:xfrm>
              <a:off x="2736" y="760"/>
              <a:ext cx="96" cy="96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09" name="Line 61"/>
            <p:cNvSpPr>
              <a:spLocks noChangeShapeType="1"/>
            </p:cNvSpPr>
            <p:nvPr/>
          </p:nvSpPr>
          <p:spPr bwMode="auto">
            <a:xfrm flipH="1">
              <a:off x="2736" y="848"/>
              <a:ext cx="96" cy="96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10" name="Line 62"/>
            <p:cNvSpPr>
              <a:spLocks noChangeShapeType="1"/>
            </p:cNvSpPr>
            <p:nvPr/>
          </p:nvSpPr>
          <p:spPr bwMode="auto">
            <a:xfrm>
              <a:off x="2736" y="936"/>
              <a:ext cx="96" cy="96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11" name="Line 63"/>
            <p:cNvSpPr>
              <a:spLocks noChangeShapeType="1"/>
            </p:cNvSpPr>
            <p:nvPr/>
          </p:nvSpPr>
          <p:spPr bwMode="auto">
            <a:xfrm flipH="1">
              <a:off x="2736" y="1024"/>
              <a:ext cx="96" cy="96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12" name="Line 64"/>
            <p:cNvSpPr>
              <a:spLocks noChangeShapeType="1"/>
            </p:cNvSpPr>
            <p:nvPr/>
          </p:nvSpPr>
          <p:spPr bwMode="auto">
            <a:xfrm>
              <a:off x="2736" y="1112"/>
              <a:ext cx="96" cy="96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13" name="Line 65"/>
            <p:cNvSpPr>
              <a:spLocks noChangeShapeType="1"/>
            </p:cNvSpPr>
            <p:nvPr/>
          </p:nvSpPr>
          <p:spPr bwMode="auto">
            <a:xfrm flipH="1">
              <a:off x="2736" y="1200"/>
              <a:ext cx="96" cy="96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14" name="Line 66"/>
            <p:cNvSpPr>
              <a:spLocks noChangeShapeType="1"/>
            </p:cNvSpPr>
            <p:nvPr/>
          </p:nvSpPr>
          <p:spPr bwMode="auto">
            <a:xfrm>
              <a:off x="2736" y="1288"/>
              <a:ext cx="96" cy="96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15" name="Line 67"/>
            <p:cNvSpPr>
              <a:spLocks noChangeShapeType="1"/>
            </p:cNvSpPr>
            <p:nvPr/>
          </p:nvSpPr>
          <p:spPr bwMode="auto">
            <a:xfrm flipH="1">
              <a:off x="2736" y="1376"/>
              <a:ext cx="96" cy="96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16" name="Line 68"/>
            <p:cNvSpPr>
              <a:spLocks noChangeShapeType="1"/>
            </p:cNvSpPr>
            <p:nvPr/>
          </p:nvSpPr>
          <p:spPr bwMode="auto">
            <a:xfrm>
              <a:off x="2736" y="1464"/>
              <a:ext cx="96" cy="96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17" name="Line 69"/>
            <p:cNvSpPr>
              <a:spLocks noChangeShapeType="1"/>
            </p:cNvSpPr>
            <p:nvPr/>
          </p:nvSpPr>
          <p:spPr bwMode="auto">
            <a:xfrm flipH="1">
              <a:off x="2736" y="1552"/>
              <a:ext cx="96" cy="96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18" name="Line 70"/>
            <p:cNvSpPr>
              <a:spLocks noChangeShapeType="1"/>
            </p:cNvSpPr>
            <p:nvPr/>
          </p:nvSpPr>
          <p:spPr bwMode="auto">
            <a:xfrm>
              <a:off x="2736" y="1640"/>
              <a:ext cx="96" cy="96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394" name="Rectangle 78"/>
          <p:cNvSpPr>
            <a:spLocks noChangeArrowheads="1"/>
          </p:cNvSpPr>
          <p:nvPr/>
        </p:nvSpPr>
        <p:spPr bwMode="auto">
          <a:xfrm>
            <a:off x="500063" y="1981200"/>
            <a:ext cx="304800" cy="1219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5395" name="AutoShape 80"/>
          <p:cNvSpPr>
            <a:spLocks noChangeArrowheads="1"/>
          </p:cNvSpPr>
          <p:nvPr/>
        </p:nvSpPr>
        <p:spPr bwMode="auto">
          <a:xfrm rot="-5400000">
            <a:off x="703263" y="2184400"/>
            <a:ext cx="736600" cy="838200"/>
          </a:xfrm>
          <a:prstGeom prst="triangle">
            <a:avLst>
              <a:gd name="adj" fmla="val 50000"/>
            </a:avLst>
          </a:prstGeom>
          <a:noFill/>
          <a:ln w="38100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5396" name="AutoShape 81"/>
          <p:cNvSpPr>
            <a:spLocks noChangeArrowheads="1"/>
          </p:cNvSpPr>
          <p:nvPr/>
        </p:nvSpPr>
        <p:spPr bwMode="auto">
          <a:xfrm rot="5400000" flipH="1">
            <a:off x="2379663" y="1727200"/>
            <a:ext cx="736600" cy="1752600"/>
          </a:xfrm>
          <a:prstGeom prst="triangle">
            <a:avLst>
              <a:gd name="adj" fmla="val 50000"/>
            </a:avLst>
          </a:prstGeom>
          <a:noFill/>
          <a:ln w="38100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5397" name="Rectangle 82"/>
          <p:cNvSpPr>
            <a:spLocks noChangeArrowheads="1"/>
          </p:cNvSpPr>
          <p:nvPr/>
        </p:nvSpPr>
        <p:spPr bwMode="auto">
          <a:xfrm>
            <a:off x="1490663" y="2235200"/>
            <a:ext cx="381000" cy="736600"/>
          </a:xfrm>
          <a:prstGeom prst="rect">
            <a:avLst/>
          </a:prstGeom>
          <a:noFill/>
          <a:ln w="38100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5398" name="Line 102"/>
          <p:cNvSpPr>
            <a:spLocks noChangeShapeType="1"/>
          </p:cNvSpPr>
          <p:nvPr/>
        </p:nvSpPr>
        <p:spPr bwMode="auto">
          <a:xfrm rot="5400000">
            <a:off x="1257300" y="2997200"/>
            <a:ext cx="0" cy="533400"/>
          </a:xfrm>
          <a:prstGeom prst="line">
            <a:avLst/>
          </a:prstGeom>
          <a:noFill/>
          <a:ln w="57150">
            <a:solidFill>
              <a:srgbClr val="FF99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99" name="Oval 79"/>
          <p:cNvSpPr>
            <a:spLocks noChangeArrowheads="1"/>
          </p:cNvSpPr>
          <p:nvPr/>
        </p:nvSpPr>
        <p:spPr bwMode="auto">
          <a:xfrm>
            <a:off x="1795463" y="2070100"/>
            <a:ext cx="152400" cy="1066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5400" name="Oval 77"/>
          <p:cNvSpPr>
            <a:spLocks noChangeArrowheads="1"/>
          </p:cNvSpPr>
          <p:nvPr/>
        </p:nvSpPr>
        <p:spPr bwMode="auto">
          <a:xfrm>
            <a:off x="1414463" y="2070100"/>
            <a:ext cx="152400" cy="1066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5401" name="Text Box 49"/>
          <p:cNvSpPr txBox="1">
            <a:spLocks noChangeArrowheads="1"/>
          </p:cNvSpPr>
          <p:nvPr/>
        </p:nvSpPr>
        <p:spPr bwMode="auto">
          <a:xfrm>
            <a:off x="3810000" y="838200"/>
            <a:ext cx="16764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Scattering sample</a:t>
            </a:r>
          </a:p>
        </p:txBody>
      </p:sp>
      <p:sp>
        <p:nvSpPr>
          <p:cNvPr id="17483" name="Rectangle 75"/>
          <p:cNvSpPr>
            <a:spLocks noChangeArrowheads="1"/>
          </p:cNvSpPr>
          <p:nvPr/>
        </p:nvSpPr>
        <p:spPr bwMode="auto">
          <a:xfrm>
            <a:off x="3608388" y="2089150"/>
            <a:ext cx="574675" cy="1028700"/>
          </a:xfrm>
          <a:prstGeom prst="rect">
            <a:avLst/>
          </a:prstGeom>
          <a:gradFill rotWithShape="1">
            <a:gsLst>
              <a:gs pos="0">
                <a:schemeClr val="bg2">
                  <a:gamma/>
                  <a:shade val="46275"/>
                  <a:invGamma/>
                </a:schemeClr>
              </a:gs>
              <a:gs pos="5000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5403" name="Rectangle 74"/>
          <p:cNvSpPr>
            <a:spLocks noChangeArrowheads="1"/>
          </p:cNvSpPr>
          <p:nvPr/>
        </p:nvSpPr>
        <p:spPr bwMode="auto">
          <a:xfrm>
            <a:off x="2495550" y="2089150"/>
            <a:ext cx="163513" cy="10287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63" name="Oval 62"/>
          <p:cNvSpPr/>
          <p:nvPr/>
        </p:nvSpPr>
        <p:spPr>
          <a:xfrm>
            <a:off x="4587875" y="2590800"/>
            <a:ext cx="92075" cy="242888"/>
          </a:xfrm>
          <a:prstGeom prst="ellipse">
            <a:avLst/>
          </a:prstGeom>
          <a:solidFill>
            <a:srgbClr val="99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cxnSp>
        <p:nvCxnSpPr>
          <p:cNvPr id="3" name="Straight Connector 2"/>
          <p:cNvCxnSpPr/>
          <p:nvPr/>
        </p:nvCxnSpPr>
        <p:spPr>
          <a:xfrm>
            <a:off x="804863" y="2035175"/>
            <a:ext cx="0" cy="487363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>
            <a:off x="804863" y="2689225"/>
            <a:ext cx="0" cy="487363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8682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Freeform 77"/>
          <p:cNvSpPr/>
          <p:nvPr/>
        </p:nvSpPr>
        <p:spPr>
          <a:xfrm>
            <a:off x="4333875" y="2243138"/>
            <a:ext cx="114300" cy="692150"/>
          </a:xfrm>
          <a:custGeom>
            <a:avLst/>
            <a:gdLst>
              <a:gd name="connsiteX0" fmla="*/ 56707 w 113413"/>
              <a:gd name="connsiteY0" fmla="*/ 0 h 691116"/>
              <a:gd name="connsiteX1" fmla="*/ 14176 w 113413"/>
              <a:gd name="connsiteY1" fmla="*/ 148856 h 691116"/>
              <a:gd name="connsiteX2" fmla="*/ 109869 w 113413"/>
              <a:gd name="connsiteY2" fmla="*/ 202018 h 691116"/>
              <a:gd name="connsiteX3" fmla="*/ 3544 w 113413"/>
              <a:gd name="connsiteY3" fmla="*/ 318977 h 691116"/>
              <a:gd name="connsiteX4" fmla="*/ 88604 w 113413"/>
              <a:gd name="connsiteY4" fmla="*/ 414670 h 691116"/>
              <a:gd name="connsiteX5" fmla="*/ 77972 w 113413"/>
              <a:gd name="connsiteY5" fmla="*/ 520995 h 691116"/>
              <a:gd name="connsiteX6" fmla="*/ 46074 w 113413"/>
              <a:gd name="connsiteY6" fmla="*/ 584790 h 691116"/>
              <a:gd name="connsiteX7" fmla="*/ 109869 w 113413"/>
              <a:gd name="connsiteY7" fmla="*/ 648586 h 691116"/>
              <a:gd name="connsiteX8" fmla="*/ 67339 w 113413"/>
              <a:gd name="connsiteY8" fmla="*/ 691116 h 691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413" h="691116">
                <a:moveTo>
                  <a:pt x="56707" y="0"/>
                </a:moveTo>
                <a:cubicBezTo>
                  <a:pt x="31011" y="57593"/>
                  <a:pt x="5316" y="115186"/>
                  <a:pt x="14176" y="148856"/>
                </a:cubicBezTo>
                <a:cubicBezTo>
                  <a:pt x="23036" y="182526"/>
                  <a:pt x="111641" y="173665"/>
                  <a:pt x="109869" y="202018"/>
                </a:cubicBezTo>
                <a:cubicBezTo>
                  <a:pt x="108097" y="230371"/>
                  <a:pt x="7088" y="283535"/>
                  <a:pt x="3544" y="318977"/>
                </a:cubicBezTo>
                <a:cubicBezTo>
                  <a:pt x="0" y="354419"/>
                  <a:pt x="76199" y="381000"/>
                  <a:pt x="88604" y="414670"/>
                </a:cubicBezTo>
                <a:cubicBezTo>
                  <a:pt x="101009" y="448340"/>
                  <a:pt x="85060" y="492642"/>
                  <a:pt x="77972" y="520995"/>
                </a:cubicBezTo>
                <a:cubicBezTo>
                  <a:pt x="70884" y="549348"/>
                  <a:pt x="40758" y="563525"/>
                  <a:pt x="46074" y="584790"/>
                </a:cubicBezTo>
                <a:cubicBezTo>
                  <a:pt x="51390" y="606055"/>
                  <a:pt x="106325" y="630865"/>
                  <a:pt x="109869" y="648586"/>
                </a:cubicBezTo>
                <a:cubicBezTo>
                  <a:pt x="113413" y="666307"/>
                  <a:pt x="90376" y="678711"/>
                  <a:pt x="67339" y="691116"/>
                </a:cubicBezTo>
              </a:path>
            </a:pathLst>
          </a:cu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7411" name="Rectangle 87"/>
          <p:cNvSpPr>
            <a:spLocks noChangeArrowheads="1"/>
          </p:cNvSpPr>
          <p:nvPr/>
        </p:nvSpPr>
        <p:spPr bwMode="auto">
          <a:xfrm>
            <a:off x="4203700" y="2247900"/>
            <a:ext cx="393700" cy="685800"/>
          </a:xfrm>
          <a:prstGeom prst="rect">
            <a:avLst/>
          </a:prstGeom>
          <a:noFill/>
          <a:ln w="38100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7412" name="Rectangle 2" descr="Stationery"/>
          <p:cNvSpPr>
            <a:spLocks noChangeArrowheads="1"/>
          </p:cNvSpPr>
          <p:nvPr/>
        </p:nvSpPr>
        <p:spPr bwMode="auto">
          <a:xfrm>
            <a:off x="4530725" y="1727200"/>
            <a:ext cx="177800" cy="17526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7413" name="Rectangle 3"/>
          <p:cNvSpPr>
            <a:spLocks noChangeArrowheads="1"/>
          </p:cNvSpPr>
          <p:nvPr/>
        </p:nvSpPr>
        <p:spPr bwMode="auto">
          <a:xfrm>
            <a:off x="8218488" y="1984375"/>
            <a:ext cx="163512" cy="12382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7414" name="Rectangle 4" descr="Dark horizontal"/>
          <p:cNvSpPr>
            <a:spLocks noChangeArrowheads="1"/>
          </p:cNvSpPr>
          <p:nvPr/>
        </p:nvSpPr>
        <p:spPr bwMode="auto">
          <a:xfrm flipH="1">
            <a:off x="8135938" y="2071688"/>
            <a:ext cx="82550" cy="1063625"/>
          </a:xfrm>
          <a:prstGeom prst="rect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7415" name="AutoShape 5"/>
          <p:cNvSpPr>
            <a:spLocks noChangeArrowheads="1"/>
          </p:cNvSpPr>
          <p:nvPr/>
        </p:nvSpPr>
        <p:spPr bwMode="auto">
          <a:xfrm rot="-5400000">
            <a:off x="4667250" y="2546350"/>
            <a:ext cx="482600" cy="368300"/>
          </a:xfrm>
          <a:prstGeom prst="triangle">
            <a:avLst>
              <a:gd name="adj" fmla="val 50000"/>
            </a:avLst>
          </a:prstGeom>
          <a:noFill/>
          <a:ln w="38100">
            <a:solidFill>
              <a:srgbClr val="0099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7416" name="Rectangle 6"/>
          <p:cNvSpPr>
            <a:spLocks noChangeArrowheads="1"/>
          </p:cNvSpPr>
          <p:nvPr/>
        </p:nvSpPr>
        <p:spPr bwMode="auto">
          <a:xfrm>
            <a:off x="6019800" y="2286000"/>
            <a:ext cx="990600" cy="609600"/>
          </a:xfrm>
          <a:prstGeom prst="rect">
            <a:avLst/>
          </a:prstGeom>
          <a:noFill/>
          <a:ln w="38100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7417" name="AutoShape 7"/>
          <p:cNvSpPr>
            <a:spLocks noChangeArrowheads="1"/>
          </p:cNvSpPr>
          <p:nvPr/>
        </p:nvSpPr>
        <p:spPr bwMode="auto">
          <a:xfrm rot="-5400000">
            <a:off x="4667250" y="2266950"/>
            <a:ext cx="482600" cy="368300"/>
          </a:xfrm>
          <a:prstGeom prst="triangle">
            <a:avLst>
              <a:gd name="adj" fmla="val 50000"/>
            </a:avLst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7418" name="Rectangle 8"/>
          <p:cNvSpPr>
            <a:spLocks noChangeArrowheads="1"/>
          </p:cNvSpPr>
          <p:nvPr/>
        </p:nvSpPr>
        <p:spPr bwMode="auto">
          <a:xfrm rot="959178">
            <a:off x="5580063" y="2209800"/>
            <a:ext cx="457200" cy="5715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7419" name="Rectangle 9"/>
          <p:cNvSpPr>
            <a:spLocks noChangeArrowheads="1"/>
          </p:cNvSpPr>
          <p:nvPr/>
        </p:nvSpPr>
        <p:spPr bwMode="auto">
          <a:xfrm rot="20640822" flipV="1">
            <a:off x="5588000" y="2400300"/>
            <a:ext cx="457200" cy="5715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grpSp>
        <p:nvGrpSpPr>
          <p:cNvPr id="17420" name="Group 34"/>
          <p:cNvGrpSpPr>
            <a:grpSpLocks/>
          </p:cNvGrpSpPr>
          <p:nvPr/>
        </p:nvGrpSpPr>
        <p:grpSpPr bwMode="auto">
          <a:xfrm>
            <a:off x="5068888" y="2089150"/>
            <a:ext cx="669925" cy="1028700"/>
            <a:chOff x="3209" y="1316"/>
            <a:chExt cx="422" cy="648"/>
          </a:xfrm>
        </p:grpSpPr>
        <p:sp>
          <p:nvSpPr>
            <p:cNvPr id="2" name="Rectangle 35"/>
            <p:cNvSpPr>
              <a:spLocks noChangeArrowheads="1"/>
            </p:cNvSpPr>
            <p:nvPr/>
          </p:nvSpPr>
          <p:spPr bwMode="auto">
            <a:xfrm flipH="1">
              <a:off x="3269" y="1316"/>
              <a:ext cx="362" cy="648"/>
            </a:xfrm>
            <a:prstGeom prst="rect">
              <a:avLst/>
            </a:prstGeom>
            <a:gradFill rotWithShape="1">
              <a:gsLst>
                <a:gs pos="0">
                  <a:schemeClr val="bg2">
                    <a:gamma/>
                    <a:shade val="46275"/>
                    <a:invGamma/>
                  </a:schemeClr>
                </a:gs>
                <a:gs pos="5000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3" name="AutoShape 36"/>
            <p:cNvSpPr>
              <a:spLocks noChangeArrowheads="1"/>
            </p:cNvSpPr>
            <p:nvPr/>
          </p:nvSpPr>
          <p:spPr bwMode="auto">
            <a:xfrm rot="5400000" flipH="1">
              <a:off x="2915" y="1610"/>
              <a:ext cx="648" cy="60"/>
            </a:xfrm>
            <a:custGeom>
              <a:avLst/>
              <a:gdLst>
                <a:gd name="G0" fmla="+- 1800 0 0"/>
                <a:gd name="G1" fmla="+- 21600 0 1800"/>
                <a:gd name="G2" fmla="*/ 1800 1 2"/>
                <a:gd name="G3" fmla="+- 21600 0 G2"/>
                <a:gd name="G4" fmla="+/ 1800 21600 2"/>
                <a:gd name="G5" fmla="+/ G1 0 2"/>
                <a:gd name="G6" fmla="*/ 21600 21600 1800"/>
                <a:gd name="G7" fmla="*/ G6 1 2"/>
                <a:gd name="G8" fmla="+- 21600 0 G7"/>
                <a:gd name="G9" fmla="*/ 21600 1 2"/>
                <a:gd name="G10" fmla="+- 1800 0 G9"/>
                <a:gd name="G11" fmla="?: G10 G8 0"/>
                <a:gd name="G12" fmla="?: G10 G7 21600"/>
                <a:gd name="T0" fmla="*/ 20700 w 21600"/>
                <a:gd name="T1" fmla="*/ 10800 h 21600"/>
                <a:gd name="T2" fmla="*/ 10800 w 21600"/>
                <a:gd name="T3" fmla="*/ 21600 h 21600"/>
                <a:gd name="T4" fmla="*/ 900 w 21600"/>
                <a:gd name="T5" fmla="*/ 10800 h 21600"/>
                <a:gd name="T6" fmla="*/ 10800 w 21600"/>
                <a:gd name="T7" fmla="*/ 0 h 21600"/>
                <a:gd name="T8" fmla="*/ 2700 w 21600"/>
                <a:gd name="T9" fmla="*/ 2700 h 21600"/>
                <a:gd name="T10" fmla="*/ 18900 w 21600"/>
                <a:gd name="T11" fmla="*/ 189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800" y="21600"/>
                  </a:lnTo>
                  <a:lnTo>
                    <a:pt x="198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shade val="46275"/>
                    <a:invGamma/>
                  </a:schemeClr>
                </a:gs>
                <a:gs pos="5000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Arial" charset="0"/>
              </a:endParaRPr>
            </a:p>
          </p:txBody>
        </p:sp>
      </p:grpSp>
      <p:grpSp>
        <p:nvGrpSpPr>
          <p:cNvPr id="17421" name="Group 37"/>
          <p:cNvGrpSpPr>
            <a:grpSpLocks/>
          </p:cNvGrpSpPr>
          <p:nvPr/>
        </p:nvGrpSpPr>
        <p:grpSpPr bwMode="auto">
          <a:xfrm flipV="1">
            <a:off x="5938838" y="2089150"/>
            <a:ext cx="163512" cy="1028700"/>
            <a:chOff x="1440" y="2992"/>
            <a:chExt cx="480" cy="480"/>
          </a:xfrm>
        </p:grpSpPr>
        <p:sp>
          <p:nvSpPr>
            <p:cNvPr id="4" name="Rectangle 38"/>
            <p:cNvSpPr>
              <a:spLocks noChangeArrowheads="1"/>
            </p:cNvSpPr>
            <p:nvPr/>
          </p:nvSpPr>
          <p:spPr bwMode="auto">
            <a:xfrm>
              <a:off x="1440" y="2992"/>
              <a:ext cx="480" cy="48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5" name="Line 39"/>
            <p:cNvSpPr>
              <a:spLocks noChangeShapeType="1"/>
            </p:cNvSpPr>
            <p:nvPr/>
          </p:nvSpPr>
          <p:spPr bwMode="auto">
            <a:xfrm flipV="1">
              <a:off x="1440" y="2992"/>
              <a:ext cx="48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7422" name="Text Box 41"/>
          <p:cNvSpPr txBox="1">
            <a:spLocks noChangeArrowheads="1"/>
          </p:cNvSpPr>
          <p:nvPr/>
        </p:nvSpPr>
        <p:spPr bwMode="auto">
          <a:xfrm>
            <a:off x="7962900" y="1233488"/>
            <a:ext cx="762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CCD</a:t>
            </a:r>
          </a:p>
        </p:txBody>
      </p:sp>
      <p:sp>
        <p:nvSpPr>
          <p:cNvPr id="17423" name="Text Box 42"/>
          <p:cNvSpPr txBox="1">
            <a:spLocks noChangeArrowheads="1"/>
          </p:cNvSpPr>
          <p:nvPr/>
        </p:nvSpPr>
        <p:spPr bwMode="auto">
          <a:xfrm>
            <a:off x="5410200" y="3276600"/>
            <a:ext cx="1371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Nomarski</a:t>
            </a:r>
          </a:p>
        </p:txBody>
      </p:sp>
      <p:sp>
        <p:nvSpPr>
          <p:cNvPr id="17424" name="Text Box 43"/>
          <p:cNvSpPr txBox="1">
            <a:spLocks noChangeArrowheads="1"/>
          </p:cNvSpPr>
          <p:nvPr/>
        </p:nvSpPr>
        <p:spPr bwMode="auto">
          <a:xfrm>
            <a:off x="6296025" y="3733800"/>
            <a:ext cx="1600200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5000"/>
              </a:spcBef>
              <a:buFontTx/>
              <a:buNone/>
            </a:pPr>
            <a:r>
              <a:rPr lang="en-US" altLang="en-US" sz="1800"/>
              <a:t>Polarizer -45</a:t>
            </a:r>
            <a:r>
              <a:rPr lang="en-US" altLang="en-US" sz="1800" baseline="30000"/>
              <a:t>o</a:t>
            </a:r>
          </a:p>
          <a:p>
            <a:pPr algn="ctr" eaLnBrk="1" hangingPunct="1">
              <a:spcBef>
                <a:spcPct val="15000"/>
              </a:spcBef>
              <a:buFontTx/>
              <a:buNone/>
            </a:pPr>
            <a:r>
              <a:rPr lang="en-US" altLang="en-US" sz="1800"/>
              <a:t>(analyzer)</a:t>
            </a:r>
          </a:p>
        </p:txBody>
      </p:sp>
      <p:sp>
        <p:nvSpPr>
          <p:cNvPr id="17425" name="Line 44"/>
          <p:cNvSpPr>
            <a:spLocks noChangeShapeType="1"/>
          </p:cNvSpPr>
          <p:nvPr/>
        </p:nvSpPr>
        <p:spPr bwMode="auto">
          <a:xfrm flipV="1">
            <a:off x="7010400" y="32766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26" name="AutoShape 45"/>
          <p:cNvSpPr>
            <a:spLocks noChangeArrowheads="1"/>
          </p:cNvSpPr>
          <p:nvPr/>
        </p:nvSpPr>
        <p:spPr bwMode="auto">
          <a:xfrm rot="5400000" flipH="1">
            <a:off x="7531100" y="2298700"/>
            <a:ext cx="635000" cy="609600"/>
          </a:xfrm>
          <a:prstGeom prst="triangle">
            <a:avLst>
              <a:gd name="adj" fmla="val 50000"/>
            </a:avLst>
          </a:prstGeom>
          <a:noFill/>
          <a:ln w="19050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7427" name="Rectangle 46"/>
          <p:cNvSpPr>
            <a:spLocks noChangeArrowheads="1"/>
          </p:cNvSpPr>
          <p:nvPr/>
        </p:nvSpPr>
        <p:spPr bwMode="auto">
          <a:xfrm>
            <a:off x="7010400" y="2273300"/>
            <a:ext cx="533400" cy="635000"/>
          </a:xfrm>
          <a:prstGeom prst="rect">
            <a:avLst/>
          </a:prstGeom>
          <a:noFill/>
          <a:ln w="19050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7428" name="Oval 47"/>
          <p:cNvSpPr>
            <a:spLocks noChangeArrowheads="1"/>
          </p:cNvSpPr>
          <p:nvPr/>
        </p:nvSpPr>
        <p:spPr bwMode="auto">
          <a:xfrm>
            <a:off x="7450138" y="2070100"/>
            <a:ext cx="152400" cy="1066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7429" name="Rectangle 48"/>
          <p:cNvSpPr>
            <a:spLocks noChangeArrowheads="1"/>
          </p:cNvSpPr>
          <p:nvPr/>
        </p:nvSpPr>
        <p:spPr bwMode="auto">
          <a:xfrm>
            <a:off x="6923088" y="2089150"/>
            <a:ext cx="163512" cy="10287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7430" name="Line 54"/>
          <p:cNvSpPr>
            <a:spLocks noChangeShapeType="1"/>
          </p:cNvSpPr>
          <p:nvPr/>
        </p:nvSpPr>
        <p:spPr bwMode="auto">
          <a:xfrm>
            <a:off x="5029200" y="1562100"/>
            <a:ext cx="0" cy="5334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84" name="AutoShape 76"/>
          <p:cNvSpPr>
            <a:spLocks noChangeArrowheads="1"/>
          </p:cNvSpPr>
          <p:nvPr/>
        </p:nvSpPr>
        <p:spPr bwMode="auto">
          <a:xfrm rot="16200000">
            <a:off x="3717132" y="2555081"/>
            <a:ext cx="1028700" cy="96837"/>
          </a:xfrm>
          <a:custGeom>
            <a:avLst/>
            <a:gdLst>
              <a:gd name="G0" fmla="+- 1800 0 0"/>
              <a:gd name="G1" fmla="+- 21600 0 1800"/>
              <a:gd name="G2" fmla="*/ 1800 1 2"/>
              <a:gd name="G3" fmla="+- 21600 0 G2"/>
              <a:gd name="G4" fmla="+/ 1800 21600 2"/>
              <a:gd name="G5" fmla="+/ G1 0 2"/>
              <a:gd name="G6" fmla="*/ 21600 21600 1800"/>
              <a:gd name="G7" fmla="*/ G6 1 2"/>
              <a:gd name="G8" fmla="+- 21600 0 G7"/>
              <a:gd name="G9" fmla="*/ 21600 1 2"/>
              <a:gd name="G10" fmla="+- 1800 0 G9"/>
              <a:gd name="G11" fmla="?: G10 G8 0"/>
              <a:gd name="G12" fmla="?: G10 G7 21600"/>
              <a:gd name="T0" fmla="*/ 20700 w 21600"/>
              <a:gd name="T1" fmla="*/ 10800 h 21600"/>
              <a:gd name="T2" fmla="*/ 10800 w 21600"/>
              <a:gd name="T3" fmla="*/ 21600 h 21600"/>
              <a:gd name="T4" fmla="*/ 900 w 21600"/>
              <a:gd name="T5" fmla="*/ 10800 h 21600"/>
              <a:gd name="T6" fmla="*/ 10800 w 21600"/>
              <a:gd name="T7" fmla="*/ 0 h 21600"/>
              <a:gd name="T8" fmla="*/ 2700 w 21600"/>
              <a:gd name="T9" fmla="*/ 2700 h 21600"/>
              <a:gd name="T10" fmla="*/ 18900 w 21600"/>
              <a:gd name="T11" fmla="*/ 189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800" y="21600"/>
                </a:lnTo>
                <a:lnTo>
                  <a:pt x="19800" y="21600"/>
                </a:lnTo>
                <a:lnTo>
                  <a:pt x="21600" y="0"/>
                </a:lnTo>
                <a:close/>
              </a:path>
            </a:pathLst>
          </a:custGeom>
          <a:gradFill rotWithShape="1">
            <a:gsLst>
              <a:gs pos="0">
                <a:schemeClr val="bg2">
                  <a:gamma/>
                  <a:shade val="46275"/>
                  <a:invGamma/>
                </a:schemeClr>
              </a:gs>
              <a:gs pos="5000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7432" name="Text Box 88"/>
          <p:cNvSpPr txBox="1">
            <a:spLocks noChangeArrowheads="1"/>
          </p:cNvSpPr>
          <p:nvPr/>
        </p:nvSpPr>
        <p:spPr bwMode="auto">
          <a:xfrm>
            <a:off x="1701800" y="3733800"/>
            <a:ext cx="1752600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5000"/>
              </a:spcBef>
              <a:buFontTx/>
              <a:buNone/>
            </a:pPr>
            <a:r>
              <a:rPr lang="en-US" altLang="en-US" sz="1800"/>
              <a:t>Polarizer +45</a:t>
            </a:r>
            <a:r>
              <a:rPr lang="en-US" altLang="en-US" sz="1800" baseline="30000"/>
              <a:t>o</a:t>
            </a:r>
          </a:p>
          <a:p>
            <a:pPr algn="ctr" eaLnBrk="1" hangingPunct="1">
              <a:spcBef>
                <a:spcPct val="1500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7433" name="Line 89"/>
          <p:cNvSpPr>
            <a:spLocks noChangeShapeType="1"/>
          </p:cNvSpPr>
          <p:nvPr/>
        </p:nvSpPr>
        <p:spPr bwMode="auto">
          <a:xfrm flipV="1">
            <a:off x="2565400" y="32766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34" name="Text Box 90"/>
          <p:cNvSpPr txBox="1">
            <a:spLocks noChangeArrowheads="1"/>
          </p:cNvSpPr>
          <p:nvPr/>
        </p:nvSpPr>
        <p:spPr bwMode="auto">
          <a:xfrm>
            <a:off x="2514600" y="304800"/>
            <a:ext cx="4495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Polarized K</a:t>
            </a:r>
            <a:r>
              <a:rPr lang="en-US" altLang="en-US" sz="1800">
                <a:cs typeface="Arial" panose="020B0604020202020204" pitchFamily="34" charset="0"/>
              </a:rPr>
              <a:t>ö</a:t>
            </a:r>
            <a:r>
              <a:rPr lang="en-US" altLang="en-US" sz="1800"/>
              <a:t>hler illumination?</a:t>
            </a:r>
          </a:p>
        </p:txBody>
      </p:sp>
      <p:sp>
        <p:nvSpPr>
          <p:cNvPr id="17435" name="Text Box 92"/>
          <p:cNvSpPr txBox="1">
            <a:spLocks noChangeArrowheads="1"/>
          </p:cNvSpPr>
          <p:nvPr/>
        </p:nvSpPr>
        <p:spPr bwMode="auto">
          <a:xfrm>
            <a:off x="152400" y="1219200"/>
            <a:ext cx="1219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lamp</a:t>
            </a:r>
          </a:p>
        </p:txBody>
      </p:sp>
      <p:sp>
        <p:nvSpPr>
          <p:cNvPr id="17436" name="Line 93"/>
          <p:cNvSpPr>
            <a:spLocks noChangeShapeType="1"/>
          </p:cNvSpPr>
          <p:nvPr/>
        </p:nvSpPr>
        <p:spPr bwMode="auto">
          <a:xfrm rot="5400000">
            <a:off x="5143500" y="3009900"/>
            <a:ext cx="0" cy="533400"/>
          </a:xfrm>
          <a:prstGeom prst="line">
            <a:avLst/>
          </a:prstGeom>
          <a:noFill/>
          <a:ln w="57150">
            <a:solidFill>
              <a:srgbClr val="0099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37" name="Line 94"/>
          <p:cNvSpPr>
            <a:spLocks noChangeShapeType="1"/>
          </p:cNvSpPr>
          <p:nvPr/>
        </p:nvSpPr>
        <p:spPr bwMode="auto">
          <a:xfrm rot="2700000">
            <a:off x="3208338" y="1387475"/>
            <a:ext cx="1587" cy="728663"/>
          </a:xfrm>
          <a:prstGeom prst="line">
            <a:avLst/>
          </a:prstGeom>
          <a:noFill/>
          <a:ln w="57150">
            <a:solidFill>
              <a:srgbClr val="FF99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38" name="Line 96"/>
          <p:cNvSpPr>
            <a:spLocks noChangeShapeType="1"/>
          </p:cNvSpPr>
          <p:nvPr/>
        </p:nvSpPr>
        <p:spPr bwMode="auto">
          <a:xfrm rot="18900000" flipH="1">
            <a:off x="7254875" y="1571626"/>
            <a:ext cx="1587" cy="423862"/>
          </a:xfrm>
          <a:prstGeom prst="line">
            <a:avLst/>
          </a:prstGeom>
          <a:noFill/>
          <a:ln w="57150">
            <a:solidFill>
              <a:srgbClr val="FF99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7439" name="Group 97"/>
          <p:cNvGrpSpPr>
            <a:grpSpLocks/>
          </p:cNvGrpSpPr>
          <p:nvPr/>
        </p:nvGrpSpPr>
        <p:grpSpPr bwMode="auto">
          <a:xfrm rot="439785">
            <a:off x="6400800" y="1430338"/>
            <a:ext cx="228600" cy="627062"/>
            <a:chOff x="3408" y="3029"/>
            <a:chExt cx="303" cy="768"/>
          </a:xfrm>
        </p:grpSpPr>
        <p:sp>
          <p:nvSpPr>
            <p:cNvPr id="17480" name="Oval 98"/>
            <p:cNvSpPr>
              <a:spLocks noChangeArrowheads="1"/>
            </p:cNvSpPr>
            <p:nvPr/>
          </p:nvSpPr>
          <p:spPr bwMode="auto">
            <a:xfrm rot="-3022603" flipH="1" flipV="1">
              <a:off x="3207" y="3293"/>
              <a:ext cx="768" cy="240"/>
            </a:xfrm>
            <a:prstGeom prst="ellipse">
              <a:avLst/>
            </a:prstGeom>
            <a:noFill/>
            <a:ln w="5715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17481" name="Rectangle 99"/>
            <p:cNvSpPr>
              <a:spLocks noChangeArrowheads="1"/>
            </p:cNvSpPr>
            <p:nvPr/>
          </p:nvSpPr>
          <p:spPr bwMode="auto">
            <a:xfrm>
              <a:off x="3408" y="3216"/>
              <a:ext cx="144" cy="2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17482" name="Line 100"/>
            <p:cNvSpPr>
              <a:spLocks noChangeShapeType="1"/>
            </p:cNvSpPr>
            <p:nvPr/>
          </p:nvSpPr>
          <p:spPr bwMode="auto">
            <a:xfrm flipH="1">
              <a:off x="3480" y="3256"/>
              <a:ext cx="88" cy="112"/>
            </a:xfrm>
            <a:prstGeom prst="line">
              <a:avLst/>
            </a:prstGeom>
            <a:noFill/>
            <a:ln w="57150">
              <a:solidFill>
                <a:srgbClr val="FF99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7440" name="Line 101"/>
          <p:cNvSpPr>
            <a:spLocks noChangeShapeType="1"/>
          </p:cNvSpPr>
          <p:nvPr/>
        </p:nvSpPr>
        <p:spPr bwMode="auto">
          <a:xfrm>
            <a:off x="1168400" y="1676400"/>
            <a:ext cx="0" cy="533400"/>
          </a:xfrm>
          <a:prstGeom prst="line">
            <a:avLst/>
          </a:prstGeom>
          <a:noFill/>
          <a:ln w="57150">
            <a:solidFill>
              <a:srgbClr val="FF99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7441" name="Group 58"/>
          <p:cNvGrpSpPr>
            <a:grpSpLocks/>
          </p:cNvGrpSpPr>
          <p:nvPr/>
        </p:nvGrpSpPr>
        <p:grpSpPr bwMode="auto">
          <a:xfrm>
            <a:off x="576263" y="2111375"/>
            <a:ext cx="163512" cy="1006475"/>
            <a:chOff x="2736" y="672"/>
            <a:chExt cx="96" cy="1064"/>
          </a:xfrm>
        </p:grpSpPr>
        <p:sp>
          <p:nvSpPr>
            <p:cNvPr id="17468" name="Line 59"/>
            <p:cNvSpPr>
              <a:spLocks noChangeShapeType="1"/>
            </p:cNvSpPr>
            <p:nvPr/>
          </p:nvSpPr>
          <p:spPr bwMode="auto">
            <a:xfrm flipH="1">
              <a:off x="2736" y="672"/>
              <a:ext cx="96" cy="96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69" name="Line 60"/>
            <p:cNvSpPr>
              <a:spLocks noChangeShapeType="1"/>
            </p:cNvSpPr>
            <p:nvPr/>
          </p:nvSpPr>
          <p:spPr bwMode="auto">
            <a:xfrm>
              <a:off x="2736" y="760"/>
              <a:ext cx="96" cy="96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0" name="Line 61"/>
            <p:cNvSpPr>
              <a:spLocks noChangeShapeType="1"/>
            </p:cNvSpPr>
            <p:nvPr/>
          </p:nvSpPr>
          <p:spPr bwMode="auto">
            <a:xfrm flipH="1">
              <a:off x="2736" y="848"/>
              <a:ext cx="96" cy="96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1" name="Line 62"/>
            <p:cNvSpPr>
              <a:spLocks noChangeShapeType="1"/>
            </p:cNvSpPr>
            <p:nvPr/>
          </p:nvSpPr>
          <p:spPr bwMode="auto">
            <a:xfrm>
              <a:off x="2736" y="936"/>
              <a:ext cx="96" cy="96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2" name="Line 63"/>
            <p:cNvSpPr>
              <a:spLocks noChangeShapeType="1"/>
            </p:cNvSpPr>
            <p:nvPr/>
          </p:nvSpPr>
          <p:spPr bwMode="auto">
            <a:xfrm flipH="1">
              <a:off x="2736" y="1024"/>
              <a:ext cx="96" cy="96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3" name="Line 64"/>
            <p:cNvSpPr>
              <a:spLocks noChangeShapeType="1"/>
            </p:cNvSpPr>
            <p:nvPr/>
          </p:nvSpPr>
          <p:spPr bwMode="auto">
            <a:xfrm>
              <a:off x="2736" y="1112"/>
              <a:ext cx="96" cy="96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4" name="Line 65"/>
            <p:cNvSpPr>
              <a:spLocks noChangeShapeType="1"/>
            </p:cNvSpPr>
            <p:nvPr/>
          </p:nvSpPr>
          <p:spPr bwMode="auto">
            <a:xfrm flipH="1">
              <a:off x="2736" y="1200"/>
              <a:ext cx="96" cy="96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5" name="Line 66"/>
            <p:cNvSpPr>
              <a:spLocks noChangeShapeType="1"/>
            </p:cNvSpPr>
            <p:nvPr/>
          </p:nvSpPr>
          <p:spPr bwMode="auto">
            <a:xfrm>
              <a:off x="2736" y="1288"/>
              <a:ext cx="96" cy="96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6" name="Line 67"/>
            <p:cNvSpPr>
              <a:spLocks noChangeShapeType="1"/>
            </p:cNvSpPr>
            <p:nvPr/>
          </p:nvSpPr>
          <p:spPr bwMode="auto">
            <a:xfrm flipH="1">
              <a:off x="2736" y="1376"/>
              <a:ext cx="96" cy="96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7" name="Line 68"/>
            <p:cNvSpPr>
              <a:spLocks noChangeShapeType="1"/>
            </p:cNvSpPr>
            <p:nvPr/>
          </p:nvSpPr>
          <p:spPr bwMode="auto">
            <a:xfrm>
              <a:off x="2736" y="1464"/>
              <a:ext cx="96" cy="96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8" name="Line 69"/>
            <p:cNvSpPr>
              <a:spLocks noChangeShapeType="1"/>
            </p:cNvSpPr>
            <p:nvPr/>
          </p:nvSpPr>
          <p:spPr bwMode="auto">
            <a:xfrm flipH="1">
              <a:off x="2736" y="1552"/>
              <a:ext cx="96" cy="96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9" name="Line 70"/>
            <p:cNvSpPr>
              <a:spLocks noChangeShapeType="1"/>
            </p:cNvSpPr>
            <p:nvPr/>
          </p:nvSpPr>
          <p:spPr bwMode="auto">
            <a:xfrm>
              <a:off x="2736" y="1640"/>
              <a:ext cx="96" cy="96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7442" name="Rectangle 78"/>
          <p:cNvSpPr>
            <a:spLocks noChangeArrowheads="1"/>
          </p:cNvSpPr>
          <p:nvPr/>
        </p:nvSpPr>
        <p:spPr bwMode="auto">
          <a:xfrm>
            <a:off x="500063" y="1981200"/>
            <a:ext cx="304800" cy="1219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7443" name="AutoShape 80"/>
          <p:cNvSpPr>
            <a:spLocks noChangeArrowheads="1"/>
          </p:cNvSpPr>
          <p:nvPr/>
        </p:nvSpPr>
        <p:spPr bwMode="auto">
          <a:xfrm rot="-5400000">
            <a:off x="703263" y="2184400"/>
            <a:ext cx="736600" cy="838200"/>
          </a:xfrm>
          <a:prstGeom prst="triangle">
            <a:avLst>
              <a:gd name="adj" fmla="val 50000"/>
            </a:avLst>
          </a:prstGeom>
          <a:noFill/>
          <a:ln w="38100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7444" name="AutoShape 81"/>
          <p:cNvSpPr>
            <a:spLocks noChangeArrowheads="1"/>
          </p:cNvSpPr>
          <p:nvPr/>
        </p:nvSpPr>
        <p:spPr bwMode="auto">
          <a:xfrm rot="5400000" flipH="1">
            <a:off x="2379663" y="1727200"/>
            <a:ext cx="736600" cy="1752600"/>
          </a:xfrm>
          <a:prstGeom prst="triangle">
            <a:avLst>
              <a:gd name="adj" fmla="val 50000"/>
            </a:avLst>
          </a:prstGeom>
          <a:noFill/>
          <a:ln w="38100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7445" name="Rectangle 82"/>
          <p:cNvSpPr>
            <a:spLocks noChangeArrowheads="1"/>
          </p:cNvSpPr>
          <p:nvPr/>
        </p:nvSpPr>
        <p:spPr bwMode="auto">
          <a:xfrm>
            <a:off x="1490663" y="2235200"/>
            <a:ext cx="381000" cy="736600"/>
          </a:xfrm>
          <a:prstGeom prst="rect">
            <a:avLst/>
          </a:prstGeom>
          <a:noFill/>
          <a:ln w="38100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7446" name="Line 102"/>
          <p:cNvSpPr>
            <a:spLocks noChangeShapeType="1"/>
          </p:cNvSpPr>
          <p:nvPr/>
        </p:nvSpPr>
        <p:spPr bwMode="auto">
          <a:xfrm rot="5400000">
            <a:off x="1257300" y="2997200"/>
            <a:ext cx="0" cy="533400"/>
          </a:xfrm>
          <a:prstGeom prst="line">
            <a:avLst/>
          </a:prstGeom>
          <a:noFill/>
          <a:ln w="57150">
            <a:solidFill>
              <a:srgbClr val="FF99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7447" name="Group 77"/>
          <p:cNvGrpSpPr>
            <a:grpSpLocks/>
          </p:cNvGrpSpPr>
          <p:nvPr/>
        </p:nvGrpSpPr>
        <p:grpSpPr bwMode="auto">
          <a:xfrm>
            <a:off x="630238" y="2120900"/>
            <a:ext cx="2997200" cy="977900"/>
            <a:chOff x="630237" y="2120900"/>
            <a:chExt cx="2997201" cy="977900"/>
          </a:xfrm>
        </p:grpSpPr>
        <p:grpSp>
          <p:nvGrpSpPr>
            <p:cNvPr id="17460" name="Group 76"/>
            <p:cNvGrpSpPr>
              <a:grpSpLocks/>
            </p:cNvGrpSpPr>
            <p:nvPr/>
          </p:nvGrpSpPr>
          <p:grpSpPr bwMode="auto">
            <a:xfrm>
              <a:off x="647700" y="2349500"/>
              <a:ext cx="2946401" cy="749300"/>
              <a:chOff x="647700" y="2349500"/>
              <a:chExt cx="2946401" cy="749300"/>
            </a:xfrm>
          </p:grpSpPr>
          <p:sp>
            <p:nvSpPr>
              <p:cNvPr id="17465" name="AutoShape 81"/>
              <p:cNvSpPr>
                <a:spLocks noChangeArrowheads="1"/>
              </p:cNvSpPr>
              <p:nvPr/>
            </p:nvSpPr>
            <p:spPr bwMode="auto">
              <a:xfrm rot="5400000" flipH="1">
                <a:off x="2349501" y="1841500"/>
                <a:ext cx="736600" cy="1752601"/>
              </a:xfrm>
              <a:prstGeom prst="triangle">
                <a:avLst>
                  <a:gd name="adj" fmla="val 50000"/>
                </a:avLst>
              </a:prstGeom>
              <a:noFill/>
              <a:ln w="38100">
                <a:solidFill>
                  <a:srgbClr val="FF99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17466" name="AutoShape 80"/>
              <p:cNvSpPr>
                <a:spLocks noChangeArrowheads="1"/>
              </p:cNvSpPr>
              <p:nvPr/>
            </p:nvSpPr>
            <p:spPr bwMode="auto">
              <a:xfrm rot="-5400000">
                <a:off x="698500" y="2311400"/>
                <a:ext cx="736600" cy="838200"/>
              </a:xfrm>
              <a:prstGeom prst="triangle">
                <a:avLst>
                  <a:gd name="adj" fmla="val 50000"/>
                </a:avLst>
              </a:prstGeom>
              <a:noFill/>
              <a:ln w="38100">
                <a:solidFill>
                  <a:srgbClr val="FF99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17467" name="Rectangle 82"/>
              <p:cNvSpPr>
                <a:spLocks noChangeArrowheads="1"/>
              </p:cNvSpPr>
              <p:nvPr/>
            </p:nvSpPr>
            <p:spPr bwMode="auto">
              <a:xfrm>
                <a:off x="1485900" y="2349500"/>
                <a:ext cx="381000" cy="736600"/>
              </a:xfrm>
              <a:prstGeom prst="rect">
                <a:avLst/>
              </a:prstGeom>
              <a:noFill/>
              <a:ln w="38100">
                <a:solidFill>
                  <a:srgbClr val="FF99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grpSp>
          <p:nvGrpSpPr>
            <p:cNvPr id="17461" name="Group 75"/>
            <p:cNvGrpSpPr>
              <a:grpSpLocks/>
            </p:cNvGrpSpPr>
            <p:nvPr/>
          </p:nvGrpSpPr>
          <p:grpSpPr bwMode="auto">
            <a:xfrm>
              <a:off x="630237" y="2120900"/>
              <a:ext cx="2997201" cy="749301"/>
              <a:chOff x="630237" y="2120900"/>
              <a:chExt cx="2997201" cy="749301"/>
            </a:xfrm>
          </p:grpSpPr>
          <p:sp>
            <p:nvSpPr>
              <p:cNvPr id="17462" name="AutoShape 81"/>
              <p:cNvSpPr>
                <a:spLocks noChangeArrowheads="1"/>
              </p:cNvSpPr>
              <p:nvPr/>
            </p:nvSpPr>
            <p:spPr bwMode="auto">
              <a:xfrm rot="5400000" flipH="1">
                <a:off x="2382838" y="1625600"/>
                <a:ext cx="736600" cy="1752601"/>
              </a:xfrm>
              <a:prstGeom prst="triangle">
                <a:avLst>
                  <a:gd name="adj" fmla="val 50000"/>
                </a:avLst>
              </a:prstGeom>
              <a:noFill/>
              <a:ln w="38100">
                <a:solidFill>
                  <a:srgbClr val="FF99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17463" name="AutoShape 80"/>
              <p:cNvSpPr>
                <a:spLocks noChangeArrowheads="1"/>
              </p:cNvSpPr>
              <p:nvPr/>
            </p:nvSpPr>
            <p:spPr bwMode="auto">
              <a:xfrm rot="-5400000">
                <a:off x="681037" y="2070100"/>
                <a:ext cx="736600" cy="838200"/>
              </a:xfrm>
              <a:prstGeom prst="triangle">
                <a:avLst>
                  <a:gd name="adj" fmla="val 50000"/>
                </a:avLst>
              </a:prstGeom>
              <a:noFill/>
              <a:ln w="38100">
                <a:solidFill>
                  <a:srgbClr val="FF99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17464" name="Rectangle 82"/>
              <p:cNvSpPr>
                <a:spLocks noChangeArrowheads="1"/>
              </p:cNvSpPr>
              <p:nvPr/>
            </p:nvSpPr>
            <p:spPr bwMode="auto">
              <a:xfrm>
                <a:off x="1481137" y="2120900"/>
                <a:ext cx="381000" cy="736600"/>
              </a:xfrm>
              <a:prstGeom prst="rect">
                <a:avLst/>
              </a:prstGeom>
              <a:noFill/>
              <a:ln w="38100">
                <a:solidFill>
                  <a:srgbClr val="FF99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</p:grpSp>
      <p:sp>
        <p:nvSpPr>
          <p:cNvPr id="17448" name="Oval 79"/>
          <p:cNvSpPr>
            <a:spLocks noChangeArrowheads="1"/>
          </p:cNvSpPr>
          <p:nvPr/>
        </p:nvSpPr>
        <p:spPr bwMode="auto">
          <a:xfrm>
            <a:off x="1795463" y="2070100"/>
            <a:ext cx="152400" cy="1066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7449" name="Oval 77"/>
          <p:cNvSpPr>
            <a:spLocks noChangeArrowheads="1"/>
          </p:cNvSpPr>
          <p:nvPr/>
        </p:nvSpPr>
        <p:spPr bwMode="auto">
          <a:xfrm>
            <a:off x="1414463" y="2070100"/>
            <a:ext cx="152400" cy="1066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7450" name="Text Box 49"/>
          <p:cNvSpPr txBox="1">
            <a:spLocks noChangeArrowheads="1"/>
          </p:cNvSpPr>
          <p:nvPr/>
        </p:nvSpPr>
        <p:spPr bwMode="auto">
          <a:xfrm>
            <a:off x="3810000" y="838200"/>
            <a:ext cx="16764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Scattering sample</a:t>
            </a:r>
          </a:p>
        </p:txBody>
      </p:sp>
      <p:sp>
        <p:nvSpPr>
          <p:cNvPr id="17483" name="Rectangle 75"/>
          <p:cNvSpPr>
            <a:spLocks noChangeArrowheads="1"/>
          </p:cNvSpPr>
          <p:nvPr/>
        </p:nvSpPr>
        <p:spPr bwMode="auto">
          <a:xfrm>
            <a:off x="3608388" y="2089150"/>
            <a:ext cx="574675" cy="1028700"/>
          </a:xfrm>
          <a:prstGeom prst="rect">
            <a:avLst/>
          </a:prstGeom>
          <a:gradFill rotWithShape="1">
            <a:gsLst>
              <a:gs pos="0">
                <a:schemeClr val="bg2">
                  <a:gamma/>
                  <a:shade val="46275"/>
                  <a:invGamma/>
                </a:schemeClr>
              </a:gs>
              <a:gs pos="5000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grpSp>
        <p:nvGrpSpPr>
          <p:cNvPr id="17452" name="Group 73"/>
          <p:cNvGrpSpPr>
            <a:grpSpLocks/>
          </p:cNvGrpSpPr>
          <p:nvPr/>
        </p:nvGrpSpPr>
        <p:grpSpPr bwMode="auto">
          <a:xfrm>
            <a:off x="1066800" y="2420938"/>
            <a:ext cx="6096000" cy="3757612"/>
            <a:chOff x="1066800" y="2420938"/>
            <a:chExt cx="6096000" cy="3757612"/>
          </a:xfrm>
        </p:grpSpPr>
        <p:sp>
          <p:nvSpPr>
            <p:cNvPr id="17455" name="Text Box 91"/>
            <p:cNvSpPr txBox="1">
              <a:spLocks noChangeArrowheads="1"/>
            </p:cNvSpPr>
            <p:nvPr/>
          </p:nvSpPr>
          <p:spPr bwMode="auto">
            <a:xfrm>
              <a:off x="2209800" y="5470525"/>
              <a:ext cx="4953000" cy="708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/>
                <a:t>Doesn’t work because K</a:t>
              </a:r>
              <a:r>
                <a:rPr lang="en-US" altLang="en-US" sz="2000">
                  <a:cs typeface="Arial" panose="020B0604020202020204" pitchFamily="34" charset="0"/>
                </a:rPr>
                <a:t>ö</a:t>
              </a:r>
              <a:r>
                <a:rPr lang="en-US" altLang="en-US" sz="2000"/>
                <a:t>hler illumination not spatially coherent</a:t>
              </a:r>
            </a:p>
          </p:txBody>
        </p:sp>
        <p:graphicFrame>
          <p:nvGraphicFramePr>
            <p:cNvPr id="17456" name="Object 63"/>
            <p:cNvGraphicFramePr>
              <a:graphicFrameLocks noChangeAspect="1"/>
            </p:cNvGraphicFramePr>
            <p:nvPr/>
          </p:nvGraphicFramePr>
          <p:xfrm>
            <a:off x="3087688" y="4419600"/>
            <a:ext cx="1179512" cy="533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397" name="Equation" r:id="rId6" imgW="533160" imgH="241200" progId="Equation.DSMT4">
                    <p:embed/>
                  </p:oleObj>
                </mc:Choice>
                <mc:Fallback>
                  <p:oleObj name="Equation" r:id="rId6" imgW="533160" imgH="241200" progId="Equation.DSMT4">
                    <p:embed/>
                    <p:pic>
                      <p:nvPicPr>
                        <p:cNvPr id="17456" name="Object 6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87688" y="4419600"/>
                          <a:ext cx="1179512" cy="5334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4" name="Freeform 63"/>
            <p:cNvSpPr/>
            <p:nvPr/>
          </p:nvSpPr>
          <p:spPr>
            <a:xfrm>
              <a:off x="3352800" y="2420938"/>
              <a:ext cx="1117600" cy="2074862"/>
            </a:xfrm>
            <a:custGeom>
              <a:avLst/>
              <a:gdLst>
                <a:gd name="connsiteX0" fmla="*/ 0 w 1346200"/>
                <a:gd name="connsiteY0" fmla="*/ 1109133 h 1109133"/>
                <a:gd name="connsiteX1" fmla="*/ 584200 w 1346200"/>
                <a:gd name="connsiteY1" fmla="*/ 182033 h 1109133"/>
                <a:gd name="connsiteX2" fmla="*/ 1346200 w 1346200"/>
                <a:gd name="connsiteY2" fmla="*/ 16933 h 1109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46200" h="1109133">
                  <a:moveTo>
                    <a:pt x="0" y="1109133"/>
                  </a:moveTo>
                  <a:cubicBezTo>
                    <a:pt x="179916" y="736599"/>
                    <a:pt x="359833" y="364066"/>
                    <a:pt x="584200" y="182033"/>
                  </a:cubicBezTo>
                  <a:cubicBezTo>
                    <a:pt x="808567" y="0"/>
                    <a:pt x="1077383" y="8466"/>
                    <a:pt x="1346200" y="16933"/>
                  </a:cubicBezTo>
                </a:path>
              </a:pathLst>
            </a:custGeom>
            <a:ln w="19050">
              <a:solidFill>
                <a:srgbClr val="00206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65" name="Freeform 64"/>
            <p:cNvSpPr/>
            <p:nvPr/>
          </p:nvSpPr>
          <p:spPr>
            <a:xfrm>
              <a:off x="3962400" y="2713038"/>
              <a:ext cx="508000" cy="1782762"/>
            </a:xfrm>
            <a:custGeom>
              <a:avLst/>
              <a:gdLst>
                <a:gd name="connsiteX0" fmla="*/ 0 w 1346200"/>
                <a:gd name="connsiteY0" fmla="*/ 1109133 h 1109133"/>
                <a:gd name="connsiteX1" fmla="*/ 584200 w 1346200"/>
                <a:gd name="connsiteY1" fmla="*/ 182033 h 1109133"/>
                <a:gd name="connsiteX2" fmla="*/ 1346200 w 1346200"/>
                <a:gd name="connsiteY2" fmla="*/ 16933 h 1109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46200" h="1109133">
                  <a:moveTo>
                    <a:pt x="0" y="1109133"/>
                  </a:moveTo>
                  <a:cubicBezTo>
                    <a:pt x="179916" y="736599"/>
                    <a:pt x="359833" y="364066"/>
                    <a:pt x="584200" y="182033"/>
                  </a:cubicBezTo>
                  <a:cubicBezTo>
                    <a:pt x="808567" y="0"/>
                    <a:pt x="1077383" y="8466"/>
                    <a:pt x="1346200" y="16933"/>
                  </a:cubicBezTo>
                </a:path>
              </a:pathLst>
            </a:custGeom>
            <a:ln w="19050">
              <a:solidFill>
                <a:srgbClr val="00B05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7459" name="TextBox 65"/>
            <p:cNvSpPr txBox="1">
              <a:spLocks noChangeArrowheads="1"/>
            </p:cNvSpPr>
            <p:nvPr/>
          </p:nvSpPr>
          <p:spPr bwMode="auto">
            <a:xfrm>
              <a:off x="1066800" y="4495800"/>
              <a:ext cx="28194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Random phases:</a:t>
              </a:r>
            </a:p>
          </p:txBody>
        </p:sp>
      </p:grpSp>
      <p:sp>
        <p:nvSpPr>
          <p:cNvPr id="17453" name="Rectangle 74"/>
          <p:cNvSpPr>
            <a:spLocks noChangeArrowheads="1"/>
          </p:cNvSpPr>
          <p:nvPr/>
        </p:nvSpPr>
        <p:spPr bwMode="auto">
          <a:xfrm>
            <a:off x="2495550" y="2089150"/>
            <a:ext cx="163513" cy="10287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79" name="Oval 78"/>
          <p:cNvSpPr/>
          <p:nvPr/>
        </p:nvSpPr>
        <p:spPr>
          <a:xfrm>
            <a:off x="4587875" y="2590800"/>
            <a:ext cx="92075" cy="242888"/>
          </a:xfrm>
          <a:prstGeom prst="ellipse">
            <a:avLst/>
          </a:prstGeom>
          <a:solidFill>
            <a:srgbClr val="99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277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Freeform 99"/>
          <p:cNvSpPr/>
          <p:nvPr/>
        </p:nvSpPr>
        <p:spPr>
          <a:xfrm>
            <a:off x="4333875" y="2362200"/>
            <a:ext cx="85725" cy="576263"/>
          </a:xfrm>
          <a:custGeom>
            <a:avLst/>
            <a:gdLst>
              <a:gd name="connsiteX0" fmla="*/ 56707 w 113413"/>
              <a:gd name="connsiteY0" fmla="*/ 0 h 691116"/>
              <a:gd name="connsiteX1" fmla="*/ 14176 w 113413"/>
              <a:gd name="connsiteY1" fmla="*/ 148856 h 691116"/>
              <a:gd name="connsiteX2" fmla="*/ 109869 w 113413"/>
              <a:gd name="connsiteY2" fmla="*/ 202018 h 691116"/>
              <a:gd name="connsiteX3" fmla="*/ 3544 w 113413"/>
              <a:gd name="connsiteY3" fmla="*/ 318977 h 691116"/>
              <a:gd name="connsiteX4" fmla="*/ 88604 w 113413"/>
              <a:gd name="connsiteY4" fmla="*/ 414670 h 691116"/>
              <a:gd name="connsiteX5" fmla="*/ 77972 w 113413"/>
              <a:gd name="connsiteY5" fmla="*/ 520995 h 691116"/>
              <a:gd name="connsiteX6" fmla="*/ 46074 w 113413"/>
              <a:gd name="connsiteY6" fmla="*/ 584790 h 691116"/>
              <a:gd name="connsiteX7" fmla="*/ 109869 w 113413"/>
              <a:gd name="connsiteY7" fmla="*/ 648586 h 691116"/>
              <a:gd name="connsiteX8" fmla="*/ 67339 w 113413"/>
              <a:gd name="connsiteY8" fmla="*/ 691116 h 691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413" h="691116">
                <a:moveTo>
                  <a:pt x="56707" y="0"/>
                </a:moveTo>
                <a:cubicBezTo>
                  <a:pt x="31011" y="57593"/>
                  <a:pt x="5316" y="115186"/>
                  <a:pt x="14176" y="148856"/>
                </a:cubicBezTo>
                <a:cubicBezTo>
                  <a:pt x="23036" y="182526"/>
                  <a:pt x="111641" y="173665"/>
                  <a:pt x="109869" y="202018"/>
                </a:cubicBezTo>
                <a:cubicBezTo>
                  <a:pt x="108097" y="230371"/>
                  <a:pt x="7088" y="283535"/>
                  <a:pt x="3544" y="318977"/>
                </a:cubicBezTo>
                <a:cubicBezTo>
                  <a:pt x="0" y="354419"/>
                  <a:pt x="76199" y="381000"/>
                  <a:pt x="88604" y="414670"/>
                </a:cubicBezTo>
                <a:cubicBezTo>
                  <a:pt x="101009" y="448340"/>
                  <a:pt x="85060" y="492642"/>
                  <a:pt x="77972" y="520995"/>
                </a:cubicBezTo>
                <a:cubicBezTo>
                  <a:pt x="70884" y="549348"/>
                  <a:pt x="40758" y="563525"/>
                  <a:pt x="46074" y="584790"/>
                </a:cubicBezTo>
                <a:cubicBezTo>
                  <a:pt x="51390" y="606055"/>
                  <a:pt x="106325" y="630865"/>
                  <a:pt x="109869" y="648586"/>
                </a:cubicBezTo>
                <a:cubicBezTo>
                  <a:pt x="113413" y="666307"/>
                  <a:pt x="90376" y="678711"/>
                  <a:pt x="67339" y="691116"/>
                </a:cubicBezTo>
              </a:path>
            </a:pathLst>
          </a:cu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9" name="Freeform 98"/>
          <p:cNvSpPr/>
          <p:nvPr/>
        </p:nvSpPr>
        <p:spPr>
          <a:xfrm>
            <a:off x="4333875" y="2243138"/>
            <a:ext cx="85725" cy="576262"/>
          </a:xfrm>
          <a:custGeom>
            <a:avLst/>
            <a:gdLst>
              <a:gd name="connsiteX0" fmla="*/ 56707 w 113413"/>
              <a:gd name="connsiteY0" fmla="*/ 0 h 691116"/>
              <a:gd name="connsiteX1" fmla="*/ 14176 w 113413"/>
              <a:gd name="connsiteY1" fmla="*/ 148856 h 691116"/>
              <a:gd name="connsiteX2" fmla="*/ 109869 w 113413"/>
              <a:gd name="connsiteY2" fmla="*/ 202018 h 691116"/>
              <a:gd name="connsiteX3" fmla="*/ 3544 w 113413"/>
              <a:gd name="connsiteY3" fmla="*/ 318977 h 691116"/>
              <a:gd name="connsiteX4" fmla="*/ 88604 w 113413"/>
              <a:gd name="connsiteY4" fmla="*/ 414670 h 691116"/>
              <a:gd name="connsiteX5" fmla="*/ 77972 w 113413"/>
              <a:gd name="connsiteY5" fmla="*/ 520995 h 691116"/>
              <a:gd name="connsiteX6" fmla="*/ 46074 w 113413"/>
              <a:gd name="connsiteY6" fmla="*/ 584790 h 691116"/>
              <a:gd name="connsiteX7" fmla="*/ 109869 w 113413"/>
              <a:gd name="connsiteY7" fmla="*/ 648586 h 691116"/>
              <a:gd name="connsiteX8" fmla="*/ 67339 w 113413"/>
              <a:gd name="connsiteY8" fmla="*/ 691116 h 691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413" h="691116">
                <a:moveTo>
                  <a:pt x="56707" y="0"/>
                </a:moveTo>
                <a:cubicBezTo>
                  <a:pt x="31011" y="57593"/>
                  <a:pt x="5316" y="115186"/>
                  <a:pt x="14176" y="148856"/>
                </a:cubicBezTo>
                <a:cubicBezTo>
                  <a:pt x="23036" y="182526"/>
                  <a:pt x="111641" y="173665"/>
                  <a:pt x="109869" y="202018"/>
                </a:cubicBezTo>
                <a:cubicBezTo>
                  <a:pt x="108097" y="230371"/>
                  <a:pt x="7088" y="283535"/>
                  <a:pt x="3544" y="318977"/>
                </a:cubicBezTo>
                <a:cubicBezTo>
                  <a:pt x="0" y="354419"/>
                  <a:pt x="76199" y="381000"/>
                  <a:pt x="88604" y="414670"/>
                </a:cubicBezTo>
                <a:cubicBezTo>
                  <a:pt x="101009" y="448340"/>
                  <a:pt x="85060" y="492642"/>
                  <a:pt x="77972" y="520995"/>
                </a:cubicBezTo>
                <a:cubicBezTo>
                  <a:pt x="70884" y="549348"/>
                  <a:pt x="40758" y="563525"/>
                  <a:pt x="46074" y="584790"/>
                </a:cubicBezTo>
                <a:cubicBezTo>
                  <a:pt x="51390" y="606055"/>
                  <a:pt x="106325" y="630865"/>
                  <a:pt x="109869" y="648586"/>
                </a:cubicBezTo>
                <a:cubicBezTo>
                  <a:pt x="113413" y="666307"/>
                  <a:pt x="90376" y="678711"/>
                  <a:pt x="67339" y="691116"/>
                </a:cubicBezTo>
              </a:path>
            </a:pathLst>
          </a:cu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9460" name="Rectangle 76"/>
          <p:cNvSpPr>
            <a:spLocks noChangeArrowheads="1"/>
          </p:cNvSpPr>
          <p:nvPr/>
        </p:nvSpPr>
        <p:spPr bwMode="auto">
          <a:xfrm rot="21580682" flipV="1">
            <a:off x="4165600" y="2262188"/>
            <a:ext cx="457200" cy="5715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9461" name="Rectangle 77"/>
          <p:cNvSpPr>
            <a:spLocks noChangeArrowheads="1"/>
          </p:cNvSpPr>
          <p:nvPr/>
        </p:nvSpPr>
        <p:spPr bwMode="auto">
          <a:xfrm>
            <a:off x="4173538" y="2374900"/>
            <a:ext cx="457200" cy="571500"/>
          </a:xfrm>
          <a:prstGeom prst="rect">
            <a:avLst/>
          </a:prstGeom>
          <a:noFill/>
          <a:ln w="38100">
            <a:solidFill>
              <a:srgbClr val="00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9462" name="Rectangle 3" descr="Stationery"/>
          <p:cNvSpPr>
            <a:spLocks noChangeArrowheads="1"/>
          </p:cNvSpPr>
          <p:nvPr/>
        </p:nvSpPr>
        <p:spPr bwMode="auto">
          <a:xfrm>
            <a:off x="4530725" y="1727200"/>
            <a:ext cx="177800" cy="17526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9463" name="Rectangle 4"/>
          <p:cNvSpPr>
            <a:spLocks noChangeArrowheads="1"/>
          </p:cNvSpPr>
          <p:nvPr/>
        </p:nvSpPr>
        <p:spPr bwMode="auto">
          <a:xfrm>
            <a:off x="8218488" y="1984375"/>
            <a:ext cx="163512" cy="12382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9464" name="Rectangle 5" descr="Dark horizontal"/>
          <p:cNvSpPr>
            <a:spLocks noChangeArrowheads="1"/>
          </p:cNvSpPr>
          <p:nvPr/>
        </p:nvSpPr>
        <p:spPr bwMode="auto">
          <a:xfrm flipH="1">
            <a:off x="8135938" y="2071688"/>
            <a:ext cx="82550" cy="1063625"/>
          </a:xfrm>
          <a:prstGeom prst="rect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9465" name="AutoShape 6"/>
          <p:cNvSpPr>
            <a:spLocks noChangeArrowheads="1"/>
          </p:cNvSpPr>
          <p:nvPr/>
        </p:nvSpPr>
        <p:spPr bwMode="auto">
          <a:xfrm rot="-5400000">
            <a:off x="4667250" y="2546350"/>
            <a:ext cx="482600" cy="368300"/>
          </a:xfrm>
          <a:prstGeom prst="triangle">
            <a:avLst>
              <a:gd name="adj" fmla="val 50000"/>
            </a:avLst>
          </a:prstGeom>
          <a:noFill/>
          <a:ln w="38100">
            <a:solidFill>
              <a:srgbClr val="0099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9466" name="Rectangle 7"/>
          <p:cNvSpPr>
            <a:spLocks noChangeArrowheads="1"/>
          </p:cNvSpPr>
          <p:nvPr/>
        </p:nvSpPr>
        <p:spPr bwMode="auto">
          <a:xfrm>
            <a:off x="6019800" y="2286000"/>
            <a:ext cx="990600" cy="609600"/>
          </a:xfrm>
          <a:prstGeom prst="rect">
            <a:avLst/>
          </a:prstGeom>
          <a:noFill/>
          <a:ln w="38100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9467" name="AutoShape 8"/>
          <p:cNvSpPr>
            <a:spLocks noChangeArrowheads="1"/>
          </p:cNvSpPr>
          <p:nvPr/>
        </p:nvSpPr>
        <p:spPr bwMode="auto">
          <a:xfrm rot="-5400000">
            <a:off x="4667250" y="2266950"/>
            <a:ext cx="482600" cy="368300"/>
          </a:xfrm>
          <a:prstGeom prst="triangle">
            <a:avLst>
              <a:gd name="adj" fmla="val 50000"/>
            </a:avLst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9468" name="Rectangle 9"/>
          <p:cNvSpPr>
            <a:spLocks noChangeArrowheads="1"/>
          </p:cNvSpPr>
          <p:nvPr/>
        </p:nvSpPr>
        <p:spPr bwMode="auto">
          <a:xfrm rot="959178">
            <a:off x="5580063" y="2209800"/>
            <a:ext cx="457200" cy="5715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9469" name="Rectangle 10"/>
          <p:cNvSpPr>
            <a:spLocks noChangeArrowheads="1"/>
          </p:cNvSpPr>
          <p:nvPr/>
        </p:nvSpPr>
        <p:spPr bwMode="auto">
          <a:xfrm rot="20640822" flipV="1">
            <a:off x="5588000" y="2400300"/>
            <a:ext cx="457200" cy="5715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grpSp>
        <p:nvGrpSpPr>
          <p:cNvPr id="19470" name="Group 23"/>
          <p:cNvGrpSpPr>
            <a:grpSpLocks/>
          </p:cNvGrpSpPr>
          <p:nvPr/>
        </p:nvGrpSpPr>
        <p:grpSpPr bwMode="auto">
          <a:xfrm>
            <a:off x="5068888" y="2089150"/>
            <a:ext cx="669925" cy="1028700"/>
            <a:chOff x="3209" y="1316"/>
            <a:chExt cx="422" cy="648"/>
          </a:xfrm>
        </p:grpSpPr>
        <p:sp>
          <p:nvSpPr>
            <p:cNvPr id="18456" name="Rectangle 24"/>
            <p:cNvSpPr>
              <a:spLocks noChangeArrowheads="1"/>
            </p:cNvSpPr>
            <p:nvPr/>
          </p:nvSpPr>
          <p:spPr bwMode="auto">
            <a:xfrm flipH="1">
              <a:off x="3269" y="1316"/>
              <a:ext cx="362" cy="648"/>
            </a:xfrm>
            <a:prstGeom prst="rect">
              <a:avLst/>
            </a:prstGeom>
            <a:gradFill rotWithShape="1">
              <a:gsLst>
                <a:gs pos="0">
                  <a:schemeClr val="bg2">
                    <a:gamma/>
                    <a:shade val="46275"/>
                    <a:invGamma/>
                  </a:schemeClr>
                </a:gs>
                <a:gs pos="5000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18457" name="AutoShape 25"/>
            <p:cNvSpPr>
              <a:spLocks noChangeArrowheads="1"/>
            </p:cNvSpPr>
            <p:nvPr/>
          </p:nvSpPr>
          <p:spPr bwMode="auto">
            <a:xfrm rot="5400000" flipH="1">
              <a:off x="2915" y="1610"/>
              <a:ext cx="648" cy="60"/>
            </a:xfrm>
            <a:custGeom>
              <a:avLst/>
              <a:gdLst>
                <a:gd name="G0" fmla="+- 1800 0 0"/>
                <a:gd name="G1" fmla="+- 21600 0 1800"/>
                <a:gd name="G2" fmla="*/ 1800 1 2"/>
                <a:gd name="G3" fmla="+- 21600 0 G2"/>
                <a:gd name="G4" fmla="+/ 1800 21600 2"/>
                <a:gd name="G5" fmla="+/ G1 0 2"/>
                <a:gd name="G6" fmla="*/ 21600 21600 1800"/>
                <a:gd name="G7" fmla="*/ G6 1 2"/>
                <a:gd name="G8" fmla="+- 21600 0 G7"/>
                <a:gd name="G9" fmla="*/ 21600 1 2"/>
                <a:gd name="G10" fmla="+- 1800 0 G9"/>
                <a:gd name="G11" fmla="?: G10 G8 0"/>
                <a:gd name="G12" fmla="?: G10 G7 21600"/>
                <a:gd name="T0" fmla="*/ 20700 w 21600"/>
                <a:gd name="T1" fmla="*/ 10800 h 21600"/>
                <a:gd name="T2" fmla="*/ 10800 w 21600"/>
                <a:gd name="T3" fmla="*/ 21600 h 21600"/>
                <a:gd name="T4" fmla="*/ 900 w 21600"/>
                <a:gd name="T5" fmla="*/ 10800 h 21600"/>
                <a:gd name="T6" fmla="*/ 10800 w 21600"/>
                <a:gd name="T7" fmla="*/ 0 h 21600"/>
                <a:gd name="T8" fmla="*/ 2700 w 21600"/>
                <a:gd name="T9" fmla="*/ 2700 h 21600"/>
                <a:gd name="T10" fmla="*/ 18900 w 21600"/>
                <a:gd name="T11" fmla="*/ 189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800" y="21600"/>
                  </a:lnTo>
                  <a:lnTo>
                    <a:pt x="198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shade val="46275"/>
                    <a:invGamma/>
                  </a:schemeClr>
                </a:gs>
                <a:gs pos="5000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Arial" charset="0"/>
              </a:endParaRPr>
            </a:p>
          </p:txBody>
        </p:sp>
      </p:grpSp>
      <p:grpSp>
        <p:nvGrpSpPr>
          <p:cNvPr id="19471" name="Group 26"/>
          <p:cNvGrpSpPr>
            <a:grpSpLocks/>
          </p:cNvGrpSpPr>
          <p:nvPr/>
        </p:nvGrpSpPr>
        <p:grpSpPr bwMode="auto">
          <a:xfrm flipV="1">
            <a:off x="5938838" y="2089150"/>
            <a:ext cx="163512" cy="1028700"/>
            <a:chOff x="1440" y="2992"/>
            <a:chExt cx="480" cy="480"/>
          </a:xfrm>
        </p:grpSpPr>
        <p:sp>
          <p:nvSpPr>
            <p:cNvPr id="19554" name="Rectangle 27"/>
            <p:cNvSpPr>
              <a:spLocks noChangeArrowheads="1"/>
            </p:cNvSpPr>
            <p:nvPr/>
          </p:nvSpPr>
          <p:spPr bwMode="auto">
            <a:xfrm>
              <a:off x="1440" y="2992"/>
              <a:ext cx="480" cy="48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19555" name="Line 28"/>
            <p:cNvSpPr>
              <a:spLocks noChangeShapeType="1"/>
            </p:cNvSpPr>
            <p:nvPr/>
          </p:nvSpPr>
          <p:spPr bwMode="auto">
            <a:xfrm flipV="1">
              <a:off x="1440" y="2992"/>
              <a:ext cx="48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472" name="Text Box 29"/>
          <p:cNvSpPr txBox="1">
            <a:spLocks noChangeArrowheads="1"/>
          </p:cNvSpPr>
          <p:nvPr/>
        </p:nvSpPr>
        <p:spPr bwMode="auto">
          <a:xfrm>
            <a:off x="7962900" y="1233488"/>
            <a:ext cx="762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CCD</a:t>
            </a:r>
          </a:p>
        </p:txBody>
      </p:sp>
      <p:sp>
        <p:nvSpPr>
          <p:cNvPr id="19473" name="Text Box 30"/>
          <p:cNvSpPr txBox="1">
            <a:spLocks noChangeArrowheads="1"/>
          </p:cNvSpPr>
          <p:nvPr/>
        </p:nvSpPr>
        <p:spPr bwMode="auto">
          <a:xfrm>
            <a:off x="5410200" y="3276600"/>
            <a:ext cx="1371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Nomarski</a:t>
            </a:r>
          </a:p>
        </p:txBody>
      </p:sp>
      <p:sp>
        <p:nvSpPr>
          <p:cNvPr id="19474" name="Text Box 31"/>
          <p:cNvSpPr txBox="1">
            <a:spLocks noChangeArrowheads="1"/>
          </p:cNvSpPr>
          <p:nvPr/>
        </p:nvSpPr>
        <p:spPr bwMode="auto">
          <a:xfrm>
            <a:off x="6296025" y="3730625"/>
            <a:ext cx="1600200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5000"/>
              </a:spcBef>
              <a:buFontTx/>
              <a:buNone/>
            </a:pPr>
            <a:r>
              <a:rPr lang="en-US" altLang="en-US" sz="1800"/>
              <a:t>Polarizer -45</a:t>
            </a:r>
            <a:r>
              <a:rPr lang="en-US" altLang="en-US" sz="1800" baseline="30000"/>
              <a:t>o</a:t>
            </a:r>
          </a:p>
          <a:p>
            <a:pPr algn="ctr" eaLnBrk="1" hangingPunct="1">
              <a:spcBef>
                <a:spcPct val="15000"/>
              </a:spcBef>
              <a:buFontTx/>
              <a:buNone/>
            </a:pPr>
            <a:r>
              <a:rPr lang="en-US" altLang="en-US" sz="1800"/>
              <a:t>(analyzer)</a:t>
            </a:r>
          </a:p>
        </p:txBody>
      </p:sp>
      <p:sp>
        <p:nvSpPr>
          <p:cNvPr id="19475" name="Line 32"/>
          <p:cNvSpPr>
            <a:spLocks noChangeShapeType="1"/>
          </p:cNvSpPr>
          <p:nvPr/>
        </p:nvSpPr>
        <p:spPr bwMode="auto">
          <a:xfrm flipV="1">
            <a:off x="7010400" y="32766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6" name="AutoShape 33"/>
          <p:cNvSpPr>
            <a:spLocks noChangeArrowheads="1"/>
          </p:cNvSpPr>
          <p:nvPr/>
        </p:nvSpPr>
        <p:spPr bwMode="auto">
          <a:xfrm rot="5400000" flipH="1">
            <a:off x="7531100" y="2298700"/>
            <a:ext cx="635000" cy="609600"/>
          </a:xfrm>
          <a:prstGeom prst="triangle">
            <a:avLst>
              <a:gd name="adj" fmla="val 50000"/>
            </a:avLst>
          </a:prstGeom>
          <a:noFill/>
          <a:ln w="19050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9477" name="Rectangle 34"/>
          <p:cNvSpPr>
            <a:spLocks noChangeArrowheads="1"/>
          </p:cNvSpPr>
          <p:nvPr/>
        </p:nvSpPr>
        <p:spPr bwMode="auto">
          <a:xfrm>
            <a:off x="7010400" y="2273300"/>
            <a:ext cx="533400" cy="635000"/>
          </a:xfrm>
          <a:prstGeom prst="rect">
            <a:avLst/>
          </a:prstGeom>
          <a:noFill/>
          <a:ln w="19050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9478" name="Oval 35"/>
          <p:cNvSpPr>
            <a:spLocks noChangeArrowheads="1"/>
          </p:cNvSpPr>
          <p:nvPr/>
        </p:nvSpPr>
        <p:spPr bwMode="auto">
          <a:xfrm>
            <a:off x="7450138" y="2070100"/>
            <a:ext cx="152400" cy="1066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9479" name="Rectangle 36"/>
          <p:cNvSpPr>
            <a:spLocks noChangeArrowheads="1"/>
          </p:cNvSpPr>
          <p:nvPr/>
        </p:nvSpPr>
        <p:spPr bwMode="auto">
          <a:xfrm>
            <a:off x="6923088" y="2089150"/>
            <a:ext cx="163512" cy="10287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9480" name="Line 38"/>
          <p:cNvSpPr>
            <a:spLocks noChangeShapeType="1"/>
          </p:cNvSpPr>
          <p:nvPr/>
        </p:nvSpPr>
        <p:spPr bwMode="auto">
          <a:xfrm>
            <a:off x="5029200" y="1562100"/>
            <a:ext cx="0" cy="5334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9481" name="Group 42"/>
          <p:cNvGrpSpPr>
            <a:grpSpLocks/>
          </p:cNvGrpSpPr>
          <p:nvPr/>
        </p:nvGrpSpPr>
        <p:grpSpPr bwMode="auto">
          <a:xfrm>
            <a:off x="576263" y="2111375"/>
            <a:ext cx="163512" cy="1006475"/>
            <a:chOff x="2736" y="672"/>
            <a:chExt cx="96" cy="1064"/>
          </a:xfrm>
        </p:grpSpPr>
        <p:sp>
          <p:nvSpPr>
            <p:cNvPr id="19542" name="Line 43"/>
            <p:cNvSpPr>
              <a:spLocks noChangeShapeType="1"/>
            </p:cNvSpPr>
            <p:nvPr/>
          </p:nvSpPr>
          <p:spPr bwMode="auto">
            <a:xfrm flipH="1">
              <a:off x="2736" y="672"/>
              <a:ext cx="96" cy="96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43" name="Line 44"/>
            <p:cNvSpPr>
              <a:spLocks noChangeShapeType="1"/>
            </p:cNvSpPr>
            <p:nvPr/>
          </p:nvSpPr>
          <p:spPr bwMode="auto">
            <a:xfrm>
              <a:off x="2736" y="760"/>
              <a:ext cx="96" cy="96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44" name="Line 45"/>
            <p:cNvSpPr>
              <a:spLocks noChangeShapeType="1"/>
            </p:cNvSpPr>
            <p:nvPr/>
          </p:nvSpPr>
          <p:spPr bwMode="auto">
            <a:xfrm flipH="1">
              <a:off x="2736" y="848"/>
              <a:ext cx="96" cy="96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45" name="Line 46"/>
            <p:cNvSpPr>
              <a:spLocks noChangeShapeType="1"/>
            </p:cNvSpPr>
            <p:nvPr/>
          </p:nvSpPr>
          <p:spPr bwMode="auto">
            <a:xfrm>
              <a:off x="2736" y="936"/>
              <a:ext cx="96" cy="96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46" name="Line 47"/>
            <p:cNvSpPr>
              <a:spLocks noChangeShapeType="1"/>
            </p:cNvSpPr>
            <p:nvPr/>
          </p:nvSpPr>
          <p:spPr bwMode="auto">
            <a:xfrm flipH="1">
              <a:off x="2736" y="1024"/>
              <a:ext cx="96" cy="96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47" name="Line 48"/>
            <p:cNvSpPr>
              <a:spLocks noChangeShapeType="1"/>
            </p:cNvSpPr>
            <p:nvPr/>
          </p:nvSpPr>
          <p:spPr bwMode="auto">
            <a:xfrm>
              <a:off x="2736" y="1112"/>
              <a:ext cx="96" cy="96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48" name="Line 49"/>
            <p:cNvSpPr>
              <a:spLocks noChangeShapeType="1"/>
            </p:cNvSpPr>
            <p:nvPr/>
          </p:nvSpPr>
          <p:spPr bwMode="auto">
            <a:xfrm flipH="1">
              <a:off x="2736" y="1200"/>
              <a:ext cx="96" cy="96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49" name="Line 50"/>
            <p:cNvSpPr>
              <a:spLocks noChangeShapeType="1"/>
            </p:cNvSpPr>
            <p:nvPr/>
          </p:nvSpPr>
          <p:spPr bwMode="auto">
            <a:xfrm>
              <a:off x="2736" y="1288"/>
              <a:ext cx="96" cy="96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50" name="Line 51"/>
            <p:cNvSpPr>
              <a:spLocks noChangeShapeType="1"/>
            </p:cNvSpPr>
            <p:nvPr/>
          </p:nvSpPr>
          <p:spPr bwMode="auto">
            <a:xfrm flipH="1">
              <a:off x="2736" y="1376"/>
              <a:ext cx="96" cy="96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51" name="Line 52"/>
            <p:cNvSpPr>
              <a:spLocks noChangeShapeType="1"/>
            </p:cNvSpPr>
            <p:nvPr/>
          </p:nvSpPr>
          <p:spPr bwMode="auto">
            <a:xfrm>
              <a:off x="2736" y="1464"/>
              <a:ext cx="96" cy="96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52" name="Line 53"/>
            <p:cNvSpPr>
              <a:spLocks noChangeShapeType="1"/>
            </p:cNvSpPr>
            <p:nvPr/>
          </p:nvSpPr>
          <p:spPr bwMode="auto">
            <a:xfrm flipH="1">
              <a:off x="2736" y="1552"/>
              <a:ext cx="96" cy="96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53" name="Line 54"/>
            <p:cNvSpPr>
              <a:spLocks noChangeShapeType="1"/>
            </p:cNvSpPr>
            <p:nvPr/>
          </p:nvSpPr>
          <p:spPr bwMode="auto">
            <a:xfrm>
              <a:off x="2736" y="1640"/>
              <a:ext cx="96" cy="96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488" name="AutoShape 56"/>
          <p:cNvSpPr>
            <a:spLocks noChangeArrowheads="1"/>
          </p:cNvSpPr>
          <p:nvPr/>
        </p:nvSpPr>
        <p:spPr bwMode="auto">
          <a:xfrm rot="16200000">
            <a:off x="3717132" y="2555081"/>
            <a:ext cx="1028700" cy="96837"/>
          </a:xfrm>
          <a:custGeom>
            <a:avLst/>
            <a:gdLst>
              <a:gd name="G0" fmla="+- 1800 0 0"/>
              <a:gd name="G1" fmla="+- 21600 0 1800"/>
              <a:gd name="G2" fmla="*/ 1800 1 2"/>
              <a:gd name="G3" fmla="+- 21600 0 G2"/>
              <a:gd name="G4" fmla="+/ 1800 21600 2"/>
              <a:gd name="G5" fmla="+/ G1 0 2"/>
              <a:gd name="G6" fmla="*/ 21600 21600 1800"/>
              <a:gd name="G7" fmla="*/ G6 1 2"/>
              <a:gd name="G8" fmla="+- 21600 0 G7"/>
              <a:gd name="G9" fmla="*/ 21600 1 2"/>
              <a:gd name="G10" fmla="+- 1800 0 G9"/>
              <a:gd name="G11" fmla="?: G10 G8 0"/>
              <a:gd name="G12" fmla="?: G10 G7 21600"/>
              <a:gd name="T0" fmla="*/ 20700 w 21600"/>
              <a:gd name="T1" fmla="*/ 10800 h 21600"/>
              <a:gd name="T2" fmla="*/ 10800 w 21600"/>
              <a:gd name="T3" fmla="*/ 21600 h 21600"/>
              <a:gd name="T4" fmla="*/ 900 w 21600"/>
              <a:gd name="T5" fmla="*/ 10800 h 21600"/>
              <a:gd name="T6" fmla="*/ 10800 w 21600"/>
              <a:gd name="T7" fmla="*/ 0 h 21600"/>
              <a:gd name="T8" fmla="*/ 2700 w 21600"/>
              <a:gd name="T9" fmla="*/ 2700 h 21600"/>
              <a:gd name="T10" fmla="*/ 18900 w 21600"/>
              <a:gd name="T11" fmla="*/ 189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800" y="21600"/>
                </a:lnTo>
                <a:lnTo>
                  <a:pt x="19800" y="21600"/>
                </a:lnTo>
                <a:lnTo>
                  <a:pt x="21600" y="0"/>
                </a:lnTo>
                <a:close/>
              </a:path>
            </a:pathLst>
          </a:custGeom>
          <a:gradFill rotWithShape="1">
            <a:gsLst>
              <a:gs pos="0">
                <a:schemeClr val="bg2">
                  <a:gamma/>
                  <a:shade val="46275"/>
                  <a:invGamma/>
                </a:schemeClr>
              </a:gs>
              <a:gs pos="5000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9483" name="Rectangle 57"/>
          <p:cNvSpPr>
            <a:spLocks noChangeArrowheads="1"/>
          </p:cNvSpPr>
          <p:nvPr/>
        </p:nvSpPr>
        <p:spPr bwMode="auto">
          <a:xfrm>
            <a:off x="500063" y="1981200"/>
            <a:ext cx="304800" cy="1219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9484" name="Line 61"/>
          <p:cNvSpPr>
            <a:spLocks noChangeShapeType="1"/>
          </p:cNvSpPr>
          <p:nvPr/>
        </p:nvSpPr>
        <p:spPr bwMode="auto">
          <a:xfrm>
            <a:off x="1168400" y="1676400"/>
            <a:ext cx="0" cy="533400"/>
          </a:xfrm>
          <a:prstGeom prst="line">
            <a:avLst/>
          </a:prstGeom>
          <a:noFill/>
          <a:ln w="57150">
            <a:solidFill>
              <a:srgbClr val="FF99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85" name="Text Box 67"/>
          <p:cNvSpPr txBox="1">
            <a:spLocks noChangeArrowheads="1"/>
          </p:cNvSpPr>
          <p:nvPr/>
        </p:nvSpPr>
        <p:spPr bwMode="auto">
          <a:xfrm>
            <a:off x="1828800" y="3810000"/>
            <a:ext cx="1752600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5000"/>
              </a:spcBef>
              <a:buFontTx/>
              <a:buNone/>
            </a:pPr>
            <a:r>
              <a:rPr lang="en-US" altLang="en-US" sz="1800"/>
              <a:t>Polarizer +45</a:t>
            </a:r>
            <a:r>
              <a:rPr lang="en-US" altLang="en-US" sz="1800" baseline="30000"/>
              <a:t>o</a:t>
            </a:r>
          </a:p>
          <a:p>
            <a:pPr algn="ctr" eaLnBrk="1" hangingPunct="1">
              <a:spcBef>
                <a:spcPct val="1500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9486" name="Line 68"/>
          <p:cNvSpPr>
            <a:spLocks noChangeShapeType="1"/>
          </p:cNvSpPr>
          <p:nvPr/>
        </p:nvSpPr>
        <p:spPr bwMode="auto">
          <a:xfrm flipV="1">
            <a:off x="2565400" y="32766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87" name="Text Box 72"/>
          <p:cNvSpPr txBox="1">
            <a:spLocks noChangeArrowheads="1"/>
          </p:cNvSpPr>
          <p:nvPr/>
        </p:nvSpPr>
        <p:spPr bwMode="auto">
          <a:xfrm>
            <a:off x="25400" y="1195388"/>
            <a:ext cx="1219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lamp</a:t>
            </a:r>
          </a:p>
        </p:txBody>
      </p:sp>
      <p:sp>
        <p:nvSpPr>
          <p:cNvPr id="19488" name="Line 81"/>
          <p:cNvSpPr>
            <a:spLocks noChangeShapeType="1"/>
          </p:cNvSpPr>
          <p:nvPr/>
        </p:nvSpPr>
        <p:spPr bwMode="auto">
          <a:xfrm>
            <a:off x="3492500" y="1676400"/>
            <a:ext cx="0" cy="5334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89" name="Text Box 85"/>
          <p:cNvSpPr txBox="1">
            <a:spLocks noChangeArrowheads="1"/>
          </p:cNvSpPr>
          <p:nvPr/>
        </p:nvSpPr>
        <p:spPr bwMode="auto">
          <a:xfrm>
            <a:off x="2768600" y="3276600"/>
            <a:ext cx="1371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Nomarski</a:t>
            </a:r>
          </a:p>
        </p:txBody>
      </p:sp>
      <p:sp>
        <p:nvSpPr>
          <p:cNvPr id="19490" name="Text Box 86"/>
          <p:cNvSpPr txBox="1">
            <a:spLocks noChangeArrowheads="1"/>
          </p:cNvSpPr>
          <p:nvPr/>
        </p:nvSpPr>
        <p:spPr bwMode="auto">
          <a:xfrm>
            <a:off x="2971800" y="304800"/>
            <a:ext cx="35052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Trick: DIC microscopy</a:t>
            </a:r>
          </a:p>
        </p:txBody>
      </p:sp>
      <p:sp>
        <p:nvSpPr>
          <p:cNvPr id="19491" name="Line 87"/>
          <p:cNvSpPr>
            <a:spLocks noChangeShapeType="1"/>
          </p:cNvSpPr>
          <p:nvPr/>
        </p:nvSpPr>
        <p:spPr bwMode="auto">
          <a:xfrm rot="5400000">
            <a:off x="5143500" y="2997200"/>
            <a:ext cx="0" cy="533400"/>
          </a:xfrm>
          <a:prstGeom prst="line">
            <a:avLst/>
          </a:prstGeom>
          <a:noFill/>
          <a:ln w="57150">
            <a:solidFill>
              <a:srgbClr val="0099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92" name="Line 88"/>
          <p:cNvSpPr>
            <a:spLocks noChangeShapeType="1"/>
          </p:cNvSpPr>
          <p:nvPr/>
        </p:nvSpPr>
        <p:spPr bwMode="auto">
          <a:xfrm rot="2700000">
            <a:off x="2979738" y="1387475"/>
            <a:ext cx="1587" cy="728663"/>
          </a:xfrm>
          <a:prstGeom prst="line">
            <a:avLst/>
          </a:prstGeom>
          <a:noFill/>
          <a:ln w="57150">
            <a:solidFill>
              <a:srgbClr val="FF99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93" name="Line 90"/>
          <p:cNvSpPr>
            <a:spLocks noChangeShapeType="1"/>
          </p:cNvSpPr>
          <p:nvPr/>
        </p:nvSpPr>
        <p:spPr bwMode="auto">
          <a:xfrm rot="18900000" flipH="1">
            <a:off x="7254875" y="1571626"/>
            <a:ext cx="1587" cy="423862"/>
          </a:xfrm>
          <a:prstGeom prst="line">
            <a:avLst/>
          </a:prstGeom>
          <a:noFill/>
          <a:ln w="57150">
            <a:solidFill>
              <a:srgbClr val="FF99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9494" name="Group 91"/>
          <p:cNvGrpSpPr>
            <a:grpSpLocks/>
          </p:cNvGrpSpPr>
          <p:nvPr/>
        </p:nvGrpSpPr>
        <p:grpSpPr bwMode="auto">
          <a:xfrm rot="439785">
            <a:off x="6400800" y="1430338"/>
            <a:ext cx="228600" cy="627062"/>
            <a:chOff x="3408" y="3029"/>
            <a:chExt cx="303" cy="768"/>
          </a:xfrm>
        </p:grpSpPr>
        <p:sp>
          <p:nvSpPr>
            <p:cNvPr id="19539" name="Oval 92"/>
            <p:cNvSpPr>
              <a:spLocks noChangeArrowheads="1"/>
            </p:cNvSpPr>
            <p:nvPr/>
          </p:nvSpPr>
          <p:spPr bwMode="auto">
            <a:xfrm rot="-3022603" flipH="1" flipV="1">
              <a:off x="3207" y="3293"/>
              <a:ext cx="768" cy="240"/>
            </a:xfrm>
            <a:prstGeom prst="ellipse">
              <a:avLst/>
            </a:prstGeom>
            <a:noFill/>
            <a:ln w="5715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19540" name="Rectangle 93"/>
            <p:cNvSpPr>
              <a:spLocks noChangeArrowheads="1"/>
            </p:cNvSpPr>
            <p:nvPr/>
          </p:nvSpPr>
          <p:spPr bwMode="auto">
            <a:xfrm>
              <a:off x="3408" y="3216"/>
              <a:ext cx="144" cy="2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19541" name="Line 94"/>
            <p:cNvSpPr>
              <a:spLocks noChangeShapeType="1"/>
            </p:cNvSpPr>
            <p:nvPr/>
          </p:nvSpPr>
          <p:spPr bwMode="auto">
            <a:xfrm flipH="1">
              <a:off x="3480" y="3256"/>
              <a:ext cx="88" cy="112"/>
            </a:xfrm>
            <a:prstGeom prst="line">
              <a:avLst/>
            </a:prstGeom>
            <a:noFill/>
            <a:ln w="57150">
              <a:solidFill>
                <a:srgbClr val="FF99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495" name="Line 95"/>
          <p:cNvSpPr>
            <a:spLocks noChangeShapeType="1"/>
          </p:cNvSpPr>
          <p:nvPr/>
        </p:nvSpPr>
        <p:spPr bwMode="auto">
          <a:xfrm rot="5400000">
            <a:off x="3581400" y="2997200"/>
            <a:ext cx="0" cy="533400"/>
          </a:xfrm>
          <a:prstGeom prst="line">
            <a:avLst/>
          </a:prstGeom>
          <a:noFill/>
          <a:ln w="57150">
            <a:solidFill>
              <a:srgbClr val="0099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96" name="Line 96"/>
          <p:cNvSpPr>
            <a:spLocks noChangeShapeType="1"/>
          </p:cNvSpPr>
          <p:nvPr/>
        </p:nvSpPr>
        <p:spPr bwMode="auto">
          <a:xfrm rot="5400000">
            <a:off x="1257300" y="2997200"/>
            <a:ext cx="0" cy="533400"/>
          </a:xfrm>
          <a:prstGeom prst="line">
            <a:avLst/>
          </a:prstGeom>
          <a:noFill/>
          <a:ln w="57150">
            <a:solidFill>
              <a:srgbClr val="FF99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97" name="AutoShape 81"/>
          <p:cNvSpPr>
            <a:spLocks noChangeArrowheads="1"/>
          </p:cNvSpPr>
          <p:nvPr/>
        </p:nvSpPr>
        <p:spPr bwMode="auto">
          <a:xfrm rot="5400000" flipH="1">
            <a:off x="2349500" y="1841500"/>
            <a:ext cx="736600" cy="1752600"/>
          </a:xfrm>
          <a:prstGeom prst="triangle">
            <a:avLst>
              <a:gd name="adj" fmla="val 50000"/>
            </a:avLst>
          </a:prstGeom>
          <a:noFill/>
          <a:ln w="38100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9498" name="AutoShape 81"/>
          <p:cNvSpPr>
            <a:spLocks noChangeArrowheads="1"/>
          </p:cNvSpPr>
          <p:nvPr/>
        </p:nvSpPr>
        <p:spPr bwMode="auto">
          <a:xfrm rot="5400000" flipH="1">
            <a:off x="2382838" y="1625600"/>
            <a:ext cx="736600" cy="1752600"/>
          </a:xfrm>
          <a:prstGeom prst="triangle">
            <a:avLst>
              <a:gd name="adj" fmla="val 50000"/>
            </a:avLst>
          </a:prstGeom>
          <a:noFill/>
          <a:ln w="38100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grpSp>
        <p:nvGrpSpPr>
          <p:cNvPr id="19499" name="Group 58"/>
          <p:cNvGrpSpPr>
            <a:grpSpLocks/>
          </p:cNvGrpSpPr>
          <p:nvPr/>
        </p:nvGrpSpPr>
        <p:grpSpPr bwMode="auto">
          <a:xfrm>
            <a:off x="576263" y="2111375"/>
            <a:ext cx="163512" cy="1006475"/>
            <a:chOff x="2736" y="672"/>
            <a:chExt cx="96" cy="1064"/>
          </a:xfrm>
        </p:grpSpPr>
        <p:sp>
          <p:nvSpPr>
            <p:cNvPr id="19527" name="Line 59"/>
            <p:cNvSpPr>
              <a:spLocks noChangeShapeType="1"/>
            </p:cNvSpPr>
            <p:nvPr/>
          </p:nvSpPr>
          <p:spPr bwMode="auto">
            <a:xfrm flipH="1">
              <a:off x="2736" y="672"/>
              <a:ext cx="96" cy="96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28" name="Line 60"/>
            <p:cNvSpPr>
              <a:spLocks noChangeShapeType="1"/>
            </p:cNvSpPr>
            <p:nvPr/>
          </p:nvSpPr>
          <p:spPr bwMode="auto">
            <a:xfrm>
              <a:off x="2736" y="760"/>
              <a:ext cx="96" cy="96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29" name="Line 61"/>
            <p:cNvSpPr>
              <a:spLocks noChangeShapeType="1"/>
            </p:cNvSpPr>
            <p:nvPr/>
          </p:nvSpPr>
          <p:spPr bwMode="auto">
            <a:xfrm flipH="1">
              <a:off x="2736" y="848"/>
              <a:ext cx="96" cy="96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30" name="Line 62"/>
            <p:cNvSpPr>
              <a:spLocks noChangeShapeType="1"/>
            </p:cNvSpPr>
            <p:nvPr/>
          </p:nvSpPr>
          <p:spPr bwMode="auto">
            <a:xfrm>
              <a:off x="2736" y="936"/>
              <a:ext cx="96" cy="96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31" name="Line 63"/>
            <p:cNvSpPr>
              <a:spLocks noChangeShapeType="1"/>
            </p:cNvSpPr>
            <p:nvPr/>
          </p:nvSpPr>
          <p:spPr bwMode="auto">
            <a:xfrm flipH="1">
              <a:off x="2736" y="1024"/>
              <a:ext cx="96" cy="96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32" name="Line 64"/>
            <p:cNvSpPr>
              <a:spLocks noChangeShapeType="1"/>
            </p:cNvSpPr>
            <p:nvPr/>
          </p:nvSpPr>
          <p:spPr bwMode="auto">
            <a:xfrm>
              <a:off x="2736" y="1112"/>
              <a:ext cx="96" cy="96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33" name="Line 65"/>
            <p:cNvSpPr>
              <a:spLocks noChangeShapeType="1"/>
            </p:cNvSpPr>
            <p:nvPr/>
          </p:nvSpPr>
          <p:spPr bwMode="auto">
            <a:xfrm flipH="1">
              <a:off x="2736" y="1200"/>
              <a:ext cx="96" cy="96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34" name="Line 66"/>
            <p:cNvSpPr>
              <a:spLocks noChangeShapeType="1"/>
            </p:cNvSpPr>
            <p:nvPr/>
          </p:nvSpPr>
          <p:spPr bwMode="auto">
            <a:xfrm>
              <a:off x="2736" y="1288"/>
              <a:ext cx="96" cy="96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35" name="Line 67"/>
            <p:cNvSpPr>
              <a:spLocks noChangeShapeType="1"/>
            </p:cNvSpPr>
            <p:nvPr/>
          </p:nvSpPr>
          <p:spPr bwMode="auto">
            <a:xfrm flipH="1">
              <a:off x="2736" y="1376"/>
              <a:ext cx="96" cy="96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36" name="Line 68"/>
            <p:cNvSpPr>
              <a:spLocks noChangeShapeType="1"/>
            </p:cNvSpPr>
            <p:nvPr/>
          </p:nvSpPr>
          <p:spPr bwMode="auto">
            <a:xfrm>
              <a:off x="2736" y="1464"/>
              <a:ext cx="96" cy="96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37" name="Line 69"/>
            <p:cNvSpPr>
              <a:spLocks noChangeShapeType="1"/>
            </p:cNvSpPr>
            <p:nvPr/>
          </p:nvSpPr>
          <p:spPr bwMode="auto">
            <a:xfrm flipH="1">
              <a:off x="2736" y="1552"/>
              <a:ext cx="96" cy="96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38" name="Line 70"/>
            <p:cNvSpPr>
              <a:spLocks noChangeShapeType="1"/>
            </p:cNvSpPr>
            <p:nvPr/>
          </p:nvSpPr>
          <p:spPr bwMode="auto">
            <a:xfrm>
              <a:off x="2736" y="1640"/>
              <a:ext cx="96" cy="96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500" name="Rectangle 78"/>
          <p:cNvSpPr>
            <a:spLocks noChangeArrowheads="1"/>
          </p:cNvSpPr>
          <p:nvPr/>
        </p:nvSpPr>
        <p:spPr bwMode="auto">
          <a:xfrm>
            <a:off x="500063" y="1981200"/>
            <a:ext cx="304800" cy="1219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9501" name="AutoShape 80"/>
          <p:cNvSpPr>
            <a:spLocks noChangeArrowheads="1"/>
          </p:cNvSpPr>
          <p:nvPr/>
        </p:nvSpPr>
        <p:spPr bwMode="auto">
          <a:xfrm rot="-5400000">
            <a:off x="703263" y="2184400"/>
            <a:ext cx="736600" cy="838200"/>
          </a:xfrm>
          <a:prstGeom prst="triangle">
            <a:avLst>
              <a:gd name="adj" fmla="val 50000"/>
            </a:avLst>
          </a:prstGeom>
          <a:noFill/>
          <a:ln w="38100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9502" name="AutoShape 81"/>
          <p:cNvSpPr>
            <a:spLocks noChangeArrowheads="1"/>
          </p:cNvSpPr>
          <p:nvPr/>
        </p:nvSpPr>
        <p:spPr bwMode="auto">
          <a:xfrm rot="5400000" flipH="1">
            <a:off x="2379663" y="1727200"/>
            <a:ext cx="736600" cy="1752600"/>
          </a:xfrm>
          <a:prstGeom prst="triangle">
            <a:avLst>
              <a:gd name="adj" fmla="val 50000"/>
            </a:avLst>
          </a:prstGeom>
          <a:noFill/>
          <a:ln w="38100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9503" name="Rectangle 82"/>
          <p:cNvSpPr>
            <a:spLocks noChangeArrowheads="1"/>
          </p:cNvSpPr>
          <p:nvPr/>
        </p:nvSpPr>
        <p:spPr bwMode="auto">
          <a:xfrm>
            <a:off x="1490663" y="2235200"/>
            <a:ext cx="381000" cy="736600"/>
          </a:xfrm>
          <a:prstGeom prst="rect">
            <a:avLst/>
          </a:prstGeom>
          <a:noFill/>
          <a:ln w="38100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9504" name="Rectangle 74"/>
          <p:cNvSpPr>
            <a:spLocks noChangeArrowheads="1"/>
          </p:cNvSpPr>
          <p:nvPr/>
        </p:nvSpPr>
        <p:spPr bwMode="auto">
          <a:xfrm>
            <a:off x="2495550" y="2089150"/>
            <a:ext cx="163513" cy="10287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9505" name="Line 102"/>
          <p:cNvSpPr>
            <a:spLocks noChangeShapeType="1"/>
          </p:cNvSpPr>
          <p:nvPr/>
        </p:nvSpPr>
        <p:spPr bwMode="auto">
          <a:xfrm rot="5400000">
            <a:off x="1257300" y="2997200"/>
            <a:ext cx="0" cy="533400"/>
          </a:xfrm>
          <a:prstGeom prst="line">
            <a:avLst/>
          </a:prstGeom>
          <a:noFill/>
          <a:ln w="57150">
            <a:solidFill>
              <a:srgbClr val="FF99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506" name="AutoShape 80"/>
          <p:cNvSpPr>
            <a:spLocks noChangeArrowheads="1"/>
          </p:cNvSpPr>
          <p:nvPr/>
        </p:nvSpPr>
        <p:spPr bwMode="auto">
          <a:xfrm rot="-5400000">
            <a:off x="698500" y="2311400"/>
            <a:ext cx="736600" cy="838200"/>
          </a:xfrm>
          <a:prstGeom prst="triangle">
            <a:avLst>
              <a:gd name="adj" fmla="val 50000"/>
            </a:avLst>
          </a:prstGeom>
          <a:noFill/>
          <a:ln w="38100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9507" name="AutoShape 80"/>
          <p:cNvSpPr>
            <a:spLocks noChangeArrowheads="1"/>
          </p:cNvSpPr>
          <p:nvPr/>
        </p:nvSpPr>
        <p:spPr bwMode="auto">
          <a:xfrm rot="-5400000">
            <a:off x="681038" y="2070100"/>
            <a:ext cx="736600" cy="838200"/>
          </a:xfrm>
          <a:prstGeom prst="triangle">
            <a:avLst>
              <a:gd name="adj" fmla="val 50000"/>
            </a:avLst>
          </a:prstGeom>
          <a:noFill/>
          <a:ln w="38100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9508" name="Rectangle 82"/>
          <p:cNvSpPr>
            <a:spLocks noChangeArrowheads="1"/>
          </p:cNvSpPr>
          <p:nvPr/>
        </p:nvSpPr>
        <p:spPr bwMode="auto">
          <a:xfrm>
            <a:off x="1485900" y="2349500"/>
            <a:ext cx="381000" cy="736600"/>
          </a:xfrm>
          <a:prstGeom prst="rect">
            <a:avLst/>
          </a:prstGeom>
          <a:noFill/>
          <a:ln w="38100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9509" name="Rectangle 82"/>
          <p:cNvSpPr>
            <a:spLocks noChangeArrowheads="1"/>
          </p:cNvSpPr>
          <p:nvPr/>
        </p:nvSpPr>
        <p:spPr bwMode="auto">
          <a:xfrm>
            <a:off x="1481138" y="2120900"/>
            <a:ext cx="381000" cy="736600"/>
          </a:xfrm>
          <a:prstGeom prst="rect">
            <a:avLst/>
          </a:prstGeom>
          <a:noFill/>
          <a:ln w="38100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9510" name="Oval 79"/>
          <p:cNvSpPr>
            <a:spLocks noChangeArrowheads="1"/>
          </p:cNvSpPr>
          <p:nvPr/>
        </p:nvSpPr>
        <p:spPr bwMode="auto">
          <a:xfrm>
            <a:off x="1795463" y="2070100"/>
            <a:ext cx="152400" cy="1066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9511" name="Oval 77"/>
          <p:cNvSpPr>
            <a:spLocks noChangeArrowheads="1"/>
          </p:cNvSpPr>
          <p:nvPr/>
        </p:nvSpPr>
        <p:spPr bwMode="auto">
          <a:xfrm>
            <a:off x="1414463" y="2070100"/>
            <a:ext cx="152400" cy="1066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02" name="Rectangle 101"/>
          <p:cNvSpPr/>
          <p:nvPr/>
        </p:nvSpPr>
        <p:spPr>
          <a:xfrm>
            <a:off x="3352800" y="2286000"/>
            <a:ext cx="381000" cy="76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9513" name="AutoShape 79"/>
          <p:cNvSpPr>
            <a:spLocks noChangeArrowheads="1"/>
          </p:cNvSpPr>
          <p:nvPr/>
        </p:nvSpPr>
        <p:spPr bwMode="auto">
          <a:xfrm rot="5875245" flipH="1">
            <a:off x="3346450" y="2482850"/>
            <a:ext cx="228600" cy="368300"/>
          </a:xfrm>
          <a:prstGeom prst="triangle">
            <a:avLst>
              <a:gd name="adj" fmla="val 50000"/>
            </a:avLst>
          </a:prstGeom>
          <a:noFill/>
          <a:ln w="38100">
            <a:solidFill>
              <a:srgbClr val="00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9514" name="AutoShape 80"/>
          <p:cNvSpPr>
            <a:spLocks noChangeArrowheads="1"/>
          </p:cNvSpPr>
          <p:nvPr/>
        </p:nvSpPr>
        <p:spPr bwMode="auto">
          <a:xfrm rot="-5875245" flipH="1" flipV="1">
            <a:off x="3346450" y="2381250"/>
            <a:ext cx="228600" cy="368300"/>
          </a:xfrm>
          <a:prstGeom prst="triangle">
            <a:avLst>
              <a:gd name="adj" fmla="val 50000"/>
            </a:avLst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grpSp>
        <p:nvGrpSpPr>
          <p:cNvPr id="19515" name="Group 73"/>
          <p:cNvGrpSpPr>
            <a:grpSpLocks/>
          </p:cNvGrpSpPr>
          <p:nvPr/>
        </p:nvGrpSpPr>
        <p:grpSpPr bwMode="auto">
          <a:xfrm>
            <a:off x="3213100" y="2095500"/>
            <a:ext cx="163513" cy="1028700"/>
            <a:chOff x="1440" y="2992"/>
            <a:chExt cx="480" cy="480"/>
          </a:xfrm>
        </p:grpSpPr>
        <p:sp>
          <p:nvSpPr>
            <p:cNvPr id="19525" name="Rectangle 74"/>
            <p:cNvSpPr>
              <a:spLocks noChangeArrowheads="1"/>
            </p:cNvSpPr>
            <p:nvPr/>
          </p:nvSpPr>
          <p:spPr bwMode="auto">
            <a:xfrm>
              <a:off x="1440" y="2992"/>
              <a:ext cx="480" cy="48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19526" name="Line 75"/>
            <p:cNvSpPr>
              <a:spLocks noChangeShapeType="1"/>
            </p:cNvSpPr>
            <p:nvPr/>
          </p:nvSpPr>
          <p:spPr bwMode="auto">
            <a:xfrm flipV="1">
              <a:off x="1440" y="2992"/>
              <a:ext cx="48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501" name="Rectangle 69"/>
          <p:cNvSpPr>
            <a:spLocks noChangeArrowheads="1"/>
          </p:cNvSpPr>
          <p:nvPr/>
        </p:nvSpPr>
        <p:spPr bwMode="auto">
          <a:xfrm>
            <a:off x="3608388" y="2089150"/>
            <a:ext cx="574675" cy="1028700"/>
          </a:xfrm>
          <a:prstGeom prst="rect">
            <a:avLst/>
          </a:prstGeom>
          <a:gradFill rotWithShape="1">
            <a:gsLst>
              <a:gs pos="0">
                <a:schemeClr val="bg2">
                  <a:gamma/>
                  <a:shade val="46275"/>
                  <a:invGamma/>
                </a:schemeClr>
              </a:gs>
              <a:gs pos="5000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grpSp>
        <p:nvGrpSpPr>
          <p:cNvPr id="8" name="Group 97"/>
          <p:cNvGrpSpPr>
            <a:grpSpLocks/>
          </p:cNvGrpSpPr>
          <p:nvPr/>
        </p:nvGrpSpPr>
        <p:grpSpPr bwMode="auto">
          <a:xfrm>
            <a:off x="927100" y="2420938"/>
            <a:ext cx="7239000" cy="3751262"/>
            <a:chOff x="927100" y="2420938"/>
            <a:chExt cx="7239000" cy="3751262"/>
          </a:xfrm>
        </p:grpSpPr>
        <p:sp>
          <p:nvSpPr>
            <p:cNvPr id="19520" name="Text Box 70"/>
            <p:cNvSpPr txBox="1">
              <a:spLocks noChangeArrowheads="1"/>
            </p:cNvSpPr>
            <p:nvPr/>
          </p:nvSpPr>
          <p:spPr bwMode="auto">
            <a:xfrm>
              <a:off x="927100" y="5464175"/>
              <a:ext cx="7239000" cy="708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/>
                <a:t>Polarized K</a:t>
              </a:r>
              <a:r>
                <a:rPr lang="en-US" altLang="en-US" sz="2000">
                  <a:cs typeface="Arial" panose="020B0604020202020204" pitchFamily="34" charset="0"/>
                </a:rPr>
                <a:t>ö</a:t>
              </a:r>
              <a:r>
                <a:rPr lang="en-US" altLang="en-US" sz="2000"/>
                <a:t>hler illumination with Nomarski prism provides bright uniform illumination that is locally pairwise coherent</a:t>
              </a:r>
            </a:p>
          </p:txBody>
        </p:sp>
        <p:sp>
          <p:nvSpPr>
            <p:cNvPr id="95" name="Freeform 94"/>
            <p:cNvSpPr/>
            <p:nvPr/>
          </p:nvSpPr>
          <p:spPr>
            <a:xfrm>
              <a:off x="3733800" y="2420938"/>
              <a:ext cx="774700" cy="1922462"/>
            </a:xfrm>
            <a:custGeom>
              <a:avLst/>
              <a:gdLst>
                <a:gd name="connsiteX0" fmla="*/ 0 w 1346200"/>
                <a:gd name="connsiteY0" fmla="*/ 1109133 h 1109133"/>
                <a:gd name="connsiteX1" fmla="*/ 584200 w 1346200"/>
                <a:gd name="connsiteY1" fmla="*/ 182033 h 1109133"/>
                <a:gd name="connsiteX2" fmla="*/ 1346200 w 1346200"/>
                <a:gd name="connsiteY2" fmla="*/ 16933 h 1109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46200" h="1109133">
                  <a:moveTo>
                    <a:pt x="0" y="1109133"/>
                  </a:moveTo>
                  <a:cubicBezTo>
                    <a:pt x="179916" y="736599"/>
                    <a:pt x="359833" y="364066"/>
                    <a:pt x="584200" y="182033"/>
                  </a:cubicBezTo>
                  <a:cubicBezTo>
                    <a:pt x="808567" y="0"/>
                    <a:pt x="1077383" y="8466"/>
                    <a:pt x="1346200" y="16933"/>
                  </a:cubicBezTo>
                </a:path>
              </a:pathLst>
            </a:custGeom>
            <a:ln w="19050">
              <a:solidFill>
                <a:srgbClr val="00206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96" name="Freeform 95"/>
            <p:cNvSpPr/>
            <p:nvPr/>
          </p:nvSpPr>
          <p:spPr>
            <a:xfrm>
              <a:off x="4156075" y="2713038"/>
              <a:ext cx="352425" cy="1652587"/>
            </a:xfrm>
            <a:custGeom>
              <a:avLst/>
              <a:gdLst>
                <a:gd name="connsiteX0" fmla="*/ 0 w 1346200"/>
                <a:gd name="connsiteY0" fmla="*/ 1109133 h 1109133"/>
                <a:gd name="connsiteX1" fmla="*/ 584200 w 1346200"/>
                <a:gd name="connsiteY1" fmla="*/ 182033 h 1109133"/>
                <a:gd name="connsiteX2" fmla="*/ 1346200 w 1346200"/>
                <a:gd name="connsiteY2" fmla="*/ 16933 h 1109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46200" h="1109133">
                  <a:moveTo>
                    <a:pt x="0" y="1109133"/>
                  </a:moveTo>
                  <a:cubicBezTo>
                    <a:pt x="179916" y="736599"/>
                    <a:pt x="359833" y="364066"/>
                    <a:pt x="584200" y="182033"/>
                  </a:cubicBezTo>
                  <a:cubicBezTo>
                    <a:pt x="808567" y="0"/>
                    <a:pt x="1077383" y="8466"/>
                    <a:pt x="1346200" y="16933"/>
                  </a:cubicBezTo>
                </a:path>
              </a:pathLst>
            </a:custGeom>
            <a:ln w="19050">
              <a:solidFill>
                <a:srgbClr val="00B05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graphicFrame>
          <p:nvGraphicFramePr>
            <p:cNvPr id="19523" name="Object 52"/>
            <p:cNvGraphicFramePr>
              <a:graphicFrameLocks noChangeAspect="1"/>
            </p:cNvGraphicFramePr>
            <p:nvPr/>
          </p:nvGraphicFramePr>
          <p:xfrm>
            <a:off x="3352800" y="4343400"/>
            <a:ext cx="1179513" cy="533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421" name="Equation" r:id="rId6" imgW="533160" imgH="241200" progId="Equation.DSMT4">
                    <p:embed/>
                  </p:oleObj>
                </mc:Choice>
                <mc:Fallback>
                  <p:oleObj name="Equation" r:id="rId6" imgW="533160" imgH="241200" progId="Equation.DSMT4">
                    <p:embed/>
                    <p:pic>
                      <p:nvPicPr>
                        <p:cNvPr id="19523" name="Object 5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52800" y="4343400"/>
                          <a:ext cx="1179513" cy="5334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524" name="TextBox 65"/>
            <p:cNvSpPr txBox="1">
              <a:spLocks noChangeArrowheads="1"/>
            </p:cNvSpPr>
            <p:nvPr/>
          </p:nvSpPr>
          <p:spPr bwMode="auto">
            <a:xfrm>
              <a:off x="1028700" y="4432300"/>
              <a:ext cx="28194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Pairwise correlated:</a:t>
              </a:r>
            </a:p>
          </p:txBody>
        </p:sp>
      </p:grpSp>
      <p:sp>
        <p:nvSpPr>
          <p:cNvPr id="19518" name="Text Box 49"/>
          <p:cNvSpPr txBox="1">
            <a:spLocks noChangeArrowheads="1"/>
          </p:cNvSpPr>
          <p:nvPr/>
        </p:nvSpPr>
        <p:spPr bwMode="auto">
          <a:xfrm>
            <a:off x="3810000" y="838200"/>
            <a:ext cx="16764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Scattering sample</a:t>
            </a:r>
          </a:p>
        </p:txBody>
      </p:sp>
      <p:sp>
        <p:nvSpPr>
          <p:cNvPr id="101" name="Oval 100"/>
          <p:cNvSpPr/>
          <p:nvPr/>
        </p:nvSpPr>
        <p:spPr>
          <a:xfrm>
            <a:off x="4587875" y="2590800"/>
            <a:ext cx="92075" cy="242888"/>
          </a:xfrm>
          <a:prstGeom prst="ellipse">
            <a:avLst/>
          </a:prstGeom>
          <a:solidFill>
            <a:srgbClr val="99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137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76200" y="1981200"/>
            <a:ext cx="2590800" cy="2590800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914400" y="2544763"/>
            <a:ext cx="46038" cy="46037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533400" y="3306763"/>
            <a:ext cx="46038" cy="46037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295400" y="3459163"/>
            <a:ext cx="46038" cy="46037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862138" y="2971800"/>
            <a:ext cx="46037" cy="46038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477963" y="4068763"/>
            <a:ext cx="46037" cy="46037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graphicFrame>
        <p:nvGraphicFramePr>
          <p:cNvPr id="21512" name="Object 2"/>
          <p:cNvGraphicFramePr>
            <a:graphicFrameLocks noChangeAspect="1"/>
          </p:cNvGraphicFramePr>
          <p:nvPr/>
        </p:nvGraphicFramePr>
        <p:xfrm>
          <a:off x="838200" y="2147888"/>
          <a:ext cx="304800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44" name="Equation" r:id="rId3" imgW="177646" imgH="228402" progId="Equation.DSMT4">
                  <p:embed/>
                </p:oleObj>
              </mc:Choice>
              <mc:Fallback>
                <p:oleObj name="Equation" r:id="rId3" imgW="177646" imgH="228402" progId="Equation.DSMT4">
                  <p:embed/>
                  <p:pic>
                    <p:nvPicPr>
                      <p:cNvPr id="21512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2147888"/>
                        <a:ext cx="304800" cy="390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3" name="Object 2"/>
          <p:cNvGraphicFramePr>
            <a:graphicFrameLocks noChangeAspect="1"/>
          </p:cNvGraphicFramePr>
          <p:nvPr/>
        </p:nvGraphicFramePr>
        <p:xfrm>
          <a:off x="1390650" y="3697288"/>
          <a:ext cx="285750" cy="366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45" name="Equation" r:id="rId5" imgW="177646" imgH="228402" progId="Equation.DSMT4">
                  <p:embed/>
                </p:oleObj>
              </mc:Choice>
              <mc:Fallback>
                <p:oleObj name="Equation" r:id="rId5" imgW="177646" imgH="228402" progId="Equation.DSMT4">
                  <p:embed/>
                  <p:pic>
                    <p:nvPicPr>
                      <p:cNvPr id="21513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0650" y="3697288"/>
                        <a:ext cx="285750" cy="366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4" name="Object 2"/>
          <p:cNvGraphicFramePr>
            <a:graphicFrameLocks noChangeAspect="1"/>
          </p:cNvGraphicFramePr>
          <p:nvPr/>
        </p:nvGraphicFramePr>
        <p:xfrm>
          <a:off x="457200" y="2903538"/>
          <a:ext cx="304800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46" name="Equation" r:id="rId7" imgW="177646" imgH="228402" progId="Equation.DSMT4">
                  <p:embed/>
                </p:oleObj>
              </mc:Choice>
              <mc:Fallback>
                <p:oleObj name="Equation" r:id="rId7" imgW="177646" imgH="228402" progId="Equation.DSMT4">
                  <p:embed/>
                  <p:pic>
                    <p:nvPicPr>
                      <p:cNvPr id="2151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2903538"/>
                        <a:ext cx="304800" cy="392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5" name="Object 2"/>
          <p:cNvGraphicFramePr>
            <a:graphicFrameLocks noChangeAspect="1"/>
          </p:cNvGraphicFramePr>
          <p:nvPr/>
        </p:nvGraphicFramePr>
        <p:xfrm>
          <a:off x="1198563" y="3070225"/>
          <a:ext cx="325437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47" name="Equation" r:id="rId9" imgW="190500" imgH="228600" progId="Equation.DSMT4">
                  <p:embed/>
                </p:oleObj>
              </mc:Choice>
              <mc:Fallback>
                <p:oleObj name="Equation" r:id="rId9" imgW="190500" imgH="228600" progId="Equation.DSMT4">
                  <p:embed/>
                  <p:pic>
                    <p:nvPicPr>
                      <p:cNvPr id="21515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8563" y="3070225"/>
                        <a:ext cx="325437" cy="390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6" name="Object 2"/>
          <p:cNvGraphicFramePr>
            <a:graphicFrameLocks noChangeAspect="1"/>
          </p:cNvGraphicFramePr>
          <p:nvPr/>
        </p:nvGraphicFramePr>
        <p:xfrm>
          <a:off x="1766888" y="2590800"/>
          <a:ext cx="290512" cy="373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48" name="Equation" r:id="rId11" imgW="177646" imgH="228402" progId="Equation.DSMT4">
                  <p:embed/>
                </p:oleObj>
              </mc:Choice>
              <mc:Fallback>
                <p:oleObj name="Equation" r:id="rId11" imgW="177646" imgH="228402" progId="Equation.DSMT4">
                  <p:embed/>
                  <p:pic>
                    <p:nvPicPr>
                      <p:cNvPr id="2151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6888" y="2590800"/>
                        <a:ext cx="290512" cy="373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7" name="TextBox 97"/>
          <p:cNvSpPr txBox="1">
            <a:spLocks noChangeArrowheads="1"/>
          </p:cNvSpPr>
          <p:nvPr/>
        </p:nvSpPr>
        <p:spPr bwMode="auto">
          <a:xfrm>
            <a:off x="196850" y="5029200"/>
            <a:ext cx="2286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/>
              <a:t>Köhler illumination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/>
              <a:t>(spatially incoherent and unpolarized)</a:t>
            </a:r>
          </a:p>
        </p:txBody>
      </p:sp>
      <p:grpSp>
        <p:nvGrpSpPr>
          <p:cNvPr id="8" name="Group 54"/>
          <p:cNvGrpSpPr>
            <a:grpSpLocks/>
          </p:cNvGrpSpPr>
          <p:nvPr/>
        </p:nvGrpSpPr>
        <p:grpSpPr bwMode="auto">
          <a:xfrm>
            <a:off x="1752600" y="1981200"/>
            <a:ext cx="3962400" cy="3886200"/>
            <a:chOff x="1752600" y="1981200"/>
            <a:chExt cx="3962400" cy="3886200"/>
          </a:xfrm>
        </p:grpSpPr>
        <p:sp>
          <p:nvSpPr>
            <p:cNvPr id="24" name="Oval 23"/>
            <p:cNvSpPr/>
            <p:nvPr/>
          </p:nvSpPr>
          <p:spPr>
            <a:xfrm>
              <a:off x="3124200" y="1981200"/>
              <a:ext cx="2590800" cy="2590800"/>
            </a:xfrm>
            <a:prstGeom prst="ellipse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graphicFrame>
          <p:nvGraphicFramePr>
            <p:cNvPr id="21521" name="Object 2"/>
            <p:cNvGraphicFramePr>
              <a:graphicFrameLocks noChangeAspect="1"/>
            </p:cNvGraphicFramePr>
            <p:nvPr/>
          </p:nvGraphicFramePr>
          <p:xfrm>
            <a:off x="3883025" y="2098675"/>
            <a:ext cx="282575" cy="3905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549" name="Equation" r:id="rId13" imgW="165028" imgH="228501" progId="Equation.DSMT4">
                    <p:embed/>
                  </p:oleObj>
                </mc:Choice>
                <mc:Fallback>
                  <p:oleObj name="Equation" r:id="rId13" imgW="165028" imgH="228501" progId="Equation.DSMT4">
                    <p:embed/>
                    <p:pic>
                      <p:nvPicPr>
                        <p:cNvPr id="21521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83025" y="2098675"/>
                          <a:ext cx="282575" cy="3905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22" name="Object 2"/>
            <p:cNvGraphicFramePr>
              <a:graphicFrameLocks noChangeAspect="1"/>
            </p:cNvGraphicFramePr>
            <p:nvPr/>
          </p:nvGraphicFramePr>
          <p:xfrm>
            <a:off x="4424363" y="3648075"/>
            <a:ext cx="285750" cy="368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550" name="Equation" r:id="rId15" imgW="177646" imgH="228402" progId="Equation.DSMT4">
                    <p:embed/>
                  </p:oleObj>
                </mc:Choice>
                <mc:Fallback>
                  <p:oleObj name="Equation" r:id="rId15" imgW="177646" imgH="228402" progId="Equation.DSMT4">
                    <p:embed/>
                    <p:pic>
                      <p:nvPicPr>
                        <p:cNvPr id="21522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24363" y="3648075"/>
                          <a:ext cx="285750" cy="3683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23" name="Object 2"/>
            <p:cNvGraphicFramePr>
              <a:graphicFrameLocks noChangeAspect="1"/>
            </p:cNvGraphicFramePr>
            <p:nvPr/>
          </p:nvGraphicFramePr>
          <p:xfrm>
            <a:off x="3489325" y="2855913"/>
            <a:ext cx="304800" cy="3921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551" name="Equation" r:id="rId17" imgW="177646" imgH="228402" progId="Equation.DSMT4">
                    <p:embed/>
                  </p:oleObj>
                </mc:Choice>
                <mc:Fallback>
                  <p:oleObj name="Equation" r:id="rId17" imgW="177646" imgH="228402" progId="Equation.DSMT4">
                    <p:embed/>
                    <p:pic>
                      <p:nvPicPr>
                        <p:cNvPr id="21523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89325" y="2855913"/>
                          <a:ext cx="304800" cy="3921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24" name="Object 2"/>
            <p:cNvGraphicFramePr>
              <a:graphicFrameLocks noChangeAspect="1"/>
            </p:cNvGraphicFramePr>
            <p:nvPr/>
          </p:nvGraphicFramePr>
          <p:xfrm>
            <a:off x="4267200" y="3008313"/>
            <a:ext cx="303213" cy="3889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552" name="Equation" r:id="rId19" imgW="177646" imgH="228402" progId="Equation.DSMT4">
                    <p:embed/>
                  </p:oleObj>
                </mc:Choice>
                <mc:Fallback>
                  <p:oleObj name="Equation" r:id="rId19" imgW="177646" imgH="228402" progId="Equation.DSMT4">
                    <p:embed/>
                    <p:pic>
                      <p:nvPicPr>
                        <p:cNvPr id="21524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67200" y="3008313"/>
                          <a:ext cx="303213" cy="3889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25" name="Object 2"/>
            <p:cNvGraphicFramePr>
              <a:graphicFrameLocks noChangeAspect="1"/>
            </p:cNvGraphicFramePr>
            <p:nvPr/>
          </p:nvGraphicFramePr>
          <p:xfrm>
            <a:off x="4814888" y="2530475"/>
            <a:ext cx="290512" cy="3730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553" name="Equation" r:id="rId21" imgW="177646" imgH="228402" progId="Equation.DSMT4">
                    <p:embed/>
                  </p:oleObj>
                </mc:Choice>
                <mc:Fallback>
                  <p:oleObj name="Equation" r:id="rId21" imgW="177646" imgH="228402" progId="Equation.DSMT4">
                    <p:embed/>
                    <p:pic>
                      <p:nvPicPr>
                        <p:cNvPr id="21525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14888" y="2530475"/>
                          <a:ext cx="290512" cy="3730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6" name="Right Arrow 95"/>
            <p:cNvSpPr/>
            <p:nvPr/>
          </p:nvSpPr>
          <p:spPr>
            <a:xfrm>
              <a:off x="2771775" y="3200400"/>
              <a:ext cx="228600" cy="152400"/>
            </a:xfrm>
            <a:prstGeom prst="rightArrow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21527" name="TextBox 98"/>
            <p:cNvSpPr txBox="1">
              <a:spLocks noChangeArrowheads="1"/>
            </p:cNvSpPr>
            <p:nvPr/>
          </p:nvSpPr>
          <p:spPr bwMode="auto">
            <a:xfrm>
              <a:off x="3276600" y="5253038"/>
              <a:ext cx="2286000" cy="338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Polarizer 45</a:t>
              </a:r>
              <a:r>
                <a:rPr lang="en-US" altLang="en-US" sz="1600" baseline="30000"/>
                <a:t>o</a:t>
              </a:r>
            </a:p>
          </p:txBody>
        </p:sp>
        <p:sp>
          <p:nvSpPr>
            <p:cNvPr id="21528" name="TextBox 99"/>
            <p:cNvSpPr txBox="1">
              <a:spLocks noChangeArrowheads="1"/>
            </p:cNvSpPr>
            <p:nvPr/>
          </p:nvSpPr>
          <p:spPr bwMode="auto">
            <a:xfrm>
              <a:off x="1752600" y="5322888"/>
              <a:ext cx="2286000" cy="544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400" baseline="30000"/>
                <a:t>+</a:t>
              </a:r>
            </a:p>
          </p:txBody>
        </p:sp>
        <p:cxnSp>
          <p:nvCxnSpPr>
            <p:cNvPr id="74" name="Straight Arrow Connector 73"/>
            <p:cNvCxnSpPr/>
            <p:nvPr/>
          </p:nvCxnSpPr>
          <p:spPr>
            <a:xfrm rot="5400000" flipH="1" flipV="1">
              <a:off x="4854575" y="2873375"/>
              <a:ext cx="203200" cy="196850"/>
            </a:xfrm>
            <a:prstGeom prst="straightConnector1">
              <a:avLst/>
            </a:prstGeom>
            <a:ln w="28575">
              <a:solidFill>
                <a:srgbClr val="FFC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/>
            <p:cNvCxnSpPr/>
            <p:nvPr/>
          </p:nvCxnSpPr>
          <p:spPr>
            <a:xfrm rot="5400000" flipH="1" flipV="1">
              <a:off x="3908425" y="2447925"/>
              <a:ext cx="203200" cy="196850"/>
            </a:xfrm>
            <a:prstGeom prst="straightConnector1">
              <a:avLst/>
            </a:prstGeom>
            <a:ln w="28575">
              <a:solidFill>
                <a:srgbClr val="FFC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Arrow Connector 85"/>
            <p:cNvCxnSpPr/>
            <p:nvPr/>
          </p:nvCxnSpPr>
          <p:spPr>
            <a:xfrm rot="5400000" flipH="1" flipV="1">
              <a:off x="3527425" y="3216275"/>
              <a:ext cx="203200" cy="196850"/>
            </a:xfrm>
            <a:prstGeom prst="straightConnector1">
              <a:avLst/>
            </a:prstGeom>
            <a:ln w="28575">
              <a:solidFill>
                <a:srgbClr val="FFC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Arrow Connector 86"/>
            <p:cNvCxnSpPr/>
            <p:nvPr/>
          </p:nvCxnSpPr>
          <p:spPr>
            <a:xfrm rot="5400000" flipH="1" flipV="1">
              <a:off x="4295775" y="3355975"/>
              <a:ext cx="203200" cy="196850"/>
            </a:xfrm>
            <a:prstGeom prst="straightConnector1">
              <a:avLst/>
            </a:prstGeom>
            <a:ln w="28575">
              <a:solidFill>
                <a:srgbClr val="FFC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Arrow Connector 102"/>
            <p:cNvCxnSpPr/>
            <p:nvPr/>
          </p:nvCxnSpPr>
          <p:spPr>
            <a:xfrm rot="5400000" flipH="1" flipV="1">
              <a:off x="4467225" y="3971925"/>
              <a:ext cx="203200" cy="196850"/>
            </a:xfrm>
            <a:prstGeom prst="straightConnector1">
              <a:avLst/>
            </a:prstGeom>
            <a:ln w="28575">
              <a:solidFill>
                <a:srgbClr val="FFC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519" name="TextBox 103"/>
          <p:cNvSpPr txBox="1">
            <a:spLocks noChangeArrowheads="1"/>
          </p:cNvSpPr>
          <p:nvPr/>
        </p:nvSpPr>
        <p:spPr bwMode="auto">
          <a:xfrm>
            <a:off x="2209800" y="381000"/>
            <a:ext cx="4724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DIC illumination</a:t>
            </a:r>
          </a:p>
        </p:txBody>
      </p:sp>
    </p:spTree>
    <p:extLst>
      <p:ext uri="{BB962C8B-B14F-4D97-AF65-F5344CB8AC3E}">
        <p14:creationId xmlns:p14="http://schemas.microsoft.com/office/powerpoint/2010/main" val="3397488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Group 40"/>
          <p:cNvGrpSpPr>
            <a:grpSpLocks/>
          </p:cNvGrpSpPr>
          <p:nvPr/>
        </p:nvGrpSpPr>
        <p:grpSpPr bwMode="auto">
          <a:xfrm>
            <a:off x="4457700" y="3954463"/>
            <a:ext cx="228600" cy="228600"/>
            <a:chOff x="5173324" y="3049588"/>
            <a:chExt cx="227806" cy="227806"/>
          </a:xfrm>
        </p:grpSpPr>
        <p:cxnSp>
          <p:nvCxnSpPr>
            <p:cNvPr id="42" name="Straight Arrow Connector 41"/>
            <p:cNvCxnSpPr/>
            <p:nvPr/>
          </p:nvCxnSpPr>
          <p:spPr>
            <a:xfrm rot="5400000" flipH="1" flipV="1">
              <a:off x="5144058" y="3162700"/>
              <a:ext cx="227806" cy="1581"/>
            </a:xfrm>
            <a:prstGeom prst="straightConnector1">
              <a:avLst/>
            </a:prstGeom>
            <a:ln w="28575">
              <a:solidFill>
                <a:srgbClr val="00B05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/>
            <p:nvPr/>
          </p:nvCxnSpPr>
          <p:spPr>
            <a:xfrm rot="10800000" flipH="1" flipV="1">
              <a:off x="5173324" y="3187220"/>
              <a:ext cx="227806" cy="1582"/>
            </a:xfrm>
            <a:prstGeom prst="straightConnector1">
              <a:avLst/>
            </a:prstGeom>
            <a:ln w="28575">
              <a:solidFill>
                <a:srgbClr val="7030A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531" name="Group 43"/>
          <p:cNvGrpSpPr>
            <a:grpSpLocks/>
          </p:cNvGrpSpPr>
          <p:nvPr/>
        </p:nvGrpSpPr>
        <p:grpSpPr bwMode="auto">
          <a:xfrm>
            <a:off x="3895725" y="2430463"/>
            <a:ext cx="227013" cy="227012"/>
            <a:chOff x="5173324" y="3049588"/>
            <a:chExt cx="227806" cy="227806"/>
          </a:xfrm>
        </p:grpSpPr>
        <p:cxnSp>
          <p:nvCxnSpPr>
            <p:cNvPr id="45" name="Straight Arrow Connector 44"/>
            <p:cNvCxnSpPr/>
            <p:nvPr/>
          </p:nvCxnSpPr>
          <p:spPr>
            <a:xfrm rot="5400000" flipH="1" flipV="1">
              <a:off x="5144650" y="3162694"/>
              <a:ext cx="227806" cy="1593"/>
            </a:xfrm>
            <a:prstGeom prst="straightConnector1">
              <a:avLst/>
            </a:prstGeom>
            <a:ln w="28575">
              <a:solidFill>
                <a:srgbClr val="00B05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/>
            <p:nvPr/>
          </p:nvCxnSpPr>
          <p:spPr>
            <a:xfrm rot="10800000" flipH="1" flipV="1">
              <a:off x="5173324" y="3188183"/>
              <a:ext cx="227806" cy="1594"/>
            </a:xfrm>
            <a:prstGeom prst="straightConnector1">
              <a:avLst/>
            </a:prstGeom>
            <a:ln w="28575">
              <a:solidFill>
                <a:srgbClr val="7030A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532" name="Group 46"/>
          <p:cNvGrpSpPr>
            <a:grpSpLocks/>
          </p:cNvGrpSpPr>
          <p:nvPr/>
        </p:nvGrpSpPr>
        <p:grpSpPr bwMode="auto">
          <a:xfrm>
            <a:off x="3519488" y="3195638"/>
            <a:ext cx="227012" cy="228600"/>
            <a:chOff x="5173324" y="3049588"/>
            <a:chExt cx="227806" cy="227806"/>
          </a:xfrm>
        </p:grpSpPr>
        <p:cxnSp>
          <p:nvCxnSpPr>
            <p:cNvPr id="48" name="Straight Arrow Connector 47"/>
            <p:cNvCxnSpPr/>
            <p:nvPr/>
          </p:nvCxnSpPr>
          <p:spPr>
            <a:xfrm rot="5400000" flipH="1" flipV="1">
              <a:off x="5144649" y="3162694"/>
              <a:ext cx="227806" cy="1594"/>
            </a:xfrm>
            <a:prstGeom prst="straightConnector1">
              <a:avLst/>
            </a:prstGeom>
            <a:ln w="28575">
              <a:solidFill>
                <a:srgbClr val="00B05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/>
            <p:cNvCxnSpPr/>
            <p:nvPr/>
          </p:nvCxnSpPr>
          <p:spPr>
            <a:xfrm rot="10800000" flipH="1" flipV="1">
              <a:off x="5173324" y="3187220"/>
              <a:ext cx="227806" cy="1582"/>
            </a:xfrm>
            <a:prstGeom prst="straightConnector1">
              <a:avLst/>
            </a:prstGeom>
            <a:ln w="28575">
              <a:solidFill>
                <a:srgbClr val="7030A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533" name="Group 49"/>
          <p:cNvGrpSpPr>
            <a:grpSpLocks/>
          </p:cNvGrpSpPr>
          <p:nvPr/>
        </p:nvGrpSpPr>
        <p:grpSpPr bwMode="auto">
          <a:xfrm>
            <a:off x="4276725" y="3344863"/>
            <a:ext cx="227013" cy="227012"/>
            <a:chOff x="5173324" y="3049588"/>
            <a:chExt cx="227806" cy="227806"/>
          </a:xfrm>
        </p:grpSpPr>
        <p:cxnSp>
          <p:nvCxnSpPr>
            <p:cNvPr id="51" name="Straight Arrow Connector 50"/>
            <p:cNvCxnSpPr/>
            <p:nvPr/>
          </p:nvCxnSpPr>
          <p:spPr>
            <a:xfrm rot="5400000" flipH="1" flipV="1">
              <a:off x="5144650" y="3162694"/>
              <a:ext cx="227806" cy="1593"/>
            </a:xfrm>
            <a:prstGeom prst="straightConnector1">
              <a:avLst/>
            </a:prstGeom>
            <a:ln w="28575">
              <a:solidFill>
                <a:srgbClr val="00B05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/>
            <p:cNvCxnSpPr/>
            <p:nvPr/>
          </p:nvCxnSpPr>
          <p:spPr>
            <a:xfrm rot="10800000" flipH="1" flipV="1">
              <a:off x="5173324" y="3188183"/>
              <a:ext cx="227806" cy="1594"/>
            </a:xfrm>
            <a:prstGeom prst="straightConnector1">
              <a:avLst/>
            </a:prstGeom>
            <a:ln w="28575">
              <a:solidFill>
                <a:srgbClr val="7030A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534" name="Group 39"/>
          <p:cNvGrpSpPr>
            <a:grpSpLocks/>
          </p:cNvGrpSpPr>
          <p:nvPr/>
        </p:nvGrpSpPr>
        <p:grpSpPr bwMode="auto">
          <a:xfrm>
            <a:off x="4849813" y="2855913"/>
            <a:ext cx="228600" cy="228600"/>
            <a:chOff x="5173324" y="3049588"/>
            <a:chExt cx="227806" cy="227806"/>
          </a:xfrm>
        </p:grpSpPr>
        <p:cxnSp>
          <p:nvCxnSpPr>
            <p:cNvPr id="36" name="Straight Arrow Connector 35"/>
            <p:cNvCxnSpPr/>
            <p:nvPr/>
          </p:nvCxnSpPr>
          <p:spPr>
            <a:xfrm rot="5400000" flipH="1" flipV="1">
              <a:off x="5144057" y="3162700"/>
              <a:ext cx="227806" cy="1582"/>
            </a:xfrm>
            <a:prstGeom prst="straightConnector1">
              <a:avLst/>
            </a:prstGeom>
            <a:ln w="28575">
              <a:solidFill>
                <a:srgbClr val="00B05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/>
            <p:cNvCxnSpPr/>
            <p:nvPr/>
          </p:nvCxnSpPr>
          <p:spPr>
            <a:xfrm rot="10800000" flipH="1" flipV="1">
              <a:off x="5173324" y="3187220"/>
              <a:ext cx="227806" cy="1582"/>
            </a:xfrm>
            <a:prstGeom prst="straightConnector1">
              <a:avLst/>
            </a:prstGeom>
            <a:ln w="28575">
              <a:solidFill>
                <a:srgbClr val="7030A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Oval 1"/>
          <p:cNvSpPr/>
          <p:nvPr/>
        </p:nvSpPr>
        <p:spPr>
          <a:xfrm>
            <a:off x="76200" y="1981200"/>
            <a:ext cx="2590800" cy="2590800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914400" y="2544763"/>
            <a:ext cx="46038" cy="46037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533400" y="3306763"/>
            <a:ext cx="46038" cy="46037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295400" y="3459163"/>
            <a:ext cx="46038" cy="46037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862138" y="2971800"/>
            <a:ext cx="46037" cy="46038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477963" y="4068763"/>
            <a:ext cx="46037" cy="46037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graphicFrame>
        <p:nvGraphicFramePr>
          <p:cNvPr id="22541" name="Object 2"/>
          <p:cNvGraphicFramePr>
            <a:graphicFrameLocks noChangeAspect="1"/>
          </p:cNvGraphicFramePr>
          <p:nvPr/>
        </p:nvGraphicFramePr>
        <p:xfrm>
          <a:off x="838200" y="2147888"/>
          <a:ext cx="304800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89" name="Equation" r:id="rId3" imgW="177646" imgH="228402" progId="Equation.DSMT4">
                  <p:embed/>
                </p:oleObj>
              </mc:Choice>
              <mc:Fallback>
                <p:oleObj name="Equation" r:id="rId3" imgW="177646" imgH="228402" progId="Equation.DSMT4">
                  <p:embed/>
                  <p:pic>
                    <p:nvPicPr>
                      <p:cNvPr id="22541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2147888"/>
                        <a:ext cx="304800" cy="390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42" name="Object 2"/>
          <p:cNvGraphicFramePr>
            <a:graphicFrameLocks noChangeAspect="1"/>
          </p:cNvGraphicFramePr>
          <p:nvPr/>
        </p:nvGraphicFramePr>
        <p:xfrm>
          <a:off x="1390650" y="3697288"/>
          <a:ext cx="285750" cy="366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90" name="Equation" r:id="rId5" imgW="177646" imgH="228402" progId="Equation.DSMT4">
                  <p:embed/>
                </p:oleObj>
              </mc:Choice>
              <mc:Fallback>
                <p:oleObj name="Equation" r:id="rId5" imgW="177646" imgH="228402" progId="Equation.DSMT4">
                  <p:embed/>
                  <p:pic>
                    <p:nvPicPr>
                      <p:cNvPr id="22542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0650" y="3697288"/>
                        <a:ext cx="285750" cy="366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43" name="Object 2"/>
          <p:cNvGraphicFramePr>
            <a:graphicFrameLocks noChangeAspect="1"/>
          </p:cNvGraphicFramePr>
          <p:nvPr/>
        </p:nvGraphicFramePr>
        <p:xfrm>
          <a:off x="457200" y="2903538"/>
          <a:ext cx="304800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91" name="Equation" r:id="rId7" imgW="177646" imgH="228402" progId="Equation.DSMT4">
                  <p:embed/>
                </p:oleObj>
              </mc:Choice>
              <mc:Fallback>
                <p:oleObj name="Equation" r:id="rId7" imgW="177646" imgH="228402" progId="Equation.DSMT4">
                  <p:embed/>
                  <p:pic>
                    <p:nvPicPr>
                      <p:cNvPr id="22543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2903538"/>
                        <a:ext cx="304800" cy="392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44" name="Object 2"/>
          <p:cNvGraphicFramePr>
            <a:graphicFrameLocks noChangeAspect="1"/>
          </p:cNvGraphicFramePr>
          <p:nvPr/>
        </p:nvGraphicFramePr>
        <p:xfrm>
          <a:off x="1198563" y="3070225"/>
          <a:ext cx="325437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92" name="Equation" r:id="rId9" imgW="190500" imgH="228600" progId="Equation.DSMT4">
                  <p:embed/>
                </p:oleObj>
              </mc:Choice>
              <mc:Fallback>
                <p:oleObj name="Equation" r:id="rId9" imgW="190500" imgH="228600" progId="Equation.DSMT4">
                  <p:embed/>
                  <p:pic>
                    <p:nvPicPr>
                      <p:cNvPr id="2254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8563" y="3070225"/>
                        <a:ext cx="325437" cy="390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45" name="Object 2"/>
          <p:cNvGraphicFramePr>
            <a:graphicFrameLocks noChangeAspect="1"/>
          </p:cNvGraphicFramePr>
          <p:nvPr/>
        </p:nvGraphicFramePr>
        <p:xfrm>
          <a:off x="1766888" y="2590800"/>
          <a:ext cx="290512" cy="373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93" name="Equation" r:id="rId11" imgW="177646" imgH="228402" progId="Equation.DSMT4">
                  <p:embed/>
                </p:oleObj>
              </mc:Choice>
              <mc:Fallback>
                <p:oleObj name="Equation" r:id="rId11" imgW="177646" imgH="228402" progId="Equation.DSMT4">
                  <p:embed/>
                  <p:pic>
                    <p:nvPicPr>
                      <p:cNvPr id="22545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6888" y="2590800"/>
                        <a:ext cx="290512" cy="373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Oval 23"/>
          <p:cNvSpPr/>
          <p:nvPr/>
        </p:nvSpPr>
        <p:spPr>
          <a:xfrm>
            <a:off x="3124200" y="1981200"/>
            <a:ext cx="2590800" cy="2590800"/>
          </a:xfrm>
          <a:prstGeom prst="ellipse">
            <a:avLst/>
          </a:prstGeom>
          <a:noFill/>
          <a:ln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graphicFrame>
        <p:nvGraphicFramePr>
          <p:cNvPr id="22547" name="Object 2"/>
          <p:cNvGraphicFramePr>
            <a:graphicFrameLocks noChangeAspect="1"/>
          </p:cNvGraphicFramePr>
          <p:nvPr/>
        </p:nvGraphicFramePr>
        <p:xfrm>
          <a:off x="3876675" y="2127250"/>
          <a:ext cx="282575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94" name="Equation" r:id="rId13" imgW="165028" imgH="228501" progId="Equation.DSMT4">
                  <p:embed/>
                </p:oleObj>
              </mc:Choice>
              <mc:Fallback>
                <p:oleObj name="Equation" r:id="rId13" imgW="165028" imgH="228501" progId="Equation.DSMT4">
                  <p:embed/>
                  <p:pic>
                    <p:nvPicPr>
                      <p:cNvPr id="22547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76675" y="2127250"/>
                        <a:ext cx="282575" cy="390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48" name="Object 2"/>
          <p:cNvGraphicFramePr>
            <a:graphicFrameLocks noChangeAspect="1"/>
          </p:cNvGraphicFramePr>
          <p:nvPr/>
        </p:nvGraphicFramePr>
        <p:xfrm>
          <a:off x="4424363" y="3670300"/>
          <a:ext cx="28575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95" name="Equation" r:id="rId15" imgW="177646" imgH="228402" progId="Equation.DSMT4">
                  <p:embed/>
                </p:oleObj>
              </mc:Choice>
              <mc:Fallback>
                <p:oleObj name="Equation" r:id="rId15" imgW="177646" imgH="228402" progId="Equation.DSMT4">
                  <p:embed/>
                  <p:pic>
                    <p:nvPicPr>
                      <p:cNvPr id="22548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4363" y="3670300"/>
                        <a:ext cx="285750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49" name="Object 2"/>
          <p:cNvGraphicFramePr>
            <a:graphicFrameLocks noChangeAspect="1"/>
          </p:cNvGraphicFramePr>
          <p:nvPr/>
        </p:nvGraphicFramePr>
        <p:xfrm>
          <a:off x="3489325" y="2887663"/>
          <a:ext cx="304800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96" name="Equation" r:id="rId17" imgW="177646" imgH="228402" progId="Equation.DSMT4">
                  <p:embed/>
                </p:oleObj>
              </mc:Choice>
              <mc:Fallback>
                <p:oleObj name="Equation" r:id="rId17" imgW="177646" imgH="228402" progId="Equation.DSMT4">
                  <p:embed/>
                  <p:pic>
                    <p:nvPicPr>
                      <p:cNvPr id="22549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89325" y="2887663"/>
                        <a:ext cx="304800" cy="392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50" name="Object 2"/>
          <p:cNvGraphicFramePr>
            <a:graphicFrameLocks noChangeAspect="1"/>
          </p:cNvGraphicFramePr>
          <p:nvPr/>
        </p:nvGraphicFramePr>
        <p:xfrm>
          <a:off x="4257675" y="3036888"/>
          <a:ext cx="303213" cy="388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97" name="Equation" r:id="rId19" imgW="177646" imgH="228402" progId="Equation.DSMT4">
                  <p:embed/>
                </p:oleObj>
              </mc:Choice>
              <mc:Fallback>
                <p:oleObj name="Equation" r:id="rId19" imgW="177646" imgH="228402" progId="Equation.DSMT4">
                  <p:embed/>
                  <p:pic>
                    <p:nvPicPr>
                      <p:cNvPr id="2255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57675" y="3036888"/>
                        <a:ext cx="303213" cy="388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51" name="Object 2"/>
          <p:cNvGraphicFramePr>
            <a:graphicFrameLocks noChangeAspect="1"/>
          </p:cNvGraphicFramePr>
          <p:nvPr/>
        </p:nvGraphicFramePr>
        <p:xfrm>
          <a:off x="4814888" y="2574925"/>
          <a:ext cx="290512" cy="373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98" name="Equation" r:id="rId21" imgW="177646" imgH="228402" progId="Equation.DSMT4">
                  <p:embed/>
                </p:oleObj>
              </mc:Choice>
              <mc:Fallback>
                <p:oleObj name="Equation" r:id="rId21" imgW="177646" imgH="228402" progId="Equation.DSMT4">
                  <p:embed/>
                  <p:pic>
                    <p:nvPicPr>
                      <p:cNvPr id="22551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14888" y="2574925"/>
                        <a:ext cx="290512" cy="373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5" name="Oval 94"/>
          <p:cNvSpPr/>
          <p:nvPr/>
        </p:nvSpPr>
        <p:spPr>
          <a:xfrm>
            <a:off x="3086100" y="1949450"/>
            <a:ext cx="2667000" cy="2654300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6" name="Right Arrow 95"/>
          <p:cNvSpPr/>
          <p:nvPr/>
        </p:nvSpPr>
        <p:spPr>
          <a:xfrm>
            <a:off x="2771775" y="3200400"/>
            <a:ext cx="228600" cy="152400"/>
          </a:xfrm>
          <a:prstGeom prst="rightArrow">
            <a:avLst/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2554" name="TextBox 98"/>
          <p:cNvSpPr txBox="1">
            <a:spLocks noChangeArrowheads="1"/>
          </p:cNvSpPr>
          <p:nvPr/>
        </p:nvSpPr>
        <p:spPr bwMode="auto">
          <a:xfrm>
            <a:off x="3276600" y="5253038"/>
            <a:ext cx="22860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/>
              <a:t>Polarizer 45</a:t>
            </a:r>
            <a:r>
              <a:rPr lang="en-US" altLang="en-US" sz="1600" baseline="30000"/>
              <a:t>o</a:t>
            </a:r>
          </a:p>
        </p:txBody>
      </p:sp>
      <p:sp>
        <p:nvSpPr>
          <p:cNvPr id="22555" name="TextBox 99"/>
          <p:cNvSpPr txBox="1">
            <a:spLocks noChangeArrowheads="1"/>
          </p:cNvSpPr>
          <p:nvPr/>
        </p:nvSpPr>
        <p:spPr bwMode="auto">
          <a:xfrm>
            <a:off x="1752600" y="5322888"/>
            <a:ext cx="2286000" cy="54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400" baseline="30000"/>
              <a:t>+</a:t>
            </a:r>
          </a:p>
        </p:txBody>
      </p:sp>
      <p:sp>
        <p:nvSpPr>
          <p:cNvPr id="22556" name="TextBox 102"/>
          <p:cNvSpPr txBox="1">
            <a:spLocks noChangeArrowheads="1"/>
          </p:cNvSpPr>
          <p:nvPr/>
        </p:nvSpPr>
        <p:spPr bwMode="auto">
          <a:xfrm>
            <a:off x="2209800" y="381000"/>
            <a:ext cx="4724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DIC illumination</a:t>
            </a:r>
          </a:p>
        </p:txBody>
      </p:sp>
      <p:grpSp>
        <p:nvGrpSpPr>
          <p:cNvPr id="13" name="Group 69"/>
          <p:cNvGrpSpPr>
            <a:grpSpLocks/>
          </p:cNvGrpSpPr>
          <p:nvPr/>
        </p:nvGrpSpPr>
        <p:grpSpPr bwMode="auto">
          <a:xfrm>
            <a:off x="6629400" y="1219200"/>
            <a:ext cx="2286000" cy="1933575"/>
            <a:chOff x="6629400" y="1219200"/>
            <a:chExt cx="2286000" cy="1933575"/>
          </a:xfrm>
        </p:grpSpPr>
        <p:sp>
          <p:nvSpPr>
            <p:cNvPr id="104" name="Oval 103"/>
            <p:cNvSpPr/>
            <p:nvPr/>
          </p:nvSpPr>
          <p:spPr>
            <a:xfrm>
              <a:off x="7696200" y="2619375"/>
              <a:ext cx="914400" cy="533400"/>
            </a:xfrm>
            <a:prstGeom prst="ellipse">
              <a:avLst/>
            </a:prstGeom>
            <a:noFill/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cxnSp>
          <p:nvCxnSpPr>
            <p:cNvPr id="106" name="Straight Arrow Connector 105"/>
            <p:cNvCxnSpPr/>
            <p:nvPr/>
          </p:nvCxnSpPr>
          <p:spPr>
            <a:xfrm rot="16200000" flipH="1">
              <a:off x="7315200" y="1981200"/>
              <a:ext cx="990600" cy="22860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589" name="TextBox 106"/>
            <p:cNvSpPr txBox="1">
              <a:spLocks noChangeArrowheads="1"/>
            </p:cNvSpPr>
            <p:nvPr/>
          </p:nvSpPr>
          <p:spPr bwMode="auto">
            <a:xfrm>
              <a:off x="6629400" y="1219200"/>
              <a:ext cx="2286000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Pairwise coherent</a:t>
              </a:r>
            </a:p>
          </p:txBody>
        </p:sp>
      </p:grpSp>
      <p:grpSp>
        <p:nvGrpSpPr>
          <p:cNvPr id="14" name="Group 70"/>
          <p:cNvGrpSpPr>
            <a:grpSpLocks/>
          </p:cNvGrpSpPr>
          <p:nvPr/>
        </p:nvGrpSpPr>
        <p:grpSpPr bwMode="auto">
          <a:xfrm>
            <a:off x="4779963" y="1981200"/>
            <a:ext cx="4287837" cy="3886200"/>
            <a:chOff x="4779963" y="1981200"/>
            <a:chExt cx="4287837" cy="3886200"/>
          </a:xfrm>
        </p:grpSpPr>
        <p:cxnSp>
          <p:nvCxnSpPr>
            <p:cNvPr id="54" name="Straight Arrow Connector 53"/>
            <p:cNvCxnSpPr/>
            <p:nvPr/>
          </p:nvCxnSpPr>
          <p:spPr>
            <a:xfrm rot="5400000" flipH="1" flipV="1">
              <a:off x="7476332" y="4067969"/>
              <a:ext cx="228600" cy="1587"/>
            </a:xfrm>
            <a:prstGeom prst="straightConnector1">
              <a:avLst/>
            </a:prstGeom>
            <a:ln w="28575">
              <a:solidFill>
                <a:srgbClr val="00B05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/>
            <p:cNvCxnSpPr/>
            <p:nvPr/>
          </p:nvCxnSpPr>
          <p:spPr>
            <a:xfrm rot="5400000" flipH="1" flipV="1">
              <a:off x="6915151" y="2543175"/>
              <a:ext cx="227012" cy="1587"/>
            </a:xfrm>
            <a:prstGeom prst="straightConnector1">
              <a:avLst/>
            </a:prstGeom>
            <a:ln w="28575">
              <a:solidFill>
                <a:srgbClr val="00B05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/>
            <p:cNvCxnSpPr/>
            <p:nvPr/>
          </p:nvCxnSpPr>
          <p:spPr>
            <a:xfrm rot="5400000" flipH="1" flipV="1">
              <a:off x="6538119" y="3309144"/>
              <a:ext cx="228600" cy="1588"/>
            </a:xfrm>
            <a:prstGeom prst="straightConnector1">
              <a:avLst/>
            </a:prstGeom>
            <a:ln w="28575">
              <a:solidFill>
                <a:srgbClr val="00B05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/>
            <p:cNvCxnSpPr/>
            <p:nvPr/>
          </p:nvCxnSpPr>
          <p:spPr>
            <a:xfrm rot="5400000" flipH="1" flipV="1">
              <a:off x="7296151" y="3457575"/>
              <a:ext cx="227012" cy="1587"/>
            </a:xfrm>
            <a:prstGeom prst="straightConnector1">
              <a:avLst/>
            </a:prstGeom>
            <a:ln w="28575">
              <a:solidFill>
                <a:srgbClr val="00B05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/>
            <p:cNvCxnSpPr/>
            <p:nvPr/>
          </p:nvCxnSpPr>
          <p:spPr>
            <a:xfrm rot="5400000" flipH="1" flipV="1">
              <a:off x="7868444" y="2969419"/>
              <a:ext cx="228600" cy="1588"/>
            </a:xfrm>
            <a:prstGeom prst="straightConnector1">
              <a:avLst/>
            </a:prstGeom>
            <a:ln w="28575">
              <a:solidFill>
                <a:srgbClr val="00B05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Oval 67"/>
            <p:cNvSpPr/>
            <p:nvPr/>
          </p:nvSpPr>
          <p:spPr>
            <a:xfrm>
              <a:off x="6172200" y="1981200"/>
              <a:ext cx="2590800" cy="2590800"/>
            </a:xfrm>
            <a:prstGeom prst="ellipse">
              <a:avLst/>
            </a:prstGeom>
            <a:noFill/>
            <a:ln>
              <a:solidFill>
                <a:srgbClr val="33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graphicFrame>
          <p:nvGraphicFramePr>
            <p:cNvPr id="22566" name="Object 2"/>
            <p:cNvGraphicFramePr>
              <a:graphicFrameLocks noChangeAspect="1"/>
            </p:cNvGraphicFramePr>
            <p:nvPr/>
          </p:nvGraphicFramePr>
          <p:xfrm>
            <a:off x="6924675" y="2127250"/>
            <a:ext cx="282575" cy="3905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699" name="Equation" r:id="rId23" imgW="165028" imgH="228501" progId="Equation.DSMT4">
                    <p:embed/>
                  </p:oleObj>
                </mc:Choice>
                <mc:Fallback>
                  <p:oleObj name="Equation" r:id="rId23" imgW="165028" imgH="228501" progId="Equation.DSMT4">
                    <p:embed/>
                    <p:pic>
                      <p:nvPicPr>
                        <p:cNvPr id="22566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924675" y="2127250"/>
                          <a:ext cx="282575" cy="3905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2567" name="Object 2"/>
            <p:cNvGraphicFramePr>
              <a:graphicFrameLocks noChangeAspect="1"/>
            </p:cNvGraphicFramePr>
            <p:nvPr/>
          </p:nvGraphicFramePr>
          <p:xfrm>
            <a:off x="7472363" y="3670300"/>
            <a:ext cx="285750" cy="368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700" name="Equation" r:id="rId24" imgW="177646" imgH="228402" progId="Equation.DSMT4">
                    <p:embed/>
                  </p:oleObj>
                </mc:Choice>
                <mc:Fallback>
                  <p:oleObj name="Equation" r:id="rId24" imgW="177646" imgH="228402" progId="Equation.DSMT4">
                    <p:embed/>
                    <p:pic>
                      <p:nvPicPr>
                        <p:cNvPr id="22567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72363" y="3670300"/>
                          <a:ext cx="285750" cy="3683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2568" name="Object 2"/>
            <p:cNvGraphicFramePr>
              <a:graphicFrameLocks noChangeAspect="1"/>
            </p:cNvGraphicFramePr>
            <p:nvPr/>
          </p:nvGraphicFramePr>
          <p:xfrm>
            <a:off x="6537325" y="2887663"/>
            <a:ext cx="304800" cy="3921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701" name="Equation" r:id="rId25" imgW="177646" imgH="228402" progId="Equation.DSMT4">
                    <p:embed/>
                  </p:oleObj>
                </mc:Choice>
                <mc:Fallback>
                  <p:oleObj name="Equation" r:id="rId25" imgW="177646" imgH="228402" progId="Equation.DSMT4">
                    <p:embed/>
                    <p:pic>
                      <p:nvPicPr>
                        <p:cNvPr id="22568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37325" y="2887663"/>
                          <a:ext cx="304800" cy="3921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2569" name="Object 2"/>
            <p:cNvGraphicFramePr>
              <a:graphicFrameLocks noChangeAspect="1"/>
            </p:cNvGraphicFramePr>
            <p:nvPr/>
          </p:nvGraphicFramePr>
          <p:xfrm>
            <a:off x="7305675" y="3036888"/>
            <a:ext cx="303213" cy="3889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702" name="Equation" r:id="rId26" imgW="177646" imgH="228402" progId="Equation.DSMT4">
                    <p:embed/>
                  </p:oleObj>
                </mc:Choice>
                <mc:Fallback>
                  <p:oleObj name="Equation" r:id="rId26" imgW="177646" imgH="228402" progId="Equation.DSMT4">
                    <p:embed/>
                    <p:pic>
                      <p:nvPicPr>
                        <p:cNvPr id="22569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305675" y="3036888"/>
                          <a:ext cx="303213" cy="3889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2570" name="Object 2"/>
            <p:cNvGraphicFramePr>
              <a:graphicFrameLocks noChangeAspect="1"/>
            </p:cNvGraphicFramePr>
            <p:nvPr/>
          </p:nvGraphicFramePr>
          <p:xfrm>
            <a:off x="7862888" y="2574925"/>
            <a:ext cx="290512" cy="3730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703" name="Equation" r:id="rId27" imgW="177646" imgH="228402" progId="Equation.DSMT4">
                    <p:embed/>
                  </p:oleObj>
                </mc:Choice>
                <mc:Fallback>
                  <p:oleObj name="Equation" r:id="rId27" imgW="177646" imgH="228402" progId="Equation.DSMT4">
                    <p:embed/>
                    <p:pic>
                      <p:nvPicPr>
                        <p:cNvPr id="22570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862888" y="2574925"/>
                          <a:ext cx="290512" cy="3730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76" name="Straight Arrow Connector 75"/>
            <p:cNvCxnSpPr/>
            <p:nvPr/>
          </p:nvCxnSpPr>
          <p:spPr>
            <a:xfrm rot="10800000" flipH="1" flipV="1">
              <a:off x="7810500" y="4092575"/>
              <a:ext cx="228600" cy="1588"/>
            </a:xfrm>
            <a:prstGeom prst="straightConnector1">
              <a:avLst/>
            </a:prstGeom>
            <a:ln w="28575">
              <a:solidFill>
                <a:srgbClr val="7030A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/>
            <p:cNvCxnSpPr/>
            <p:nvPr/>
          </p:nvCxnSpPr>
          <p:spPr>
            <a:xfrm rot="10800000" flipH="1" flipV="1">
              <a:off x="7248525" y="2568575"/>
              <a:ext cx="227013" cy="1588"/>
            </a:xfrm>
            <a:prstGeom prst="straightConnector1">
              <a:avLst/>
            </a:prstGeom>
            <a:ln w="28575">
              <a:solidFill>
                <a:srgbClr val="7030A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/>
            <p:cNvCxnSpPr/>
            <p:nvPr/>
          </p:nvCxnSpPr>
          <p:spPr>
            <a:xfrm rot="10800000" flipH="1" flipV="1">
              <a:off x="6872288" y="3335338"/>
              <a:ext cx="227012" cy="1587"/>
            </a:xfrm>
            <a:prstGeom prst="straightConnector1">
              <a:avLst/>
            </a:prstGeom>
            <a:ln w="28575">
              <a:solidFill>
                <a:srgbClr val="7030A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Arrow Connector 84"/>
            <p:cNvCxnSpPr/>
            <p:nvPr/>
          </p:nvCxnSpPr>
          <p:spPr>
            <a:xfrm rot="10800000" flipH="1" flipV="1">
              <a:off x="7629525" y="3482975"/>
              <a:ext cx="227013" cy="1588"/>
            </a:xfrm>
            <a:prstGeom prst="straightConnector1">
              <a:avLst/>
            </a:prstGeom>
            <a:ln w="28575">
              <a:solidFill>
                <a:srgbClr val="7030A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Arrow Connector 87"/>
            <p:cNvCxnSpPr/>
            <p:nvPr/>
          </p:nvCxnSpPr>
          <p:spPr>
            <a:xfrm rot="10800000" flipH="1" flipV="1">
              <a:off x="8202613" y="2995613"/>
              <a:ext cx="228600" cy="1587"/>
            </a:xfrm>
            <a:prstGeom prst="straightConnector1">
              <a:avLst/>
            </a:prstGeom>
            <a:ln w="28575">
              <a:solidFill>
                <a:srgbClr val="7030A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Oval 88"/>
            <p:cNvSpPr/>
            <p:nvPr/>
          </p:nvSpPr>
          <p:spPr>
            <a:xfrm>
              <a:off x="6477000" y="1981200"/>
              <a:ext cx="2590800" cy="2590800"/>
            </a:xfrm>
            <a:prstGeom prst="ellipse">
              <a:avLst/>
            </a:prstGeom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graphicFrame>
          <p:nvGraphicFramePr>
            <p:cNvPr id="22577" name="Object 2"/>
            <p:cNvGraphicFramePr>
              <a:graphicFrameLocks noChangeAspect="1"/>
            </p:cNvGraphicFramePr>
            <p:nvPr/>
          </p:nvGraphicFramePr>
          <p:xfrm>
            <a:off x="7229475" y="2127250"/>
            <a:ext cx="282575" cy="3905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704" name="Equation" r:id="rId28" imgW="165028" imgH="228501" progId="Equation.DSMT4">
                    <p:embed/>
                  </p:oleObj>
                </mc:Choice>
                <mc:Fallback>
                  <p:oleObj name="Equation" r:id="rId28" imgW="165028" imgH="228501" progId="Equation.DSMT4">
                    <p:embed/>
                    <p:pic>
                      <p:nvPicPr>
                        <p:cNvPr id="22577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229475" y="2127250"/>
                          <a:ext cx="282575" cy="3905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2578" name="Object 2"/>
            <p:cNvGraphicFramePr>
              <a:graphicFrameLocks noChangeAspect="1"/>
            </p:cNvGraphicFramePr>
            <p:nvPr/>
          </p:nvGraphicFramePr>
          <p:xfrm>
            <a:off x="7777163" y="3670300"/>
            <a:ext cx="285750" cy="368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705" name="Equation" r:id="rId29" imgW="177646" imgH="228402" progId="Equation.DSMT4">
                    <p:embed/>
                  </p:oleObj>
                </mc:Choice>
                <mc:Fallback>
                  <p:oleObj name="Equation" r:id="rId29" imgW="177646" imgH="228402" progId="Equation.DSMT4">
                    <p:embed/>
                    <p:pic>
                      <p:nvPicPr>
                        <p:cNvPr id="22578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777163" y="3670300"/>
                          <a:ext cx="285750" cy="3683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2579" name="Object 2"/>
            <p:cNvGraphicFramePr>
              <a:graphicFrameLocks noChangeAspect="1"/>
            </p:cNvGraphicFramePr>
            <p:nvPr/>
          </p:nvGraphicFramePr>
          <p:xfrm>
            <a:off x="6842125" y="2887663"/>
            <a:ext cx="304800" cy="3921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706" name="Equation" r:id="rId30" imgW="177646" imgH="228402" progId="Equation.DSMT4">
                    <p:embed/>
                  </p:oleObj>
                </mc:Choice>
                <mc:Fallback>
                  <p:oleObj name="Equation" r:id="rId30" imgW="177646" imgH="228402" progId="Equation.DSMT4">
                    <p:embed/>
                    <p:pic>
                      <p:nvPicPr>
                        <p:cNvPr id="22579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842125" y="2887663"/>
                          <a:ext cx="304800" cy="3921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2580" name="Object 2"/>
            <p:cNvGraphicFramePr>
              <a:graphicFrameLocks noChangeAspect="1"/>
            </p:cNvGraphicFramePr>
            <p:nvPr/>
          </p:nvGraphicFramePr>
          <p:xfrm>
            <a:off x="7610475" y="3036888"/>
            <a:ext cx="303213" cy="3889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707" name="Equation" r:id="rId31" imgW="177646" imgH="228402" progId="Equation.DSMT4">
                    <p:embed/>
                  </p:oleObj>
                </mc:Choice>
                <mc:Fallback>
                  <p:oleObj name="Equation" r:id="rId31" imgW="177646" imgH="228402" progId="Equation.DSMT4">
                    <p:embed/>
                    <p:pic>
                      <p:nvPicPr>
                        <p:cNvPr id="22580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610475" y="3036888"/>
                          <a:ext cx="303213" cy="3889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2581" name="Object 2"/>
            <p:cNvGraphicFramePr>
              <a:graphicFrameLocks noChangeAspect="1"/>
            </p:cNvGraphicFramePr>
            <p:nvPr/>
          </p:nvGraphicFramePr>
          <p:xfrm>
            <a:off x="8167688" y="2574925"/>
            <a:ext cx="290512" cy="3730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708" name="Equation" r:id="rId32" imgW="177646" imgH="228402" progId="Equation.DSMT4">
                    <p:embed/>
                  </p:oleObj>
                </mc:Choice>
                <mc:Fallback>
                  <p:oleObj name="Equation" r:id="rId32" imgW="177646" imgH="228402" progId="Equation.DSMT4">
                    <p:embed/>
                    <p:pic>
                      <p:nvPicPr>
                        <p:cNvPr id="22581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167688" y="2574925"/>
                          <a:ext cx="290512" cy="3730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7" name="Right Arrow 96"/>
            <p:cNvSpPr/>
            <p:nvPr/>
          </p:nvSpPr>
          <p:spPr>
            <a:xfrm>
              <a:off x="5853113" y="3200400"/>
              <a:ext cx="228600" cy="152400"/>
            </a:xfrm>
            <a:prstGeom prst="rightArrow">
              <a:avLst/>
            </a:prstGeom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22583" name="TextBox 100"/>
            <p:cNvSpPr txBox="1">
              <a:spLocks noChangeArrowheads="1"/>
            </p:cNvSpPr>
            <p:nvPr/>
          </p:nvSpPr>
          <p:spPr bwMode="auto">
            <a:xfrm>
              <a:off x="4779963" y="5322888"/>
              <a:ext cx="2286000" cy="544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4400" baseline="30000"/>
                <a:t>+</a:t>
              </a:r>
            </a:p>
          </p:txBody>
        </p:sp>
        <p:sp>
          <p:nvSpPr>
            <p:cNvPr id="22584" name="TextBox 101"/>
            <p:cNvSpPr txBox="1">
              <a:spLocks noChangeArrowheads="1"/>
            </p:cNvSpPr>
            <p:nvPr/>
          </p:nvSpPr>
          <p:spPr bwMode="auto">
            <a:xfrm>
              <a:off x="6477000" y="5253038"/>
              <a:ext cx="2286000" cy="338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Nomarski prism</a:t>
              </a:r>
              <a:endParaRPr lang="en-US" altLang="en-US" sz="1600" baseline="30000"/>
            </a:p>
          </p:txBody>
        </p:sp>
        <p:sp>
          <p:nvSpPr>
            <p:cNvPr id="108" name="Left Brace 107"/>
            <p:cNvSpPr/>
            <p:nvPr/>
          </p:nvSpPr>
          <p:spPr>
            <a:xfrm rot="16200000">
              <a:off x="7581900" y="4448175"/>
              <a:ext cx="152400" cy="533400"/>
            </a:xfrm>
            <a:prstGeom prst="leftBrace">
              <a:avLst>
                <a:gd name="adj1" fmla="val 30208"/>
                <a:gd name="adj2" fmla="val 50000"/>
              </a:avLst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graphicFrame>
          <p:nvGraphicFramePr>
            <p:cNvPr id="22586" name="Object 27"/>
            <p:cNvGraphicFramePr>
              <a:graphicFrameLocks noChangeAspect="1"/>
            </p:cNvGraphicFramePr>
            <p:nvPr/>
          </p:nvGraphicFramePr>
          <p:xfrm>
            <a:off x="7496175" y="4800600"/>
            <a:ext cx="304800" cy="250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709" name="Equation" r:id="rId33" imgW="215619" imgH="177569" progId="Equation.DSMT4">
                    <p:embed/>
                  </p:oleObj>
                </mc:Choice>
                <mc:Fallback>
                  <p:oleObj name="Equation" r:id="rId33" imgW="215619" imgH="177569" progId="Equation.DSMT4">
                    <p:embed/>
                    <p:pic>
                      <p:nvPicPr>
                        <p:cNvPr id="22586" name="Object 2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96175" y="4800600"/>
                          <a:ext cx="304800" cy="2508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2559" name="TextBox 97"/>
          <p:cNvSpPr txBox="1">
            <a:spLocks noChangeArrowheads="1"/>
          </p:cNvSpPr>
          <p:nvPr/>
        </p:nvSpPr>
        <p:spPr bwMode="auto">
          <a:xfrm>
            <a:off x="196850" y="5029200"/>
            <a:ext cx="2286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/>
              <a:t>Köhler illumination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/>
              <a:t>(spatially incoherent and unpolarized)</a:t>
            </a:r>
          </a:p>
        </p:txBody>
      </p:sp>
    </p:spTree>
    <p:extLst>
      <p:ext uri="{BB962C8B-B14F-4D97-AF65-F5344CB8AC3E}">
        <p14:creationId xmlns:p14="http://schemas.microsoft.com/office/powerpoint/2010/main" val="1254498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Freeform 99"/>
          <p:cNvSpPr/>
          <p:nvPr/>
        </p:nvSpPr>
        <p:spPr>
          <a:xfrm>
            <a:off x="4333875" y="2362200"/>
            <a:ext cx="85725" cy="576263"/>
          </a:xfrm>
          <a:custGeom>
            <a:avLst/>
            <a:gdLst>
              <a:gd name="connsiteX0" fmla="*/ 56707 w 113413"/>
              <a:gd name="connsiteY0" fmla="*/ 0 h 691116"/>
              <a:gd name="connsiteX1" fmla="*/ 14176 w 113413"/>
              <a:gd name="connsiteY1" fmla="*/ 148856 h 691116"/>
              <a:gd name="connsiteX2" fmla="*/ 109869 w 113413"/>
              <a:gd name="connsiteY2" fmla="*/ 202018 h 691116"/>
              <a:gd name="connsiteX3" fmla="*/ 3544 w 113413"/>
              <a:gd name="connsiteY3" fmla="*/ 318977 h 691116"/>
              <a:gd name="connsiteX4" fmla="*/ 88604 w 113413"/>
              <a:gd name="connsiteY4" fmla="*/ 414670 h 691116"/>
              <a:gd name="connsiteX5" fmla="*/ 77972 w 113413"/>
              <a:gd name="connsiteY5" fmla="*/ 520995 h 691116"/>
              <a:gd name="connsiteX6" fmla="*/ 46074 w 113413"/>
              <a:gd name="connsiteY6" fmla="*/ 584790 h 691116"/>
              <a:gd name="connsiteX7" fmla="*/ 109869 w 113413"/>
              <a:gd name="connsiteY7" fmla="*/ 648586 h 691116"/>
              <a:gd name="connsiteX8" fmla="*/ 67339 w 113413"/>
              <a:gd name="connsiteY8" fmla="*/ 691116 h 691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413" h="691116">
                <a:moveTo>
                  <a:pt x="56707" y="0"/>
                </a:moveTo>
                <a:cubicBezTo>
                  <a:pt x="31011" y="57593"/>
                  <a:pt x="5316" y="115186"/>
                  <a:pt x="14176" y="148856"/>
                </a:cubicBezTo>
                <a:cubicBezTo>
                  <a:pt x="23036" y="182526"/>
                  <a:pt x="111641" y="173665"/>
                  <a:pt x="109869" y="202018"/>
                </a:cubicBezTo>
                <a:cubicBezTo>
                  <a:pt x="108097" y="230371"/>
                  <a:pt x="7088" y="283535"/>
                  <a:pt x="3544" y="318977"/>
                </a:cubicBezTo>
                <a:cubicBezTo>
                  <a:pt x="0" y="354419"/>
                  <a:pt x="76199" y="381000"/>
                  <a:pt x="88604" y="414670"/>
                </a:cubicBezTo>
                <a:cubicBezTo>
                  <a:pt x="101009" y="448340"/>
                  <a:pt x="85060" y="492642"/>
                  <a:pt x="77972" y="520995"/>
                </a:cubicBezTo>
                <a:cubicBezTo>
                  <a:pt x="70884" y="549348"/>
                  <a:pt x="40758" y="563525"/>
                  <a:pt x="46074" y="584790"/>
                </a:cubicBezTo>
                <a:cubicBezTo>
                  <a:pt x="51390" y="606055"/>
                  <a:pt x="106325" y="630865"/>
                  <a:pt x="109869" y="648586"/>
                </a:cubicBezTo>
                <a:cubicBezTo>
                  <a:pt x="113413" y="666307"/>
                  <a:pt x="90376" y="678711"/>
                  <a:pt x="67339" y="691116"/>
                </a:cubicBezTo>
              </a:path>
            </a:pathLst>
          </a:cu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9" name="Freeform 98"/>
          <p:cNvSpPr/>
          <p:nvPr/>
        </p:nvSpPr>
        <p:spPr>
          <a:xfrm>
            <a:off x="4333875" y="2243138"/>
            <a:ext cx="85725" cy="576262"/>
          </a:xfrm>
          <a:custGeom>
            <a:avLst/>
            <a:gdLst>
              <a:gd name="connsiteX0" fmla="*/ 56707 w 113413"/>
              <a:gd name="connsiteY0" fmla="*/ 0 h 691116"/>
              <a:gd name="connsiteX1" fmla="*/ 14176 w 113413"/>
              <a:gd name="connsiteY1" fmla="*/ 148856 h 691116"/>
              <a:gd name="connsiteX2" fmla="*/ 109869 w 113413"/>
              <a:gd name="connsiteY2" fmla="*/ 202018 h 691116"/>
              <a:gd name="connsiteX3" fmla="*/ 3544 w 113413"/>
              <a:gd name="connsiteY3" fmla="*/ 318977 h 691116"/>
              <a:gd name="connsiteX4" fmla="*/ 88604 w 113413"/>
              <a:gd name="connsiteY4" fmla="*/ 414670 h 691116"/>
              <a:gd name="connsiteX5" fmla="*/ 77972 w 113413"/>
              <a:gd name="connsiteY5" fmla="*/ 520995 h 691116"/>
              <a:gd name="connsiteX6" fmla="*/ 46074 w 113413"/>
              <a:gd name="connsiteY6" fmla="*/ 584790 h 691116"/>
              <a:gd name="connsiteX7" fmla="*/ 109869 w 113413"/>
              <a:gd name="connsiteY7" fmla="*/ 648586 h 691116"/>
              <a:gd name="connsiteX8" fmla="*/ 67339 w 113413"/>
              <a:gd name="connsiteY8" fmla="*/ 691116 h 691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413" h="691116">
                <a:moveTo>
                  <a:pt x="56707" y="0"/>
                </a:moveTo>
                <a:cubicBezTo>
                  <a:pt x="31011" y="57593"/>
                  <a:pt x="5316" y="115186"/>
                  <a:pt x="14176" y="148856"/>
                </a:cubicBezTo>
                <a:cubicBezTo>
                  <a:pt x="23036" y="182526"/>
                  <a:pt x="111641" y="173665"/>
                  <a:pt x="109869" y="202018"/>
                </a:cubicBezTo>
                <a:cubicBezTo>
                  <a:pt x="108097" y="230371"/>
                  <a:pt x="7088" y="283535"/>
                  <a:pt x="3544" y="318977"/>
                </a:cubicBezTo>
                <a:cubicBezTo>
                  <a:pt x="0" y="354419"/>
                  <a:pt x="76199" y="381000"/>
                  <a:pt x="88604" y="414670"/>
                </a:cubicBezTo>
                <a:cubicBezTo>
                  <a:pt x="101009" y="448340"/>
                  <a:pt x="85060" y="492642"/>
                  <a:pt x="77972" y="520995"/>
                </a:cubicBezTo>
                <a:cubicBezTo>
                  <a:pt x="70884" y="549348"/>
                  <a:pt x="40758" y="563525"/>
                  <a:pt x="46074" y="584790"/>
                </a:cubicBezTo>
                <a:cubicBezTo>
                  <a:pt x="51390" y="606055"/>
                  <a:pt x="106325" y="630865"/>
                  <a:pt x="109869" y="648586"/>
                </a:cubicBezTo>
                <a:cubicBezTo>
                  <a:pt x="113413" y="666307"/>
                  <a:pt x="90376" y="678711"/>
                  <a:pt x="67339" y="691116"/>
                </a:cubicBezTo>
              </a:path>
            </a:pathLst>
          </a:cu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3556" name="Rectangle 76"/>
          <p:cNvSpPr>
            <a:spLocks noChangeArrowheads="1"/>
          </p:cNvSpPr>
          <p:nvPr/>
        </p:nvSpPr>
        <p:spPr bwMode="auto">
          <a:xfrm rot="21580682" flipV="1">
            <a:off x="4165600" y="2262188"/>
            <a:ext cx="457200" cy="5715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3557" name="Rectangle 77"/>
          <p:cNvSpPr>
            <a:spLocks noChangeArrowheads="1"/>
          </p:cNvSpPr>
          <p:nvPr/>
        </p:nvSpPr>
        <p:spPr bwMode="auto">
          <a:xfrm>
            <a:off x="4173538" y="2374900"/>
            <a:ext cx="457200" cy="571500"/>
          </a:xfrm>
          <a:prstGeom prst="rect">
            <a:avLst/>
          </a:prstGeom>
          <a:noFill/>
          <a:ln w="38100">
            <a:solidFill>
              <a:srgbClr val="00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3558" name="Rectangle 3" descr="Stationery"/>
          <p:cNvSpPr>
            <a:spLocks noChangeArrowheads="1"/>
          </p:cNvSpPr>
          <p:nvPr/>
        </p:nvSpPr>
        <p:spPr bwMode="auto">
          <a:xfrm>
            <a:off x="4530725" y="1727200"/>
            <a:ext cx="177800" cy="175260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3559" name="Rectangle 4"/>
          <p:cNvSpPr>
            <a:spLocks noChangeArrowheads="1"/>
          </p:cNvSpPr>
          <p:nvPr/>
        </p:nvSpPr>
        <p:spPr bwMode="auto">
          <a:xfrm>
            <a:off x="8218488" y="1984375"/>
            <a:ext cx="163512" cy="12382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3560" name="Rectangle 5" descr="Dark horizontal"/>
          <p:cNvSpPr>
            <a:spLocks noChangeArrowheads="1"/>
          </p:cNvSpPr>
          <p:nvPr/>
        </p:nvSpPr>
        <p:spPr bwMode="auto">
          <a:xfrm flipH="1">
            <a:off x="8135938" y="2071688"/>
            <a:ext cx="82550" cy="1063625"/>
          </a:xfrm>
          <a:prstGeom prst="rect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3561" name="AutoShape 6"/>
          <p:cNvSpPr>
            <a:spLocks noChangeArrowheads="1"/>
          </p:cNvSpPr>
          <p:nvPr/>
        </p:nvSpPr>
        <p:spPr bwMode="auto">
          <a:xfrm rot="-5400000">
            <a:off x="4667250" y="2546350"/>
            <a:ext cx="482600" cy="368300"/>
          </a:xfrm>
          <a:prstGeom prst="triangle">
            <a:avLst>
              <a:gd name="adj" fmla="val 50000"/>
            </a:avLst>
          </a:prstGeom>
          <a:noFill/>
          <a:ln w="38100">
            <a:solidFill>
              <a:srgbClr val="0099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3562" name="Rectangle 7"/>
          <p:cNvSpPr>
            <a:spLocks noChangeArrowheads="1"/>
          </p:cNvSpPr>
          <p:nvPr/>
        </p:nvSpPr>
        <p:spPr bwMode="auto">
          <a:xfrm>
            <a:off x="6019800" y="2286000"/>
            <a:ext cx="990600" cy="609600"/>
          </a:xfrm>
          <a:prstGeom prst="rect">
            <a:avLst/>
          </a:prstGeom>
          <a:noFill/>
          <a:ln w="38100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3563" name="AutoShape 8"/>
          <p:cNvSpPr>
            <a:spLocks noChangeArrowheads="1"/>
          </p:cNvSpPr>
          <p:nvPr/>
        </p:nvSpPr>
        <p:spPr bwMode="auto">
          <a:xfrm rot="-5400000">
            <a:off x="4667250" y="2266950"/>
            <a:ext cx="482600" cy="368300"/>
          </a:xfrm>
          <a:prstGeom prst="triangle">
            <a:avLst>
              <a:gd name="adj" fmla="val 50000"/>
            </a:avLst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3564" name="Rectangle 9"/>
          <p:cNvSpPr>
            <a:spLocks noChangeArrowheads="1"/>
          </p:cNvSpPr>
          <p:nvPr/>
        </p:nvSpPr>
        <p:spPr bwMode="auto">
          <a:xfrm rot="959178">
            <a:off x="5580063" y="2209800"/>
            <a:ext cx="457200" cy="5715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3565" name="Rectangle 10"/>
          <p:cNvSpPr>
            <a:spLocks noChangeArrowheads="1"/>
          </p:cNvSpPr>
          <p:nvPr/>
        </p:nvSpPr>
        <p:spPr bwMode="auto">
          <a:xfrm rot="20640822" flipV="1">
            <a:off x="5588000" y="2400300"/>
            <a:ext cx="457200" cy="571500"/>
          </a:xfrm>
          <a:prstGeom prst="rect">
            <a:avLst/>
          </a:prstGeom>
          <a:noFill/>
          <a:ln w="38100">
            <a:solidFill>
              <a:srgbClr val="0099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grpSp>
        <p:nvGrpSpPr>
          <p:cNvPr id="23566" name="Group 23"/>
          <p:cNvGrpSpPr>
            <a:grpSpLocks/>
          </p:cNvGrpSpPr>
          <p:nvPr/>
        </p:nvGrpSpPr>
        <p:grpSpPr bwMode="auto">
          <a:xfrm>
            <a:off x="5068888" y="2089150"/>
            <a:ext cx="669925" cy="1028700"/>
            <a:chOff x="3209" y="1316"/>
            <a:chExt cx="422" cy="648"/>
          </a:xfrm>
        </p:grpSpPr>
        <p:sp>
          <p:nvSpPr>
            <p:cNvPr id="18456" name="Rectangle 24"/>
            <p:cNvSpPr>
              <a:spLocks noChangeArrowheads="1"/>
            </p:cNvSpPr>
            <p:nvPr/>
          </p:nvSpPr>
          <p:spPr bwMode="auto">
            <a:xfrm flipH="1">
              <a:off x="3269" y="1316"/>
              <a:ext cx="362" cy="648"/>
            </a:xfrm>
            <a:prstGeom prst="rect">
              <a:avLst/>
            </a:prstGeom>
            <a:gradFill rotWithShape="1">
              <a:gsLst>
                <a:gs pos="0">
                  <a:schemeClr val="bg2">
                    <a:gamma/>
                    <a:shade val="46275"/>
                    <a:invGamma/>
                  </a:schemeClr>
                </a:gs>
                <a:gs pos="5000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18457" name="AutoShape 25"/>
            <p:cNvSpPr>
              <a:spLocks noChangeArrowheads="1"/>
            </p:cNvSpPr>
            <p:nvPr/>
          </p:nvSpPr>
          <p:spPr bwMode="auto">
            <a:xfrm rot="5400000" flipH="1">
              <a:off x="2915" y="1610"/>
              <a:ext cx="648" cy="60"/>
            </a:xfrm>
            <a:custGeom>
              <a:avLst/>
              <a:gdLst>
                <a:gd name="G0" fmla="+- 1800 0 0"/>
                <a:gd name="G1" fmla="+- 21600 0 1800"/>
                <a:gd name="G2" fmla="*/ 1800 1 2"/>
                <a:gd name="G3" fmla="+- 21600 0 G2"/>
                <a:gd name="G4" fmla="+/ 1800 21600 2"/>
                <a:gd name="G5" fmla="+/ G1 0 2"/>
                <a:gd name="G6" fmla="*/ 21600 21600 1800"/>
                <a:gd name="G7" fmla="*/ G6 1 2"/>
                <a:gd name="G8" fmla="+- 21600 0 G7"/>
                <a:gd name="G9" fmla="*/ 21600 1 2"/>
                <a:gd name="G10" fmla="+- 1800 0 G9"/>
                <a:gd name="G11" fmla="?: G10 G8 0"/>
                <a:gd name="G12" fmla="?: G10 G7 21600"/>
                <a:gd name="T0" fmla="*/ 20700 w 21600"/>
                <a:gd name="T1" fmla="*/ 10800 h 21600"/>
                <a:gd name="T2" fmla="*/ 10800 w 21600"/>
                <a:gd name="T3" fmla="*/ 21600 h 21600"/>
                <a:gd name="T4" fmla="*/ 900 w 21600"/>
                <a:gd name="T5" fmla="*/ 10800 h 21600"/>
                <a:gd name="T6" fmla="*/ 10800 w 21600"/>
                <a:gd name="T7" fmla="*/ 0 h 21600"/>
                <a:gd name="T8" fmla="*/ 2700 w 21600"/>
                <a:gd name="T9" fmla="*/ 2700 h 21600"/>
                <a:gd name="T10" fmla="*/ 18900 w 21600"/>
                <a:gd name="T11" fmla="*/ 189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800" y="21600"/>
                  </a:lnTo>
                  <a:lnTo>
                    <a:pt x="198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shade val="46275"/>
                    <a:invGamma/>
                  </a:schemeClr>
                </a:gs>
                <a:gs pos="5000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Arial" charset="0"/>
              </a:endParaRPr>
            </a:p>
          </p:txBody>
        </p:sp>
      </p:grpSp>
      <p:grpSp>
        <p:nvGrpSpPr>
          <p:cNvPr id="23567" name="Group 26"/>
          <p:cNvGrpSpPr>
            <a:grpSpLocks/>
          </p:cNvGrpSpPr>
          <p:nvPr/>
        </p:nvGrpSpPr>
        <p:grpSpPr bwMode="auto">
          <a:xfrm flipV="1">
            <a:off x="5938838" y="2089150"/>
            <a:ext cx="163512" cy="1028700"/>
            <a:chOff x="1440" y="2992"/>
            <a:chExt cx="480" cy="480"/>
          </a:xfrm>
        </p:grpSpPr>
        <p:sp>
          <p:nvSpPr>
            <p:cNvPr id="23650" name="Rectangle 27"/>
            <p:cNvSpPr>
              <a:spLocks noChangeArrowheads="1"/>
            </p:cNvSpPr>
            <p:nvPr/>
          </p:nvSpPr>
          <p:spPr bwMode="auto">
            <a:xfrm>
              <a:off x="1440" y="2992"/>
              <a:ext cx="480" cy="48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3651" name="Line 28"/>
            <p:cNvSpPr>
              <a:spLocks noChangeShapeType="1"/>
            </p:cNvSpPr>
            <p:nvPr/>
          </p:nvSpPr>
          <p:spPr bwMode="auto">
            <a:xfrm flipV="1">
              <a:off x="1440" y="2992"/>
              <a:ext cx="48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3568" name="Text Box 29"/>
          <p:cNvSpPr txBox="1">
            <a:spLocks noChangeArrowheads="1"/>
          </p:cNvSpPr>
          <p:nvPr/>
        </p:nvSpPr>
        <p:spPr bwMode="auto">
          <a:xfrm>
            <a:off x="7962900" y="1233488"/>
            <a:ext cx="762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CCD</a:t>
            </a:r>
          </a:p>
        </p:txBody>
      </p:sp>
      <p:sp>
        <p:nvSpPr>
          <p:cNvPr id="23569" name="Text Box 30"/>
          <p:cNvSpPr txBox="1">
            <a:spLocks noChangeArrowheads="1"/>
          </p:cNvSpPr>
          <p:nvPr/>
        </p:nvSpPr>
        <p:spPr bwMode="auto">
          <a:xfrm>
            <a:off x="5410200" y="3276600"/>
            <a:ext cx="1371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Nomarski</a:t>
            </a:r>
          </a:p>
        </p:txBody>
      </p:sp>
      <p:sp>
        <p:nvSpPr>
          <p:cNvPr id="23570" name="Text Box 31"/>
          <p:cNvSpPr txBox="1">
            <a:spLocks noChangeArrowheads="1"/>
          </p:cNvSpPr>
          <p:nvPr/>
        </p:nvSpPr>
        <p:spPr bwMode="auto">
          <a:xfrm>
            <a:off x="6296025" y="3730625"/>
            <a:ext cx="1600200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5000"/>
              </a:spcBef>
              <a:buFontTx/>
              <a:buNone/>
            </a:pPr>
            <a:r>
              <a:rPr lang="en-US" altLang="en-US" sz="1800"/>
              <a:t>Polarizer -45</a:t>
            </a:r>
            <a:r>
              <a:rPr lang="en-US" altLang="en-US" sz="1800" baseline="30000"/>
              <a:t>o</a:t>
            </a:r>
          </a:p>
          <a:p>
            <a:pPr algn="ctr" eaLnBrk="1" hangingPunct="1">
              <a:spcBef>
                <a:spcPct val="15000"/>
              </a:spcBef>
              <a:buFontTx/>
              <a:buNone/>
            </a:pPr>
            <a:r>
              <a:rPr lang="en-US" altLang="en-US" sz="1800"/>
              <a:t>(analyzer)</a:t>
            </a:r>
          </a:p>
        </p:txBody>
      </p:sp>
      <p:sp>
        <p:nvSpPr>
          <p:cNvPr id="23571" name="Line 32"/>
          <p:cNvSpPr>
            <a:spLocks noChangeShapeType="1"/>
          </p:cNvSpPr>
          <p:nvPr/>
        </p:nvSpPr>
        <p:spPr bwMode="auto">
          <a:xfrm flipV="1">
            <a:off x="7010400" y="32766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72" name="AutoShape 33"/>
          <p:cNvSpPr>
            <a:spLocks noChangeArrowheads="1"/>
          </p:cNvSpPr>
          <p:nvPr/>
        </p:nvSpPr>
        <p:spPr bwMode="auto">
          <a:xfrm rot="5400000" flipH="1">
            <a:off x="7531100" y="2298700"/>
            <a:ext cx="635000" cy="609600"/>
          </a:xfrm>
          <a:prstGeom prst="triangle">
            <a:avLst>
              <a:gd name="adj" fmla="val 50000"/>
            </a:avLst>
          </a:prstGeom>
          <a:noFill/>
          <a:ln w="19050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3573" name="Rectangle 34"/>
          <p:cNvSpPr>
            <a:spLocks noChangeArrowheads="1"/>
          </p:cNvSpPr>
          <p:nvPr/>
        </p:nvSpPr>
        <p:spPr bwMode="auto">
          <a:xfrm>
            <a:off x="7010400" y="2273300"/>
            <a:ext cx="533400" cy="635000"/>
          </a:xfrm>
          <a:prstGeom prst="rect">
            <a:avLst/>
          </a:prstGeom>
          <a:noFill/>
          <a:ln w="19050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3574" name="Oval 35"/>
          <p:cNvSpPr>
            <a:spLocks noChangeArrowheads="1"/>
          </p:cNvSpPr>
          <p:nvPr/>
        </p:nvSpPr>
        <p:spPr bwMode="auto">
          <a:xfrm>
            <a:off x="7450138" y="2070100"/>
            <a:ext cx="152400" cy="1066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3575" name="Rectangle 36"/>
          <p:cNvSpPr>
            <a:spLocks noChangeArrowheads="1"/>
          </p:cNvSpPr>
          <p:nvPr/>
        </p:nvSpPr>
        <p:spPr bwMode="auto">
          <a:xfrm>
            <a:off x="6923088" y="2089150"/>
            <a:ext cx="163512" cy="10287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3576" name="Line 38"/>
          <p:cNvSpPr>
            <a:spLocks noChangeShapeType="1"/>
          </p:cNvSpPr>
          <p:nvPr/>
        </p:nvSpPr>
        <p:spPr bwMode="auto">
          <a:xfrm>
            <a:off x="5029200" y="1562100"/>
            <a:ext cx="0" cy="5334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3577" name="Group 42"/>
          <p:cNvGrpSpPr>
            <a:grpSpLocks/>
          </p:cNvGrpSpPr>
          <p:nvPr/>
        </p:nvGrpSpPr>
        <p:grpSpPr bwMode="auto">
          <a:xfrm>
            <a:off x="576263" y="2111375"/>
            <a:ext cx="163512" cy="1006475"/>
            <a:chOff x="2736" y="672"/>
            <a:chExt cx="96" cy="1064"/>
          </a:xfrm>
        </p:grpSpPr>
        <p:sp>
          <p:nvSpPr>
            <p:cNvPr id="23638" name="Line 43"/>
            <p:cNvSpPr>
              <a:spLocks noChangeShapeType="1"/>
            </p:cNvSpPr>
            <p:nvPr/>
          </p:nvSpPr>
          <p:spPr bwMode="auto">
            <a:xfrm flipH="1">
              <a:off x="2736" y="672"/>
              <a:ext cx="96" cy="96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39" name="Line 44"/>
            <p:cNvSpPr>
              <a:spLocks noChangeShapeType="1"/>
            </p:cNvSpPr>
            <p:nvPr/>
          </p:nvSpPr>
          <p:spPr bwMode="auto">
            <a:xfrm>
              <a:off x="2736" y="760"/>
              <a:ext cx="96" cy="96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40" name="Line 45"/>
            <p:cNvSpPr>
              <a:spLocks noChangeShapeType="1"/>
            </p:cNvSpPr>
            <p:nvPr/>
          </p:nvSpPr>
          <p:spPr bwMode="auto">
            <a:xfrm flipH="1">
              <a:off x="2736" y="848"/>
              <a:ext cx="96" cy="96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41" name="Line 46"/>
            <p:cNvSpPr>
              <a:spLocks noChangeShapeType="1"/>
            </p:cNvSpPr>
            <p:nvPr/>
          </p:nvSpPr>
          <p:spPr bwMode="auto">
            <a:xfrm>
              <a:off x="2736" y="936"/>
              <a:ext cx="96" cy="96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42" name="Line 47"/>
            <p:cNvSpPr>
              <a:spLocks noChangeShapeType="1"/>
            </p:cNvSpPr>
            <p:nvPr/>
          </p:nvSpPr>
          <p:spPr bwMode="auto">
            <a:xfrm flipH="1">
              <a:off x="2736" y="1024"/>
              <a:ext cx="96" cy="96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43" name="Line 48"/>
            <p:cNvSpPr>
              <a:spLocks noChangeShapeType="1"/>
            </p:cNvSpPr>
            <p:nvPr/>
          </p:nvSpPr>
          <p:spPr bwMode="auto">
            <a:xfrm>
              <a:off x="2736" y="1112"/>
              <a:ext cx="96" cy="96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44" name="Line 49"/>
            <p:cNvSpPr>
              <a:spLocks noChangeShapeType="1"/>
            </p:cNvSpPr>
            <p:nvPr/>
          </p:nvSpPr>
          <p:spPr bwMode="auto">
            <a:xfrm flipH="1">
              <a:off x="2736" y="1200"/>
              <a:ext cx="96" cy="96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45" name="Line 50"/>
            <p:cNvSpPr>
              <a:spLocks noChangeShapeType="1"/>
            </p:cNvSpPr>
            <p:nvPr/>
          </p:nvSpPr>
          <p:spPr bwMode="auto">
            <a:xfrm>
              <a:off x="2736" y="1288"/>
              <a:ext cx="96" cy="96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46" name="Line 51"/>
            <p:cNvSpPr>
              <a:spLocks noChangeShapeType="1"/>
            </p:cNvSpPr>
            <p:nvPr/>
          </p:nvSpPr>
          <p:spPr bwMode="auto">
            <a:xfrm flipH="1">
              <a:off x="2736" y="1376"/>
              <a:ext cx="96" cy="96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47" name="Line 52"/>
            <p:cNvSpPr>
              <a:spLocks noChangeShapeType="1"/>
            </p:cNvSpPr>
            <p:nvPr/>
          </p:nvSpPr>
          <p:spPr bwMode="auto">
            <a:xfrm>
              <a:off x="2736" y="1464"/>
              <a:ext cx="96" cy="96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48" name="Line 53"/>
            <p:cNvSpPr>
              <a:spLocks noChangeShapeType="1"/>
            </p:cNvSpPr>
            <p:nvPr/>
          </p:nvSpPr>
          <p:spPr bwMode="auto">
            <a:xfrm flipH="1">
              <a:off x="2736" y="1552"/>
              <a:ext cx="96" cy="96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49" name="Line 54"/>
            <p:cNvSpPr>
              <a:spLocks noChangeShapeType="1"/>
            </p:cNvSpPr>
            <p:nvPr/>
          </p:nvSpPr>
          <p:spPr bwMode="auto">
            <a:xfrm>
              <a:off x="2736" y="1640"/>
              <a:ext cx="96" cy="96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488" name="AutoShape 56"/>
          <p:cNvSpPr>
            <a:spLocks noChangeArrowheads="1"/>
          </p:cNvSpPr>
          <p:nvPr/>
        </p:nvSpPr>
        <p:spPr bwMode="auto">
          <a:xfrm rot="16200000">
            <a:off x="3717132" y="2555081"/>
            <a:ext cx="1028700" cy="96837"/>
          </a:xfrm>
          <a:custGeom>
            <a:avLst/>
            <a:gdLst>
              <a:gd name="G0" fmla="+- 1800 0 0"/>
              <a:gd name="G1" fmla="+- 21600 0 1800"/>
              <a:gd name="G2" fmla="*/ 1800 1 2"/>
              <a:gd name="G3" fmla="+- 21600 0 G2"/>
              <a:gd name="G4" fmla="+/ 1800 21600 2"/>
              <a:gd name="G5" fmla="+/ G1 0 2"/>
              <a:gd name="G6" fmla="*/ 21600 21600 1800"/>
              <a:gd name="G7" fmla="*/ G6 1 2"/>
              <a:gd name="G8" fmla="+- 21600 0 G7"/>
              <a:gd name="G9" fmla="*/ 21600 1 2"/>
              <a:gd name="G10" fmla="+- 1800 0 G9"/>
              <a:gd name="G11" fmla="?: G10 G8 0"/>
              <a:gd name="G12" fmla="?: G10 G7 21600"/>
              <a:gd name="T0" fmla="*/ 20700 w 21600"/>
              <a:gd name="T1" fmla="*/ 10800 h 21600"/>
              <a:gd name="T2" fmla="*/ 10800 w 21600"/>
              <a:gd name="T3" fmla="*/ 21600 h 21600"/>
              <a:gd name="T4" fmla="*/ 900 w 21600"/>
              <a:gd name="T5" fmla="*/ 10800 h 21600"/>
              <a:gd name="T6" fmla="*/ 10800 w 21600"/>
              <a:gd name="T7" fmla="*/ 0 h 21600"/>
              <a:gd name="T8" fmla="*/ 2700 w 21600"/>
              <a:gd name="T9" fmla="*/ 2700 h 21600"/>
              <a:gd name="T10" fmla="*/ 18900 w 21600"/>
              <a:gd name="T11" fmla="*/ 189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800" y="21600"/>
                </a:lnTo>
                <a:lnTo>
                  <a:pt x="19800" y="21600"/>
                </a:lnTo>
                <a:lnTo>
                  <a:pt x="21600" y="0"/>
                </a:lnTo>
                <a:close/>
              </a:path>
            </a:pathLst>
          </a:custGeom>
          <a:gradFill rotWithShape="1">
            <a:gsLst>
              <a:gs pos="0">
                <a:schemeClr val="bg2">
                  <a:gamma/>
                  <a:shade val="46275"/>
                  <a:invGamma/>
                </a:schemeClr>
              </a:gs>
              <a:gs pos="5000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23579" name="Rectangle 57"/>
          <p:cNvSpPr>
            <a:spLocks noChangeArrowheads="1"/>
          </p:cNvSpPr>
          <p:nvPr/>
        </p:nvSpPr>
        <p:spPr bwMode="auto">
          <a:xfrm>
            <a:off x="500063" y="1981200"/>
            <a:ext cx="304800" cy="1219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3580" name="Line 61"/>
          <p:cNvSpPr>
            <a:spLocks noChangeShapeType="1"/>
          </p:cNvSpPr>
          <p:nvPr/>
        </p:nvSpPr>
        <p:spPr bwMode="auto">
          <a:xfrm>
            <a:off x="1168400" y="1676400"/>
            <a:ext cx="0" cy="533400"/>
          </a:xfrm>
          <a:prstGeom prst="line">
            <a:avLst/>
          </a:prstGeom>
          <a:noFill/>
          <a:ln w="57150">
            <a:solidFill>
              <a:srgbClr val="FF99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1" name="Text Box 67"/>
          <p:cNvSpPr txBox="1">
            <a:spLocks noChangeArrowheads="1"/>
          </p:cNvSpPr>
          <p:nvPr/>
        </p:nvSpPr>
        <p:spPr bwMode="auto">
          <a:xfrm>
            <a:off x="1828800" y="3810000"/>
            <a:ext cx="1752600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5000"/>
              </a:spcBef>
              <a:buFontTx/>
              <a:buNone/>
            </a:pPr>
            <a:r>
              <a:rPr lang="en-US" altLang="en-US" sz="1800"/>
              <a:t>Polarizer +45</a:t>
            </a:r>
            <a:r>
              <a:rPr lang="en-US" altLang="en-US" sz="1800" baseline="30000"/>
              <a:t>o</a:t>
            </a:r>
          </a:p>
          <a:p>
            <a:pPr algn="ctr" eaLnBrk="1" hangingPunct="1">
              <a:spcBef>
                <a:spcPct val="1500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3582" name="Line 68"/>
          <p:cNvSpPr>
            <a:spLocks noChangeShapeType="1"/>
          </p:cNvSpPr>
          <p:nvPr/>
        </p:nvSpPr>
        <p:spPr bwMode="auto">
          <a:xfrm flipV="1">
            <a:off x="2565400" y="32766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3" name="Text Box 72"/>
          <p:cNvSpPr txBox="1">
            <a:spLocks noChangeArrowheads="1"/>
          </p:cNvSpPr>
          <p:nvPr/>
        </p:nvSpPr>
        <p:spPr bwMode="auto">
          <a:xfrm>
            <a:off x="25400" y="1195388"/>
            <a:ext cx="1219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lamp</a:t>
            </a:r>
          </a:p>
        </p:txBody>
      </p:sp>
      <p:sp>
        <p:nvSpPr>
          <p:cNvPr id="23584" name="Line 81"/>
          <p:cNvSpPr>
            <a:spLocks noChangeShapeType="1"/>
          </p:cNvSpPr>
          <p:nvPr/>
        </p:nvSpPr>
        <p:spPr bwMode="auto">
          <a:xfrm>
            <a:off x="3492500" y="1676400"/>
            <a:ext cx="0" cy="5334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5" name="Text Box 85"/>
          <p:cNvSpPr txBox="1">
            <a:spLocks noChangeArrowheads="1"/>
          </p:cNvSpPr>
          <p:nvPr/>
        </p:nvSpPr>
        <p:spPr bwMode="auto">
          <a:xfrm>
            <a:off x="2768600" y="3276600"/>
            <a:ext cx="1371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Nomarski</a:t>
            </a:r>
          </a:p>
        </p:txBody>
      </p:sp>
      <p:sp>
        <p:nvSpPr>
          <p:cNvPr id="23586" name="Text Box 86"/>
          <p:cNvSpPr txBox="1">
            <a:spLocks noChangeArrowheads="1"/>
          </p:cNvSpPr>
          <p:nvPr/>
        </p:nvSpPr>
        <p:spPr bwMode="auto">
          <a:xfrm>
            <a:off x="2971800" y="304800"/>
            <a:ext cx="35052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Trick: DIC microscopy</a:t>
            </a:r>
          </a:p>
        </p:txBody>
      </p:sp>
      <p:sp>
        <p:nvSpPr>
          <p:cNvPr id="23587" name="Line 87"/>
          <p:cNvSpPr>
            <a:spLocks noChangeShapeType="1"/>
          </p:cNvSpPr>
          <p:nvPr/>
        </p:nvSpPr>
        <p:spPr bwMode="auto">
          <a:xfrm rot="5400000">
            <a:off x="5143500" y="2997200"/>
            <a:ext cx="0" cy="533400"/>
          </a:xfrm>
          <a:prstGeom prst="line">
            <a:avLst/>
          </a:prstGeom>
          <a:noFill/>
          <a:ln w="57150">
            <a:solidFill>
              <a:srgbClr val="0099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8" name="Line 88"/>
          <p:cNvSpPr>
            <a:spLocks noChangeShapeType="1"/>
          </p:cNvSpPr>
          <p:nvPr/>
        </p:nvSpPr>
        <p:spPr bwMode="auto">
          <a:xfrm rot="2700000">
            <a:off x="2979738" y="1387475"/>
            <a:ext cx="1587" cy="728663"/>
          </a:xfrm>
          <a:prstGeom prst="line">
            <a:avLst/>
          </a:prstGeom>
          <a:noFill/>
          <a:ln w="57150">
            <a:solidFill>
              <a:srgbClr val="FF99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89" name="Line 90"/>
          <p:cNvSpPr>
            <a:spLocks noChangeShapeType="1"/>
          </p:cNvSpPr>
          <p:nvPr/>
        </p:nvSpPr>
        <p:spPr bwMode="auto">
          <a:xfrm rot="18900000" flipH="1">
            <a:off x="7254875" y="1571626"/>
            <a:ext cx="1587" cy="423862"/>
          </a:xfrm>
          <a:prstGeom prst="line">
            <a:avLst/>
          </a:prstGeom>
          <a:noFill/>
          <a:ln w="57150">
            <a:solidFill>
              <a:srgbClr val="FF99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3590" name="Group 91"/>
          <p:cNvGrpSpPr>
            <a:grpSpLocks/>
          </p:cNvGrpSpPr>
          <p:nvPr/>
        </p:nvGrpSpPr>
        <p:grpSpPr bwMode="auto">
          <a:xfrm rot="439785">
            <a:off x="6400800" y="1430338"/>
            <a:ext cx="228600" cy="627062"/>
            <a:chOff x="3408" y="3029"/>
            <a:chExt cx="303" cy="768"/>
          </a:xfrm>
        </p:grpSpPr>
        <p:sp>
          <p:nvSpPr>
            <p:cNvPr id="23635" name="Oval 92"/>
            <p:cNvSpPr>
              <a:spLocks noChangeArrowheads="1"/>
            </p:cNvSpPr>
            <p:nvPr/>
          </p:nvSpPr>
          <p:spPr bwMode="auto">
            <a:xfrm rot="-3022603" flipH="1" flipV="1">
              <a:off x="3207" y="3293"/>
              <a:ext cx="768" cy="240"/>
            </a:xfrm>
            <a:prstGeom prst="ellipse">
              <a:avLst/>
            </a:prstGeom>
            <a:noFill/>
            <a:ln w="5715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3636" name="Rectangle 93"/>
            <p:cNvSpPr>
              <a:spLocks noChangeArrowheads="1"/>
            </p:cNvSpPr>
            <p:nvPr/>
          </p:nvSpPr>
          <p:spPr bwMode="auto">
            <a:xfrm>
              <a:off x="3408" y="3216"/>
              <a:ext cx="144" cy="2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3637" name="Line 94"/>
            <p:cNvSpPr>
              <a:spLocks noChangeShapeType="1"/>
            </p:cNvSpPr>
            <p:nvPr/>
          </p:nvSpPr>
          <p:spPr bwMode="auto">
            <a:xfrm flipH="1">
              <a:off x="3480" y="3256"/>
              <a:ext cx="88" cy="112"/>
            </a:xfrm>
            <a:prstGeom prst="line">
              <a:avLst/>
            </a:prstGeom>
            <a:noFill/>
            <a:ln w="57150">
              <a:solidFill>
                <a:srgbClr val="FF99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3591" name="Line 95"/>
          <p:cNvSpPr>
            <a:spLocks noChangeShapeType="1"/>
          </p:cNvSpPr>
          <p:nvPr/>
        </p:nvSpPr>
        <p:spPr bwMode="auto">
          <a:xfrm rot="5400000">
            <a:off x="3581400" y="2997200"/>
            <a:ext cx="0" cy="533400"/>
          </a:xfrm>
          <a:prstGeom prst="line">
            <a:avLst/>
          </a:prstGeom>
          <a:noFill/>
          <a:ln w="57150">
            <a:solidFill>
              <a:srgbClr val="0099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92" name="Line 96"/>
          <p:cNvSpPr>
            <a:spLocks noChangeShapeType="1"/>
          </p:cNvSpPr>
          <p:nvPr/>
        </p:nvSpPr>
        <p:spPr bwMode="auto">
          <a:xfrm rot="5400000">
            <a:off x="1257300" y="2997200"/>
            <a:ext cx="0" cy="533400"/>
          </a:xfrm>
          <a:prstGeom prst="line">
            <a:avLst/>
          </a:prstGeom>
          <a:noFill/>
          <a:ln w="57150">
            <a:solidFill>
              <a:srgbClr val="FF99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93" name="AutoShape 81"/>
          <p:cNvSpPr>
            <a:spLocks noChangeArrowheads="1"/>
          </p:cNvSpPr>
          <p:nvPr/>
        </p:nvSpPr>
        <p:spPr bwMode="auto">
          <a:xfrm rot="5400000" flipH="1">
            <a:off x="2349500" y="1841500"/>
            <a:ext cx="736600" cy="1752600"/>
          </a:xfrm>
          <a:prstGeom prst="triangle">
            <a:avLst>
              <a:gd name="adj" fmla="val 50000"/>
            </a:avLst>
          </a:prstGeom>
          <a:noFill/>
          <a:ln w="38100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3594" name="AutoShape 81"/>
          <p:cNvSpPr>
            <a:spLocks noChangeArrowheads="1"/>
          </p:cNvSpPr>
          <p:nvPr/>
        </p:nvSpPr>
        <p:spPr bwMode="auto">
          <a:xfrm rot="5400000" flipH="1">
            <a:off x="2382838" y="1625600"/>
            <a:ext cx="736600" cy="1752600"/>
          </a:xfrm>
          <a:prstGeom prst="triangle">
            <a:avLst>
              <a:gd name="adj" fmla="val 50000"/>
            </a:avLst>
          </a:prstGeom>
          <a:noFill/>
          <a:ln w="38100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grpSp>
        <p:nvGrpSpPr>
          <p:cNvPr id="23595" name="Group 58"/>
          <p:cNvGrpSpPr>
            <a:grpSpLocks/>
          </p:cNvGrpSpPr>
          <p:nvPr/>
        </p:nvGrpSpPr>
        <p:grpSpPr bwMode="auto">
          <a:xfrm>
            <a:off x="576263" y="2111375"/>
            <a:ext cx="163512" cy="1006475"/>
            <a:chOff x="2736" y="672"/>
            <a:chExt cx="96" cy="1064"/>
          </a:xfrm>
        </p:grpSpPr>
        <p:sp>
          <p:nvSpPr>
            <p:cNvPr id="23623" name="Line 59"/>
            <p:cNvSpPr>
              <a:spLocks noChangeShapeType="1"/>
            </p:cNvSpPr>
            <p:nvPr/>
          </p:nvSpPr>
          <p:spPr bwMode="auto">
            <a:xfrm flipH="1">
              <a:off x="2736" y="672"/>
              <a:ext cx="96" cy="96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24" name="Line 60"/>
            <p:cNvSpPr>
              <a:spLocks noChangeShapeType="1"/>
            </p:cNvSpPr>
            <p:nvPr/>
          </p:nvSpPr>
          <p:spPr bwMode="auto">
            <a:xfrm>
              <a:off x="2736" y="760"/>
              <a:ext cx="96" cy="96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25" name="Line 61"/>
            <p:cNvSpPr>
              <a:spLocks noChangeShapeType="1"/>
            </p:cNvSpPr>
            <p:nvPr/>
          </p:nvSpPr>
          <p:spPr bwMode="auto">
            <a:xfrm flipH="1">
              <a:off x="2736" y="848"/>
              <a:ext cx="96" cy="96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26" name="Line 62"/>
            <p:cNvSpPr>
              <a:spLocks noChangeShapeType="1"/>
            </p:cNvSpPr>
            <p:nvPr/>
          </p:nvSpPr>
          <p:spPr bwMode="auto">
            <a:xfrm>
              <a:off x="2736" y="936"/>
              <a:ext cx="96" cy="96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27" name="Line 63"/>
            <p:cNvSpPr>
              <a:spLocks noChangeShapeType="1"/>
            </p:cNvSpPr>
            <p:nvPr/>
          </p:nvSpPr>
          <p:spPr bwMode="auto">
            <a:xfrm flipH="1">
              <a:off x="2736" y="1024"/>
              <a:ext cx="96" cy="96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28" name="Line 64"/>
            <p:cNvSpPr>
              <a:spLocks noChangeShapeType="1"/>
            </p:cNvSpPr>
            <p:nvPr/>
          </p:nvSpPr>
          <p:spPr bwMode="auto">
            <a:xfrm>
              <a:off x="2736" y="1112"/>
              <a:ext cx="96" cy="96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29" name="Line 65"/>
            <p:cNvSpPr>
              <a:spLocks noChangeShapeType="1"/>
            </p:cNvSpPr>
            <p:nvPr/>
          </p:nvSpPr>
          <p:spPr bwMode="auto">
            <a:xfrm flipH="1">
              <a:off x="2736" y="1200"/>
              <a:ext cx="96" cy="96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30" name="Line 66"/>
            <p:cNvSpPr>
              <a:spLocks noChangeShapeType="1"/>
            </p:cNvSpPr>
            <p:nvPr/>
          </p:nvSpPr>
          <p:spPr bwMode="auto">
            <a:xfrm>
              <a:off x="2736" y="1288"/>
              <a:ext cx="96" cy="96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31" name="Line 67"/>
            <p:cNvSpPr>
              <a:spLocks noChangeShapeType="1"/>
            </p:cNvSpPr>
            <p:nvPr/>
          </p:nvSpPr>
          <p:spPr bwMode="auto">
            <a:xfrm flipH="1">
              <a:off x="2736" y="1376"/>
              <a:ext cx="96" cy="96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32" name="Line 68"/>
            <p:cNvSpPr>
              <a:spLocks noChangeShapeType="1"/>
            </p:cNvSpPr>
            <p:nvPr/>
          </p:nvSpPr>
          <p:spPr bwMode="auto">
            <a:xfrm>
              <a:off x="2736" y="1464"/>
              <a:ext cx="96" cy="96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33" name="Line 69"/>
            <p:cNvSpPr>
              <a:spLocks noChangeShapeType="1"/>
            </p:cNvSpPr>
            <p:nvPr/>
          </p:nvSpPr>
          <p:spPr bwMode="auto">
            <a:xfrm flipH="1">
              <a:off x="2736" y="1552"/>
              <a:ext cx="96" cy="96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34" name="Line 70"/>
            <p:cNvSpPr>
              <a:spLocks noChangeShapeType="1"/>
            </p:cNvSpPr>
            <p:nvPr/>
          </p:nvSpPr>
          <p:spPr bwMode="auto">
            <a:xfrm>
              <a:off x="2736" y="1640"/>
              <a:ext cx="96" cy="96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3596" name="Rectangle 78"/>
          <p:cNvSpPr>
            <a:spLocks noChangeArrowheads="1"/>
          </p:cNvSpPr>
          <p:nvPr/>
        </p:nvSpPr>
        <p:spPr bwMode="auto">
          <a:xfrm>
            <a:off x="500063" y="1981200"/>
            <a:ext cx="304800" cy="1219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3597" name="AutoShape 80"/>
          <p:cNvSpPr>
            <a:spLocks noChangeArrowheads="1"/>
          </p:cNvSpPr>
          <p:nvPr/>
        </p:nvSpPr>
        <p:spPr bwMode="auto">
          <a:xfrm rot="-5400000">
            <a:off x="703263" y="2184400"/>
            <a:ext cx="736600" cy="838200"/>
          </a:xfrm>
          <a:prstGeom prst="triangle">
            <a:avLst>
              <a:gd name="adj" fmla="val 50000"/>
            </a:avLst>
          </a:prstGeom>
          <a:noFill/>
          <a:ln w="38100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3598" name="AutoShape 81"/>
          <p:cNvSpPr>
            <a:spLocks noChangeArrowheads="1"/>
          </p:cNvSpPr>
          <p:nvPr/>
        </p:nvSpPr>
        <p:spPr bwMode="auto">
          <a:xfrm rot="5400000" flipH="1">
            <a:off x="2379663" y="1727200"/>
            <a:ext cx="736600" cy="1752600"/>
          </a:xfrm>
          <a:prstGeom prst="triangle">
            <a:avLst>
              <a:gd name="adj" fmla="val 50000"/>
            </a:avLst>
          </a:prstGeom>
          <a:noFill/>
          <a:ln w="38100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3599" name="Rectangle 82"/>
          <p:cNvSpPr>
            <a:spLocks noChangeArrowheads="1"/>
          </p:cNvSpPr>
          <p:nvPr/>
        </p:nvSpPr>
        <p:spPr bwMode="auto">
          <a:xfrm>
            <a:off x="1490663" y="2235200"/>
            <a:ext cx="381000" cy="736600"/>
          </a:xfrm>
          <a:prstGeom prst="rect">
            <a:avLst/>
          </a:prstGeom>
          <a:noFill/>
          <a:ln w="38100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3600" name="Rectangle 74"/>
          <p:cNvSpPr>
            <a:spLocks noChangeArrowheads="1"/>
          </p:cNvSpPr>
          <p:nvPr/>
        </p:nvSpPr>
        <p:spPr bwMode="auto">
          <a:xfrm>
            <a:off x="2495550" y="2089150"/>
            <a:ext cx="163513" cy="10287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3601" name="Line 102"/>
          <p:cNvSpPr>
            <a:spLocks noChangeShapeType="1"/>
          </p:cNvSpPr>
          <p:nvPr/>
        </p:nvSpPr>
        <p:spPr bwMode="auto">
          <a:xfrm rot="5400000">
            <a:off x="1257300" y="2997200"/>
            <a:ext cx="0" cy="533400"/>
          </a:xfrm>
          <a:prstGeom prst="line">
            <a:avLst/>
          </a:prstGeom>
          <a:noFill/>
          <a:ln w="57150">
            <a:solidFill>
              <a:srgbClr val="FF99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602" name="AutoShape 80"/>
          <p:cNvSpPr>
            <a:spLocks noChangeArrowheads="1"/>
          </p:cNvSpPr>
          <p:nvPr/>
        </p:nvSpPr>
        <p:spPr bwMode="auto">
          <a:xfrm rot="-5400000">
            <a:off x="698500" y="2311400"/>
            <a:ext cx="736600" cy="838200"/>
          </a:xfrm>
          <a:prstGeom prst="triangle">
            <a:avLst>
              <a:gd name="adj" fmla="val 50000"/>
            </a:avLst>
          </a:prstGeom>
          <a:noFill/>
          <a:ln w="38100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3603" name="AutoShape 80"/>
          <p:cNvSpPr>
            <a:spLocks noChangeArrowheads="1"/>
          </p:cNvSpPr>
          <p:nvPr/>
        </p:nvSpPr>
        <p:spPr bwMode="auto">
          <a:xfrm rot="-5400000">
            <a:off x="681038" y="2070100"/>
            <a:ext cx="736600" cy="838200"/>
          </a:xfrm>
          <a:prstGeom prst="triangle">
            <a:avLst>
              <a:gd name="adj" fmla="val 50000"/>
            </a:avLst>
          </a:prstGeom>
          <a:noFill/>
          <a:ln w="38100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3604" name="Rectangle 82"/>
          <p:cNvSpPr>
            <a:spLocks noChangeArrowheads="1"/>
          </p:cNvSpPr>
          <p:nvPr/>
        </p:nvSpPr>
        <p:spPr bwMode="auto">
          <a:xfrm>
            <a:off x="1485900" y="2349500"/>
            <a:ext cx="381000" cy="736600"/>
          </a:xfrm>
          <a:prstGeom prst="rect">
            <a:avLst/>
          </a:prstGeom>
          <a:noFill/>
          <a:ln w="38100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3605" name="Rectangle 82"/>
          <p:cNvSpPr>
            <a:spLocks noChangeArrowheads="1"/>
          </p:cNvSpPr>
          <p:nvPr/>
        </p:nvSpPr>
        <p:spPr bwMode="auto">
          <a:xfrm>
            <a:off x="1481138" y="2120900"/>
            <a:ext cx="381000" cy="736600"/>
          </a:xfrm>
          <a:prstGeom prst="rect">
            <a:avLst/>
          </a:prstGeom>
          <a:noFill/>
          <a:ln w="38100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3606" name="Oval 79"/>
          <p:cNvSpPr>
            <a:spLocks noChangeArrowheads="1"/>
          </p:cNvSpPr>
          <p:nvPr/>
        </p:nvSpPr>
        <p:spPr bwMode="auto">
          <a:xfrm>
            <a:off x="1795463" y="2070100"/>
            <a:ext cx="152400" cy="1066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3607" name="Oval 77"/>
          <p:cNvSpPr>
            <a:spLocks noChangeArrowheads="1"/>
          </p:cNvSpPr>
          <p:nvPr/>
        </p:nvSpPr>
        <p:spPr bwMode="auto">
          <a:xfrm>
            <a:off x="1414463" y="2070100"/>
            <a:ext cx="152400" cy="1066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02" name="Rectangle 101"/>
          <p:cNvSpPr/>
          <p:nvPr/>
        </p:nvSpPr>
        <p:spPr>
          <a:xfrm>
            <a:off x="3352800" y="2286000"/>
            <a:ext cx="381000" cy="76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3609" name="AutoShape 79"/>
          <p:cNvSpPr>
            <a:spLocks noChangeArrowheads="1"/>
          </p:cNvSpPr>
          <p:nvPr/>
        </p:nvSpPr>
        <p:spPr bwMode="auto">
          <a:xfrm rot="5875245" flipH="1">
            <a:off x="3346450" y="2482850"/>
            <a:ext cx="228600" cy="368300"/>
          </a:xfrm>
          <a:prstGeom prst="triangle">
            <a:avLst>
              <a:gd name="adj" fmla="val 50000"/>
            </a:avLst>
          </a:prstGeom>
          <a:noFill/>
          <a:ln w="38100">
            <a:solidFill>
              <a:srgbClr val="00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3610" name="AutoShape 80"/>
          <p:cNvSpPr>
            <a:spLocks noChangeArrowheads="1"/>
          </p:cNvSpPr>
          <p:nvPr/>
        </p:nvSpPr>
        <p:spPr bwMode="auto">
          <a:xfrm rot="-5875245" flipH="1" flipV="1">
            <a:off x="3346450" y="2381250"/>
            <a:ext cx="228600" cy="368300"/>
          </a:xfrm>
          <a:prstGeom prst="triangle">
            <a:avLst>
              <a:gd name="adj" fmla="val 50000"/>
            </a:avLst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grpSp>
        <p:nvGrpSpPr>
          <p:cNvPr id="23611" name="Group 73"/>
          <p:cNvGrpSpPr>
            <a:grpSpLocks/>
          </p:cNvGrpSpPr>
          <p:nvPr/>
        </p:nvGrpSpPr>
        <p:grpSpPr bwMode="auto">
          <a:xfrm>
            <a:off x="3213100" y="2095500"/>
            <a:ext cx="163513" cy="1028700"/>
            <a:chOff x="1440" y="2992"/>
            <a:chExt cx="480" cy="480"/>
          </a:xfrm>
        </p:grpSpPr>
        <p:sp>
          <p:nvSpPr>
            <p:cNvPr id="23621" name="Rectangle 74"/>
            <p:cNvSpPr>
              <a:spLocks noChangeArrowheads="1"/>
            </p:cNvSpPr>
            <p:nvPr/>
          </p:nvSpPr>
          <p:spPr bwMode="auto">
            <a:xfrm>
              <a:off x="1440" y="2992"/>
              <a:ext cx="480" cy="48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3622" name="Line 75"/>
            <p:cNvSpPr>
              <a:spLocks noChangeShapeType="1"/>
            </p:cNvSpPr>
            <p:nvPr/>
          </p:nvSpPr>
          <p:spPr bwMode="auto">
            <a:xfrm flipV="1">
              <a:off x="1440" y="2992"/>
              <a:ext cx="48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501" name="Rectangle 69"/>
          <p:cNvSpPr>
            <a:spLocks noChangeArrowheads="1"/>
          </p:cNvSpPr>
          <p:nvPr/>
        </p:nvSpPr>
        <p:spPr bwMode="auto">
          <a:xfrm>
            <a:off x="3608388" y="2089150"/>
            <a:ext cx="574675" cy="1028700"/>
          </a:xfrm>
          <a:prstGeom prst="rect">
            <a:avLst/>
          </a:prstGeom>
          <a:gradFill rotWithShape="1">
            <a:gsLst>
              <a:gs pos="0">
                <a:schemeClr val="bg2">
                  <a:gamma/>
                  <a:shade val="46275"/>
                  <a:invGamma/>
                </a:schemeClr>
              </a:gs>
              <a:gs pos="50000">
                <a:schemeClr val="bg2"/>
              </a:gs>
              <a:gs pos="100000">
                <a:schemeClr val="bg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grpSp>
        <p:nvGrpSpPr>
          <p:cNvPr id="23613" name="Group 97"/>
          <p:cNvGrpSpPr>
            <a:grpSpLocks/>
          </p:cNvGrpSpPr>
          <p:nvPr/>
        </p:nvGrpSpPr>
        <p:grpSpPr bwMode="auto">
          <a:xfrm>
            <a:off x="927100" y="2420938"/>
            <a:ext cx="7239000" cy="3751262"/>
            <a:chOff x="927100" y="2420938"/>
            <a:chExt cx="7239000" cy="3751262"/>
          </a:xfrm>
        </p:grpSpPr>
        <p:sp>
          <p:nvSpPr>
            <p:cNvPr id="23616" name="Text Box 70"/>
            <p:cNvSpPr txBox="1">
              <a:spLocks noChangeArrowheads="1"/>
            </p:cNvSpPr>
            <p:nvPr/>
          </p:nvSpPr>
          <p:spPr bwMode="auto">
            <a:xfrm>
              <a:off x="927100" y="5464175"/>
              <a:ext cx="7239000" cy="708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/>
                <a:t>Polarized K</a:t>
              </a:r>
              <a:r>
                <a:rPr lang="en-US" altLang="en-US" sz="2000">
                  <a:cs typeface="Arial" panose="020B0604020202020204" pitchFamily="34" charset="0"/>
                </a:rPr>
                <a:t>ö</a:t>
              </a:r>
              <a:r>
                <a:rPr lang="en-US" altLang="en-US" sz="2000"/>
                <a:t>hler illumination with Nomarski prism provides bright uniform illumination that is locally pairwise coherent</a:t>
              </a:r>
            </a:p>
          </p:txBody>
        </p:sp>
        <p:sp>
          <p:nvSpPr>
            <p:cNvPr id="95" name="Freeform 94"/>
            <p:cNvSpPr/>
            <p:nvPr/>
          </p:nvSpPr>
          <p:spPr>
            <a:xfrm>
              <a:off x="3733800" y="2420938"/>
              <a:ext cx="774700" cy="1922462"/>
            </a:xfrm>
            <a:custGeom>
              <a:avLst/>
              <a:gdLst>
                <a:gd name="connsiteX0" fmla="*/ 0 w 1346200"/>
                <a:gd name="connsiteY0" fmla="*/ 1109133 h 1109133"/>
                <a:gd name="connsiteX1" fmla="*/ 584200 w 1346200"/>
                <a:gd name="connsiteY1" fmla="*/ 182033 h 1109133"/>
                <a:gd name="connsiteX2" fmla="*/ 1346200 w 1346200"/>
                <a:gd name="connsiteY2" fmla="*/ 16933 h 1109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46200" h="1109133">
                  <a:moveTo>
                    <a:pt x="0" y="1109133"/>
                  </a:moveTo>
                  <a:cubicBezTo>
                    <a:pt x="179916" y="736599"/>
                    <a:pt x="359833" y="364066"/>
                    <a:pt x="584200" y="182033"/>
                  </a:cubicBezTo>
                  <a:cubicBezTo>
                    <a:pt x="808567" y="0"/>
                    <a:pt x="1077383" y="8466"/>
                    <a:pt x="1346200" y="16933"/>
                  </a:cubicBezTo>
                </a:path>
              </a:pathLst>
            </a:custGeom>
            <a:ln w="19050">
              <a:solidFill>
                <a:srgbClr val="00206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96" name="Freeform 95"/>
            <p:cNvSpPr/>
            <p:nvPr/>
          </p:nvSpPr>
          <p:spPr>
            <a:xfrm>
              <a:off x="4156075" y="2713038"/>
              <a:ext cx="352425" cy="1652587"/>
            </a:xfrm>
            <a:custGeom>
              <a:avLst/>
              <a:gdLst>
                <a:gd name="connsiteX0" fmla="*/ 0 w 1346200"/>
                <a:gd name="connsiteY0" fmla="*/ 1109133 h 1109133"/>
                <a:gd name="connsiteX1" fmla="*/ 584200 w 1346200"/>
                <a:gd name="connsiteY1" fmla="*/ 182033 h 1109133"/>
                <a:gd name="connsiteX2" fmla="*/ 1346200 w 1346200"/>
                <a:gd name="connsiteY2" fmla="*/ 16933 h 1109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46200" h="1109133">
                  <a:moveTo>
                    <a:pt x="0" y="1109133"/>
                  </a:moveTo>
                  <a:cubicBezTo>
                    <a:pt x="179916" y="736599"/>
                    <a:pt x="359833" y="364066"/>
                    <a:pt x="584200" y="182033"/>
                  </a:cubicBezTo>
                  <a:cubicBezTo>
                    <a:pt x="808567" y="0"/>
                    <a:pt x="1077383" y="8466"/>
                    <a:pt x="1346200" y="16933"/>
                  </a:cubicBezTo>
                </a:path>
              </a:pathLst>
            </a:custGeom>
            <a:ln w="19050">
              <a:solidFill>
                <a:srgbClr val="00B05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graphicFrame>
          <p:nvGraphicFramePr>
            <p:cNvPr id="23619" name="Object 52"/>
            <p:cNvGraphicFramePr>
              <a:graphicFrameLocks noChangeAspect="1"/>
            </p:cNvGraphicFramePr>
            <p:nvPr/>
          </p:nvGraphicFramePr>
          <p:xfrm>
            <a:off x="3352800" y="4343400"/>
            <a:ext cx="1179513" cy="533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493" name="Equation" r:id="rId6" imgW="533160" imgH="241200" progId="Equation.DSMT4">
                    <p:embed/>
                  </p:oleObj>
                </mc:Choice>
                <mc:Fallback>
                  <p:oleObj name="Equation" r:id="rId6" imgW="533160" imgH="241200" progId="Equation.DSMT4">
                    <p:embed/>
                    <p:pic>
                      <p:nvPicPr>
                        <p:cNvPr id="23619" name="Object 5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52800" y="4343400"/>
                          <a:ext cx="1179513" cy="5334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620" name="TextBox 65"/>
            <p:cNvSpPr txBox="1">
              <a:spLocks noChangeArrowheads="1"/>
            </p:cNvSpPr>
            <p:nvPr/>
          </p:nvSpPr>
          <p:spPr bwMode="auto">
            <a:xfrm>
              <a:off x="1028700" y="4432300"/>
              <a:ext cx="28194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Pairwise correlated:</a:t>
              </a:r>
            </a:p>
          </p:txBody>
        </p:sp>
      </p:grpSp>
      <p:sp>
        <p:nvSpPr>
          <p:cNvPr id="23614" name="Text Box 49"/>
          <p:cNvSpPr txBox="1">
            <a:spLocks noChangeArrowheads="1"/>
          </p:cNvSpPr>
          <p:nvPr/>
        </p:nvSpPr>
        <p:spPr bwMode="auto">
          <a:xfrm>
            <a:off x="3810000" y="838200"/>
            <a:ext cx="16764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Scattering sample</a:t>
            </a:r>
          </a:p>
        </p:txBody>
      </p:sp>
      <p:sp>
        <p:nvSpPr>
          <p:cNvPr id="101" name="Oval 100"/>
          <p:cNvSpPr/>
          <p:nvPr/>
        </p:nvSpPr>
        <p:spPr>
          <a:xfrm>
            <a:off x="4587875" y="2590800"/>
            <a:ext cx="92075" cy="242888"/>
          </a:xfrm>
          <a:prstGeom prst="ellipse">
            <a:avLst/>
          </a:prstGeom>
          <a:solidFill>
            <a:srgbClr val="99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184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295400"/>
            <a:ext cx="883920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TextBox 2"/>
          <p:cNvSpPr txBox="1">
            <a:spLocks noChangeArrowheads="1"/>
          </p:cNvSpPr>
          <p:nvPr/>
        </p:nvSpPr>
        <p:spPr bwMode="auto">
          <a:xfrm>
            <a:off x="533400" y="4876800"/>
            <a:ext cx="2209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Brightfield</a:t>
            </a:r>
          </a:p>
        </p:txBody>
      </p:sp>
      <p:sp>
        <p:nvSpPr>
          <p:cNvPr id="25604" name="TextBox 3"/>
          <p:cNvSpPr txBox="1">
            <a:spLocks noChangeArrowheads="1"/>
          </p:cNvSpPr>
          <p:nvPr/>
        </p:nvSpPr>
        <p:spPr bwMode="auto">
          <a:xfrm>
            <a:off x="3505200" y="4876800"/>
            <a:ext cx="2209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Zernike PC</a:t>
            </a:r>
          </a:p>
        </p:txBody>
      </p:sp>
      <p:sp>
        <p:nvSpPr>
          <p:cNvPr id="25605" name="TextBox 4"/>
          <p:cNvSpPr txBox="1">
            <a:spLocks noChangeArrowheads="1"/>
          </p:cNvSpPr>
          <p:nvPr/>
        </p:nvSpPr>
        <p:spPr bwMode="auto">
          <a:xfrm>
            <a:off x="6400800" y="4876800"/>
            <a:ext cx="2209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Nomarski DIC</a:t>
            </a:r>
          </a:p>
        </p:txBody>
      </p:sp>
    </p:spTree>
    <p:extLst>
      <p:ext uri="{BB962C8B-B14F-4D97-AF65-F5344CB8AC3E}">
        <p14:creationId xmlns:p14="http://schemas.microsoft.com/office/powerpoint/2010/main" val="1040378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4" descr="2Acultcel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2488" y="1712913"/>
            <a:ext cx="4857750" cy="3773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TextBox 2"/>
          <p:cNvSpPr txBox="1">
            <a:spLocks noChangeArrowheads="1"/>
          </p:cNvSpPr>
          <p:nvPr/>
        </p:nvSpPr>
        <p:spPr bwMode="auto">
          <a:xfrm>
            <a:off x="2001838" y="773113"/>
            <a:ext cx="5105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Very useful in neuroscience</a:t>
            </a:r>
          </a:p>
        </p:txBody>
      </p:sp>
    </p:spTree>
    <p:extLst>
      <p:ext uri="{BB962C8B-B14F-4D97-AF65-F5344CB8AC3E}">
        <p14:creationId xmlns:p14="http://schemas.microsoft.com/office/powerpoint/2010/main" val="2855129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833" y="2246055"/>
            <a:ext cx="8153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Zernike phase contrast</a:t>
            </a:r>
          </a:p>
          <a:p>
            <a:pPr algn="ctr"/>
            <a:endParaRPr lang="en-US" sz="3200" dirty="0" smtClean="0"/>
          </a:p>
          <a:p>
            <a:pPr algn="ctr"/>
            <a:r>
              <a:rPr lang="en-US" sz="3200" dirty="0" err="1" smtClean="0"/>
              <a:t>Nomarski</a:t>
            </a:r>
            <a:r>
              <a:rPr lang="en-US" sz="3200" dirty="0" smtClean="0"/>
              <a:t> differential interference contrast (DIC)</a:t>
            </a:r>
          </a:p>
          <a:p>
            <a:pPr algn="ctr"/>
            <a:endParaRPr lang="en-US" sz="3200" dirty="0" smtClean="0"/>
          </a:p>
          <a:p>
            <a:pPr algn="ctr"/>
            <a:r>
              <a:rPr lang="en-US" sz="3200" dirty="0" smtClean="0"/>
              <a:t>Oblique field microscopy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914400" y="381000"/>
            <a:ext cx="723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Tricks to convert phase to intensity</a:t>
            </a:r>
            <a:endParaRPr lang="en-US" sz="3600" dirty="0"/>
          </a:p>
        </p:txBody>
      </p:sp>
      <p:sp>
        <p:nvSpPr>
          <p:cNvPr id="4" name="Rectangle 3"/>
          <p:cNvSpPr/>
          <p:nvPr/>
        </p:nvSpPr>
        <p:spPr>
          <a:xfrm>
            <a:off x="2142464" y="4070507"/>
            <a:ext cx="4867936" cy="8382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939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5701354" y="3886199"/>
            <a:ext cx="2743198" cy="418147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63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5724525" y="1273314"/>
            <a:ext cx="2667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Transmission</a:t>
            </a:r>
          </a:p>
          <a:p>
            <a:pPr algn="ctr"/>
            <a:r>
              <a:rPr lang="en-US" sz="2000" dirty="0" smtClean="0"/>
              <a:t>geometry</a:t>
            </a:r>
            <a:endParaRPr lang="en-US" sz="2000" dirty="0"/>
          </a:p>
        </p:txBody>
      </p:sp>
      <p:pic>
        <p:nvPicPr>
          <p:cNvPr id="1026" name="Picture 2" descr="C:\Users\jmertz\AppData\Local\Microsoft\Windows\Temporary Internet Files\Content.IE5\CN0LSZ51\MC900384174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5253" y="4767881"/>
            <a:ext cx="1299667" cy="1404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jmertz\AppData\Local\Microsoft\Windows\Temporary Internet Files\Content.IE5\D9Q1C5E7\MC900433873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5365" y="2100881"/>
            <a:ext cx="1191792" cy="1191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Up Arrow 35"/>
          <p:cNvSpPr/>
          <p:nvPr/>
        </p:nvSpPr>
        <p:spPr>
          <a:xfrm>
            <a:off x="6792605" y="3429000"/>
            <a:ext cx="484496" cy="1216755"/>
          </a:xfrm>
          <a:prstGeom prst="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4724400" y="3721932"/>
            <a:ext cx="10667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Thin slice</a:t>
            </a:r>
            <a:endParaRPr lang="en-US" sz="2000" dirty="0"/>
          </a:p>
        </p:txBody>
      </p:sp>
      <p:pic>
        <p:nvPicPr>
          <p:cNvPr id="3" name="Picture 2" descr="http://cbn.charite.de/typo3temp/pics/78ff42933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50" y="2209800"/>
            <a:ext cx="3505200" cy="298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TextBox 43"/>
          <p:cNvSpPr txBox="1"/>
          <p:nvPr/>
        </p:nvSpPr>
        <p:spPr>
          <a:xfrm>
            <a:off x="923925" y="1120914"/>
            <a:ext cx="3276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Phase contrast</a:t>
            </a:r>
            <a:endParaRPr lang="en-US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1295400" y="316468"/>
            <a:ext cx="662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But there’s a problem….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39089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lowchart: Document 16"/>
          <p:cNvSpPr/>
          <p:nvPr/>
        </p:nvSpPr>
        <p:spPr>
          <a:xfrm>
            <a:off x="5486400" y="3537919"/>
            <a:ext cx="2819400" cy="2786681"/>
          </a:xfrm>
          <a:prstGeom prst="flowChartDocument">
            <a:avLst/>
          </a:prstGeom>
          <a:blipFill>
            <a:blip r:embed="rId2"/>
            <a:tile tx="0" ty="0" sx="100000" sy="100000" flip="none" algn="tl"/>
          </a:blipFill>
          <a:ln w="952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U-Turn Arrow 17"/>
          <p:cNvSpPr/>
          <p:nvPr/>
        </p:nvSpPr>
        <p:spPr>
          <a:xfrm flipV="1">
            <a:off x="6497302" y="2852118"/>
            <a:ext cx="754380" cy="1295400"/>
          </a:xfrm>
          <a:prstGeom prst="uturnArrow">
            <a:avLst>
              <a:gd name="adj1" fmla="val 27333"/>
              <a:gd name="adj2" fmla="val 25000"/>
              <a:gd name="adj3" fmla="val 34073"/>
              <a:gd name="adj4" fmla="val 43750"/>
              <a:gd name="adj5" fmla="val 88382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9" name="Picture 5" descr="C:\Users\jmertz\AppData\Local\Microsoft\Windows\Temporary Internet Files\Content.IE5\D9Q1C5E7\MC900433873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4008" y="1752600"/>
            <a:ext cx="1191792" cy="1191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C:\Users\jmertz\AppData\Local\Microsoft\Windows\Temporary Internet Files\Content.IE5\CN0LSZ51\MC900384174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567481"/>
            <a:ext cx="1299667" cy="1404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5572125" y="762000"/>
            <a:ext cx="2667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Reflection</a:t>
            </a:r>
          </a:p>
          <a:p>
            <a:pPr algn="ctr"/>
            <a:r>
              <a:rPr lang="en-US" sz="2000" dirty="0" smtClean="0"/>
              <a:t>geometry</a:t>
            </a:r>
            <a:endParaRPr lang="en-US" sz="2000" dirty="0"/>
          </a:p>
        </p:txBody>
      </p:sp>
      <p:sp>
        <p:nvSpPr>
          <p:cNvPr id="22" name="TextBox 21"/>
          <p:cNvSpPr txBox="1"/>
          <p:nvPr/>
        </p:nvSpPr>
        <p:spPr>
          <a:xfrm>
            <a:off x="6172200" y="4736068"/>
            <a:ext cx="152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Thick tissue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923925" y="1120914"/>
            <a:ext cx="3276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Phase contrast</a:t>
            </a:r>
            <a:endParaRPr lang="en-US" sz="4000" dirty="0"/>
          </a:p>
        </p:txBody>
      </p:sp>
      <p:sp>
        <p:nvSpPr>
          <p:cNvPr id="2" name="TextBox 1"/>
          <p:cNvSpPr txBox="1"/>
          <p:nvPr/>
        </p:nvSpPr>
        <p:spPr>
          <a:xfrm>
            <a:off x="4419600" y="-76200"/>
            <a:ext cx="12192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 smtClean="0">
                <a:solidFill>
                  <a:srgbClr val="0070C0"/>
                </a:solidFill>
              </a:rPr>
              <a:t>?</a:t>
            </a:r>
            <a:endParaRPr lang="en-US" sz="1600" b="1" dirty="0">
              <a:solidFill>
                <a:srgbClr val="0070C0"/>
              </a:solidFill>
            </a:endParaRPr>
          </a:p>
        </p:txBody>
      </p:sp>
      <p:pic>
        <p:nvPicPr>
          <p:cNvPr id="11" name="Picture 10" descr="http://cbn.charite.de/typo3temp/pics/78ff42933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50" y="2209800"/>
            <a:ext cx="3505200" cy="298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4307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7373203" y="2680648"/>
            <a:ext cx="685800" cy="306551"/>
            <a:chOff x="2567152" y="2741449"/>
            <a:chExt cx="685800" cy="306551"/>
          </a:xfrm>
        </p:grpSpPr>
        <p:sp>
          <p:nvSpPr>
            <p:cNvPr id="46" name="Flowchart: Direct Access Storage 45"/>
            <p:cNvSpPr/>
            <p:nvPr/>
          </p:nvSpPr>
          <p:spPr>
            <a:xfrm flipH="1">
              <a:off x="2567152" y="2741449"/>
              <a:ext cx="228600" cy="304800"/>
            </a:xfrm>
            <a:prstGeom prst="flowChartMagneticDrum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lowchart: Direct Access Storage 46"/>
            <p:cNvSpPr/>
            <p:nvPr/>
          </p:nvSpPr>
          <p:spPr>
            <a:xfrm flipH="1">
              <a:off x="2719552" y="2743200"/>
              <a:ext cx="228600" cy="304800"/>
            </a:xfrm>
            <a:prstGeom prst="flowChartMagneticDrum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lowchart: Direct Access Storage 47"/>
            <p:cNvSpPr/>
            <p:nvPr/>
          </p:nvSpPr>
          <p:spPr>
            <a:xfrm flipH="1">
              <a:off x="2871952" y="2743200"/>
              <a:ext cx="228600" cy="304800"/>
            </a:xfrm>
            <a:prstGeom prst="flowChartMagneticDrum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lowchart: Direct Access Storage 48"/>
            <p:cNvSpPr/>
            <p:nvPr/>
          </p:nvSpPr>
          <p:spPr>
            <a:xfrm flipH="1">
              <a:off x="3024352" y="2743200"/>
              <a:ext cx="228600" cy="304800"/>
            </a:xfrm>
            <a:prstGeom prst="flowChartMagneticDrum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2681452" y="2755900"/>
              <a:ext cx="457200" cy="27874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Flowchart: Direct Access Storage 11"/>
          <p:cNvSpPr/>
          <p:nvPr/>
        </p:nvSpPr>
        <p:spPr>
          <a:xfrm flipH="1">
            <a:off x="7367793" y="3048948"/>
            <a:ext cx="228600" cy="304800"/>
          </a:xfrm>
          <a:prstGeom prst="flowChartMagneticDrum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lowchart: Direct Access Storage 12"/>
          <p:cNvSpPr/>
          <p:nvPr/>
        </p:nvSpPr>
        <p:spPr>
          <a:xfrm flipH="1">
            <a:off x="7520193" y="3050699"/>
            <a:ext cx="228600" cy="304800"/>
          </a:xfrm>
          <a:prstGeom prst="flowChartMagneticDrum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lowchart: Direct Access Storage 13"/>
          <p:cNvSpPr/>
          <p:nvPr/>
        </p:nvSpPr>
        <p:spPr>
          <a:xfrm flipH="1">
            <a:off x="7672593" y="3050699"/>
            <a:ext cx="228600" cy="304800"/>
          </a:xfrm>
          <a:prstGeom prst="flowChartMagneticDrum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lowchart: Direct Access Storage 14"/>
          <p:cNvSpPr/>
          <p:nvPr/>
        </p:nvSpPr>
        <p:spPr>
          <a:xfrm flipH="1">
            <a:off x="7824993" y="3050699"/>
            <a:ext cx="228600" cy="304800"/>
          </a:xfrm>
          <a:prstGeom prst="flowChartMagneticDrum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7482093" y="3057461"/>
            <a:ext cx="457200" cy="27874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848225" y="4585648"/>
            <a:ext cx="3223477" cy="10668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7"/>
          <p:cNvSpPr/>
          <p:nvPr/>
        </p:nvSpPr>
        <p:spPr>
          <a:xfrm>
            <a:off x="5219537" y="2833048"/>
            <a:ext cx="2160016" cy="1739461"/>
          </a:xfrm>
          <a:custGeom>
            <a:avLst/>
            <a:gdLst>
              <a:gd name="connsiteX0" fmla="*/ 473721 w 2270989"/>
              <a:gd name="connsiteY0" fmla="*/ 1247827 h 1247827"/>
              <a:gd name="connsiteX1" fmla="*/ 63817 w 2270989"/>
              <a:gd name="connsiteY1" fmla="*/ 822158 h 1247827"/>
              <a:gd name="connsiteX2" fmla="*/ 32286 w 2270989"/>
              <a:gd name="connsiteY2" fmla="*/ 396489 h 1247827"/>
              <a:gd name="connsiteX3" fmla="*/ 371245 w 2270989"/>
              <a:gd name="connsiteY3" fmla="*/ 136358 h 1247827"/>
              <a:gd name="connsiteX4" fmla="*/ 1088576 w 2270989"/>
              <a:gd name="connsiteY4" fmla="*/ 18117 h 1247827"/>
              <a:gd name="connsiteX5" fmla="*/ 2270989 w 2270989"/>
              <a:gd name="connsiteY5" fmla="*/ 2352 h 1247827"/>
              <a:gd name="connsiteX0" fmla="*/ 656819 w 2280666"/>
              <a:gd name="connsiteY0" fmla="*/ 1386009 h 1386009"/>
              <a:gd name="connsiteX1" fmla="*/ 73494 w 2280666"/>
              <a:gd name="connsiteY1" fmla="*/ 822158 h 1386009"/>
              <a:gd name="connsiteX2" fmla="*/ 41963 w 2280666"/>
              <a:gd name="connsiteY2" fmla="*/ 396489 h 1386009"/>
              <a:gd name="connsiteX3" fmla="*/ 380922 w 2280666"/>
              <a:gd name="connsiteY3" fmla="*/ 136358 h 1386009"/>
              <a:gd name="connsiteX4" fmla="*/ 1098253 w 2280666"/>
              <a:gd name="connsiteY4" fmla="*/ 18117 h 1386009"/>
              <a:gd name="connsiteX5" fmla="*/ 2280666 w 2280666"/>
              <a:gd name="connsiteY5" fmla="*/ 2352 h 1386009"/>
              <a:gd name="connsiteX0" fmla="*/ 656819 w 2160016"/>
              <a:gd name="connsiteY0" fmla="*/ 1386009 h 1386009"/>
              <a:gd name="connsiteX1" fmla="*/ 73494 w 2160016"/>
              <a:gd name="connsiteY1" fmla="*/ 822158 h 1386009"/>
              <a:gd name="connsiteX2" fmla="*/ 41963 w 2160016"/>
              <a:gd name="connsiteY2" fmla="*/ 396489 h 1386009"/>
              <a:gd name="connsiteX3" fmla="*/ 380922 w 2160016"/>
              <a:gd name="connsiteY3" fmla="*/ 136358 h 1386009"/>
              <a:gd name="connsiteX4" fmla="*/ 1098253 w 2160016"/>
              <a:gd name="connsiteY4" fmla="*/ 18117 h 1386009"/>
              <a:gd name="connsiteX5" fmla="*/ 2160016 w 2160016"/>
              <a:gd name="connsiteY5" fmla="*/ 2352 h 1386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60016" h="1386009">
                <a:moveTo>
                  <a:pt x="656819" y="1386009"/>
                </a:moveTo>
                <a:cubicBezTo>
                  <a:pt x="488653" y="1244119"/>
                  <a:pt x="175970" y="987078"/>
                  <a:pt x="73494" y="822158"/>
                </a:cubicBezTo>
                <a:cubicBezTo>
                  <a:pt x="-28982" y="657238"/>
                  <a:pt x="-9275" y="510789"/>
                  <a:pt x="41963" y="396489"/>
                </a:cubicBezTo>
                <a:cubicBezTo>
                  <a:pt x="93201" y="282189"/>
                  <a:pt x="204874" y="199420"/>
                  <a:pt x="380922" y="136358"/>
                </a:cubicBezTo>
                <a:cubicBezTo>
                  <a:pt x="556970" y="73296"/>
                  <a:pt x="781629" y="40451"/>
                  <a:pt x="1098253" y="18117"/>
                </a:cubicBezTo>
                <a:cubicBezTo>
                  <a:pt x="1414877" y="-4217"/>
                  <a:pt x="1727121" y="-933"/>
                  <a:pt x="2160016" y="2352"/>
                </a:cubicBezTo>
              </a:path>
            </a:pathLst>
          </a:custGeom>
          <a:noFill/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/>
          <p:cNvGrpSpPr/>
          <p:nvPr/>
        </p:nvGrpSpPr>
        <p:grpSpPr>
          <a:xfrm>
            <a:off x="5587320" y="2423146"/>
            <a:ext cx="1066800" cy="1981200"/>
            <a:chOff x="2743200" y="2057400"/>
            <a:chExt cx="1066800" cy="1600200"/>
          </a:xfrm>
          <a:gradFill flip="none" rotWithShape="1">
            <a:gsLst>
              <a:gs pos="0">
                <a:srgbClr val="CBCBCB"/>
              </a:gs>
              <a:gs pos="0">
                <a:srgbClr val="292929"/>
              </a:gs>
              <a:gs pos="97000">
                <a:srgbClr val="777777"/>
              </a:gs>
              <a:gs pos="70000">
                <a:srgbClr val="EAEAEA"/>
              </a:gs>
            </a:gsLst>
            <a:lin ang="10800000" scaled="1"/>
            <a:tileRect/>
          </a:gradFill>
        </p:grpSpPr>
        <p:sp>
          <p:nvSpPr>
            <p:cNvPr id="42" name="Rectangle 41"/>
            <p:cNvSpPr/>
            <p:nvPr/>
          </p:nvSpPr>
          <p:spPr>
            <a:xfrm>
              <a:off x="2743200" y="2057400"/>
              <a:ext cx="1066800" cy="1371600"/>
            </a:xfrm>
            <a:prstGeom prst="rect">
              <a:avLst/>
            </a:prstGeom>
            <a:grpFill/>
            <a:ln w="952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Trapezoid 43"/>
            <p:cNvSpPr/>
            <p:nvPr/>
          </p:nvSpPr>
          <p:spPr>
            <a:xfrm flipV="1">
              <a:off x="2743200" y="3429000"/>
              <a:ext cx="1066800" cy="228600"/>
            </a:xfrm>
            <a:prstGeom prst="trapezoid">
              <a:avLst>
                <a:gd name="adj" fmla="val 76724"/>
              </a:avLst>
            </a:prstGeom>
            <a:grpFill/>
            <a:ln w="952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3" name="Straight Arrow Connector 22"/>
          <p:cNvCxnSpPr/>
          <p:nvPr/>
        </p:nvCxnSpPr>
        <p:spPr>
          <a:xfrm>
            <a:off x="6120720" y="2833048"/>
            <a:ext cx="0" cy="670034"/>
          </a:xfrm>
          <a:prstGeom prst="straightConnector1">
            <a:avLst/>
          </a:prstGeom>
          <a:ln w="38100"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reeform 23"/>
          <p:cNvSpPr/>
          <p:nvPr/>
        </p:nvSpPr>
        <p:spPr>
          <a:xfrm>
            <a:off x="6357203" y="3198391"/>
            <a:ext cx="1020817" cy="1374120"/>
          </a:xfrm>
          <a:custGeom>
            <a:avLst/>
            <a:gdLst>
              <a:gd name="connsiteX0" fmla="*/ 0 w 1087821"/>
              <a:gd name="connsiteY0" fmla="*/ 1529387 h 1529387"/>
              <a:gd name="connsiteX1" fmla="*/ 449318 w 1087821"/>
              <a:gd name="connsiteY1" fmla="*/ 985476 h 1529387"/>
              <a:gd name="connsiteX2" fmla="*/ 606973 w 1087821"/>
              <a:gd name="connsiteY2" fmla="*/ 386387 h 1529387"/>
              <a:gd name="connsiteX3" fmla="*/ 843456 w 1087821"/>
              <a:gd name="connsiteY3" fmla="*/ 63194 h 1529387"/>
              <a:gd name="connsiteX4" fmla="*/ 1087821 w 1087821"/>
              <a:gd name="connsiteY4" fmla="*/ 132 h 1529387"/>
              <a:gd name="connsiteX0" fmla="*/ 0 w 1135117"/>
              <a:gd name="connsiteY0" fmla="*/ 1538119 h 1538119"/>
              <a:gd name="connsiteX1" fmla="*/ 449318 w 1135117"/>
              <a:gd name="connsiteY1" fmla="*/ 994208 h 1538119"/>
              <a:gd name="connsiteX2" fmla="*/ 606973 w 1135117"/>
              <a:gd name="connsiteY2" fmla="*/ 395119 h 1538119"/>
              <a:gd name="connsiteX3" fmla="*/ 843456 w 1135117"/>
              <a:gd name="connsiteY3" fmla="*/ 71926 h 1538119"/>
              <a:gd name="connsiteX4" fmla="*/ 1135117 w 1135117"/>
              <a:gd name="connsiteY4" fmla="*/ 40 h 1538119"/>
              <a:gd name="connsiteX0" fmla="*/ 0 w 1135117"/>
              <a:gd name="connsiteY0" fmla="*/ 1538079 h 1538079"/>
              <a:gd name="connsiteX1" fmla="*/ 449318 w 1135117"/>
              <a:gd name="connsiteY1" fmla="*/ 994168 h 1538079"/>
              <a:gd name="connsiteX2" fmla="*/ 606973 w 1135117"/>
              <a:gd name="connsiteY2" fmla="*/ 395079 h 1538079"/>
              <a:gd name="connsiteX3" fmla="*/ 843456 w 1135117"/>
              <a:gd name="connsiteY3" fmla="*/ 71886 h 1538079"/>
              <a:gd name="connsiteX4" fmla="*/ 1135117 w 1135117"/>
              <a:gd name="connsiteY4" fmla="*/ 0 h 1538079"/>
              <a:gd name="connsiteX0" fmla="*/ 0 w 1135117"/>
              <a:gd name="connsiteY0" fmla="*/ 1538079 h 1538079"/>
              <a:gd name="connsiteX1" fmla="*/ 449318 w 1135117"/>
              <a:gd name="connsiteY1" fmla="*/ 994168 h 1538079"/>
              <a:gd name="connsiteX2" fmla="*/ 606973 w 1135117"/>
              <a:gd name="connsiteY2" fmla="*/ 395079 h 1538079"/>
              <a:gd name="connsiteX3" fmla="*/ 843456 w 1135117"/>
              <a:gd name="connsiteY3" fmla="*/ 71886 h 1538079"/>
              <a:gd name="connsiteX4" fmla="*/ 1135117 w 1135117"/>
              <a:gd name="connsiteY4" fmla="*/ 0 h 1538079"/>
              <a:gd name="connsiteX0" fmla="*/ 0 w 1135117"/>
              <a:gd name="connsiteY0" fmla="*/ 1538119 h 1538119"/>
              <a:gd name="connsiteX1" fmla="*/ 449318 w 1135117"/>
              <a:gd name="connsiteY1" fmla="*/ 994208 h 1538119"/>
              <a:gd name="connsiteX2" fmla="*/ 606973 w 1135117"/>
              <a:gd name="connsiteY2" fmla="*/ 395119 h 1538119"/>
              <a:gd name="connsiteX3" fmla="*/ 843456 w 1135117"/>
              <a:gd name="connsiteY3" fmla="*/ 71926 h 1538119"/>
              <a:gd name="connsiteX4" fmla="*/ 1135117 w 1135117"/>
              <a:gd name="connsiteY4" fmla="*/ 40 h 1538119"/>
              <a:gd name="connsiteX0" fmla="*/ 0 w 1135117"/>
              <a:gd name="connsiteY0" fmla="*/ 1538119 h 1538119"/>
              <a:gd name="connsiteX1" fmla="*/ 433552 w 1135117"/>
              <a:gd name="connsiteY1" fmla="*/ 976561 h 1538119"/>
              <a:gd name="connsiteX2" fmla="*/ 606973 w 1135117"/>
              <a:gd name="connsiteY2" fmla="*/ 395119 h 1538119"/>
              <a:gd name="connsiteX3" fmla="*/ 843456 w 1135117"/>
              <a:gd name="connsiteY3" fmla="*/ 71926 h 1538119"/>
              <a:gd name="connsiteX4" fmla="*/ 1135117 w 1135117"/>
              <a:gd name="connsiteY4" fmla="*/ 40 h 1538119"/>
              <a:gd name="connsiteX0" fmla="*/ 0 w 1135117"/>
              <a:gd name="connsiteY0" fmla="*/ 1538101 h 1538101"/>
              <a:gd name="connsiteX1" fmla="*/ 433552 w 1135117"/>
              <a:gd name="connsiteY1" fmla="*/ 976543 h 1538101"/>
              <a:gd name="connsiteX2" fmla="*/ 606973 w 1135117"/>
              <a:gd name="connsiteY2" fmla="*/ 395101 h 1538101"/>
              <a:gd name="connsiteX3" fmla="*/ 799006 w 1135117"/>
              <a:gd name="connsiteY3" fmla="*/ 79015 h 1538101"/>
              <a:gd name="connsiteX4" fmla="*/ 1135117 w 1135117"/>
              <a:gd name="connsiteY4" fmla="*/ 22 h 1538101"/>
              <a:gd name="connsiteX0" fmla="*/ 0 w 1046217"/>
              <a:gd name="connsiteY0" fmla="*/ 1538101 h 1538101"/>
              <a:gd name="connsiteX1" fmla="*/ 433552 w 1046217"/>
              <a:gd name="connsiteY1" fmla="*/ 976543 h 1538101"/>
              <a:gd name="connsiteX2" fmla="*/ 606973 w 1046217"/>
              <a:gd name="connsiteY2" fmla="*/ 395101 h 1538101"/>
              <a:gd name="connsiteX3" fmla="*/ 799006 w 1046217"/>
              <a:gd name="connsiteY3" fmla="*/ 79015 h 1538101"/>
              <a:gd name="connsiteX4" fmla="*/ 1046217 w 1046217"/>
              <a:gd name="connsiteY4" fmla="*/ 22 h 1538101"/>
              <a:gd name="connsiteX0" fmla="*/ 0 w 1046217"/>
              <a:gd name="connsiteY0" fmla="*/ 1538091 h 1538091"/>
              <a:gd name="connsiteX1" fmla="*/ 433552 w 1046217"/>
              <a:gd name="connsiteY1" fmla="*/ 976533 h 1538091"/>
              <a:gd name="connsiteX2" fmla="*/ 606973 w 1046217"/>
              <a:gd name="connsiteY2" fmla="*/ 395091 h 1538091"/>
              <a:gd name="connsiteX3" fmla="*/ 773606 w 1046217"/>
              <a:gd name="connsiteY3" fmla="*/ 93221 h 1538091"/>
              <a:gd name="connsiteX4" fmla="*/ 1046217 w 1046217"/>
              <a:gd name="connsiteY4" fmla="*/ 12 h 1538091"/>
              <a:gd name="connsiteX0" fmla="*/ 0 w 1020817"/>
              <a:gd name="connsiteY0" fmla="*/ 1538091 h 1538091"/>
              <a:gd name="connsiteX1" fmla="*/ 433552 w 1020817"/>
              <a:gd name="connsiteY1" fmla="*/ 976533 h 1538091"/>
              <a:gd name="connsiteX2" fmla="*/ 606973 w 1020817"/>
              <a:gd name="connsiteY2" fmla="*/ 395091 h 1538091"/>
              <a:gd name="connsiteX3" fmla="*/ 773606 w 1020817"/>
              <a:gd name="connsiteY3" fmla="*/ 93221 h 1538091"/>
              <a:gd name="connsiteX4" fmla="*/ 1020817 w 1020817"/>
              <a:gd name="connsiteY4" fmla="*/ 12 h 1538091"/>
              <a:gd name="connsiteX0" fmla="*/ 0 w 1020817"/>
              <a:gd name="connsiteY0" fmla="*/ 1538079 h 1538079"/>
              <a:gd name="connsiteX1" fmla="*/ 433552 w 1020817"/>
              <a:gd name="connsiteY1" fmla="*/ 976521 h 1538079"/>
              <a:gd name="connsiteX2" fmla="*/ 606973 w 1020817"/>
              <a:gd name="connsiteY2" fmla="*/ 395079 h 1538079"/>
              <a:gd name="connsiteX3" fmla="*/ 773606 w 1020817"/>
              <a:gd name="connsiteY3" fmla="*/ 93209 h 1538079"/>
              <a:gd name="connsiteX4" fmla="*/ 1020817 w 1020817"/>
              <a:gd name="connsiteY4" fmla="*/ 0 h 1538079"/>
              <a:gd name="connsiteX0" fmla="*/ 0 w 1020817"/>
              <a:gd name="connsiteY0" fmla="*/ 1538090 h 1538090"/>
              <a:gd name="connsiteX1" fmla="*/ 433552 w 1020817"/>
              <a:gd name="connsiteY1" fmla="*/ 976532 h 1538090"/>
              <a:gd name="connsiteX2" fmla="*/ 606973 w 1020817"/>
              <a:gd name="connsiteY2" fmla="*/ 395090 h 1538090"/>
              <a:gd name="connsiteX3" fmla="*/ 773606 w 1020817"/>
              <a:gd name="connsiteY3" fmla="*/ 93220 h 1538090"/>
              <a:gd name="connsiteX4" fmla="*/ 1020817 w 1020817"/>
              <a:gd name="connsiteY4" fmla="*/ 11 h 1538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0817" h="1538090">
                <a:moveTo>
                  <a:pt x="0" y="1538090"/>
                </a:moveTo>
                <a:cubicBezTo>
                  <a:pt x="174078" y="1361384"/>
                  <a:pt x="332390" y="1167032"/>
                  <a:pt x="433552" y="976532"/>
                </a:cubicBezTo>
                <a:cubicBezTo>
                  <a:pt x="534714" y="786032"/>
                  <a:pt x="550297" y="542309"/>
                  <a:pt x="606973" y="395090"/>
                </a:cubicBezTo>
                <a:cubicBezTo>
                  <a:pt x="663649" y="247871"/>
                  <a:pt x="685582" y="159067"/>
                  <a:pt x="773606" y="93220"/>
                </a:cubicBezTo>
                <a:cubicBezTo>
                  <a:pt x="861630" y="27373"/>
                  <a:pt x="896444" y="-645"/>
                  <a:pt x="1020817" y="11"/>
                </a:cubicBezTo>
              </a:path>
            </a:pathLst>
          </a:custGeom>
          <a:noFill/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5277476" y="2124077"/>
            <a:ext cx="16842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To camera</a:t>
            </a:r>
            <a:endParaRPr lang="en-US" sz="1400" dirty="0"/>
          </a:p>
        </p:txBody>
      </p:sp>
      <p:sp>
        <p:nvSpPr>
          <p:cNvPr id="28" name="TextBox 27"/>
          <p:cNvSpPr txBox="1"/>
          <p:nvPr/>
        </p:nvSpPr>
        <p:spPr>
          <a:xfrm>
            <a:off x="7406123" y="2373000"/>
            <a:ext cx="6363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LED</a:t>
            </a:r>
            <a:endParaRPr lang="en-US" sz="1400" dirty="0"/>
          </a:p>
        </p:txBody>
      </p:sp>
      <p:sp>
        <p:nvSpPr>
          <p:cNvPr id="29" name="TextBox 28"/>
          <p:cNvSpPr txBox="1"/>
          <p:nvPr/>
        </p:nvSpPr>
        <p:spPr>
          <a:xfrm>
            <a:off x="7400711" y="3350592"/>
            <a:ext cx="6363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LED</a:t>
            </a:r>
            <a:endParaRPr lang="en-US" sz="1400" dirty="0"/>
          </a:p>
        </p:txBody>
      </p:sp>
      <p:grpSp>
        <p:nvGrpSpPr>
          <p:cNvPr id="68" name="Group 67"/>
          <p:cNvGrpSpPr/>
          <p:nvPr/>
        </p:nvGrpSpPr>
        <p:grpSpPr>
          <a:xfrm>
            <a:off x="5407243" y="3145082"/>
            <a:ext cx="2026414" cy="2218021"/>
            <a:chOff x="940018" y="2885582"/>
            <a:chExt cx="2026414" cy="2218021"/>
          </a:xfrm>
        </p:grpSpPr>
        <p:cxnSp>
          <p:nvCxnSpPr>
            <p:cNvPr id="21" name="Straight Arrow Connector 20"/>
            <p:cNvCxnSpPr/>
            <p:nvPr/>
          </p:nvCxnSpPr>
          <p:spPr>
            <a:xfrm flipV="1">
              <a:off x="2189521" y="3945149"/>
              <a:ext cx="228600" cy="254878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Oval 25"/>
            <p:cNvSpPr/>
            <p:nvPr/>
          </p:nvSpPr>
          <p:spPr>
            <a:xfrm>
              <a:off x="2920610" y="2885582"/>
              <a:ext cx="45822" cy="11399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3" name="Group 62"/>
            <p:cNvGrpSpPr/>
            <p:nvPr/>
          </p:nvGrpSpPr>
          <p:grpSpPr>
            <a:xfrm>
              <a:off x="940018" y="3562350"/>
              <a:ext cx="1860332" cy="1541253"/>
              <a:chOff x="715447" y="5011946"/>
              <a:chExt cx="1860332" cy="1541253"/>
            </a:xfrm>
          </p:grpSpPr>
          <p:sp>
            <p:nvSpPr>
              <p:cNvPr id="58" name="Pie 57"/>
              <p:cNvSpPr/>
              <p:nvPr/>
            </p:nvSpPr>
            <p:spPr>
              <a:xfrm rot="16200000">
                <a:off x="874986" y="4852407"/>
                <a:ext cx="1541253" cy="1860332"/>
              </a:xfrm>
              <a:prstGeom prst="pie">
                <a:avLst>
                  <a:gd name="adj1" fmla="val 10796571"/>
                  <a:gd name="adj2" fmla="val 16200000"/>
                </a:avLst>
              </a:prstGeom>
              <a:gradFill flip="none" rotWithShape="1">
                <a:gsLst>
                  <a:gs pos="100000">
                    <a:schemeClr val="bg1">
                      <a:alpha val="0"/>
                    </a:schemeClr>
                  </a:gs>
                  <a:gs pos="62000">
                    <a:schemeClr val="bg1">
                      <a:alpha val="0"/>
                    </a:schemeClr>
                  </a:gs>
                  <a:gs pos="8000">
                    <a:srgbClr val="FF0000"/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2" name="Pie 61"/>
              <p:cNvSpPr/>
              <p:nvPr/>
            </p:nvSpPr>
            <p:spPr>
              <a:xfrm rot="5400000" flipH="1">
                <a:off x="874986" y="4852407"/>
                <a:ext cx="1541253" cy="1860332"/>
              </a:xfrm>
              <a:prstGeom prst="pie">
                <a:avLst>
                  <a:gd name="adj1" fmla="val 10796571"/>
                  <a:gd name="adj2" fmla="val 16200000"/>
                </a:avLst>
              </a:prstGeom>
              <a:gradFill flip="none" rotWithShape="1">
                <a:gsLst>
                  <a:gs pos="100000">
                    <a:schemeClr val="bg1">
                      <a:alpha val="0"/>
                    </a:schemeClr>
                  </a:gs>
                  <a:gs pos="62000">
                    <a:schemeClr val="bg1">
                      <a:alpha val="0"/>
                    </a:schemeClr>
                  </a:gs>
                  <a:gs pos="8000">
                    <a:srgbClr val="FF0000"/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67" name="Group 66"/>
          <p:cNvGrpSpPr/>
          <p:nvPr/>
        </p:nvGrpSpPr>
        <p:grpSpPr>
          <a:xfrm>
            <a:off x="4930993" y="2776888"/>
            <a:ext cx="2504390" cy="2586215"/>
            <a:chOff x="463768" y="2517388"/>
            <a:chExt cx="2504390" cy="2586215"/>
          </a:xfrm>
        </p:grpSpPr>
        <p:cxnSp>
          <p:nvCxnSpPr>
            <p:cNvPr id="22" name="Straight Arrow Connector 21"/>
            <p:cNvCxnSpPr/>
            <p:nvPr/>
          </p:nvCxnSpPr>
          <p:spPr>
            <a:xfrm flipH="1" flipV="1">
              <a:off x="891495" y="3945148"/>
              <a:ext cx="228600" cy="254878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Oval 24"/>
            <p:cNvSpPr/>
            <p:nvPr/>
          </p:nvSpPr>
          <p:spPr>
            <a:xfrm>
              <a:off x="2922336" y="2517388"/>
              <a:ext cx="45822" cy="11399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4" name="Group 63"/>
            <p:cNvGrpSpPr/>
            <p:nvPr/>
          </p:nvGrpSpPr>
          <p:grpSpPr>
            <a:xfrm>
              <a:off x="463768" y="3562350"/>
              <a:ext cx="1860332" cy="1541253"/>
              <a:chOff x="715447" y="5011946"/>
              <a:chExt cx="1860332" cy="1541253"/>
            </a:xfrm>
          </p:grpSpPr>
          <p:sp>
            <p:nvSpPr>
              <p:cNvPr id="65" name="Pie 64"/>
              <p:cNvSpPr/>
              <p:nvPr/>
            </p:nvSpPr>
            <p:spPr>
              <a:xfrm rot="16200000">
                <a:off x="874986" y="4852407"/>
                <a:ext cx="1541253" cy="1860332"/>
              </a:xfrm>
              <a:prstGeom prst="pie">
                <a:avLst>
                  <a:gd name="adj1" fmla="val 10796571"/>
                  <a:gd name="adj2" fmla="val 16200000"/>
                </a:avLst>
              </a:prstGeom>
              <a:gradFill flip="none" rotWithShape="1">
                <a:gsLst>
                  <a:gs pos="100000">
                    <a:schemeClr val="bg1">
                      <a:alpha val="0"/>
                    </a:schemeClr>
                  </a:gs>
                  <a:gs pos="62000">
                    <a:schemeClr val="bg1">
                      <a:alpha val="0"/>
                    </a:schemeClr>
                  </a:gs>
                  <a:gs pos="8000">
                    <a:srgbClr val="FF0000"/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6" name="Pie 65"/>
              <p:cNvSpPr/>
              <p:nvPr/>
            </p:nvSpPr>
            <p:spPr>
              <a:xfrm rot="5400000" flipH="1">
                <a:off x="874986" y="4852407"/>
                <a:ext cx="1541253" cy="1860332"/>
              </a:xfrm>
              <a:prstGeom prst="pie">
                <a:avLst>
                  <a:gd name="adj1" fmla="val 10796571"/>
                  <a:gd name="adj2" fmla="val 16200000"/>
                </a:avLst>
              </a:prstGeom>
              <a:gradFill flip="none" rotWithShape="1">
                <a:gsLst>
                  <a:gs pos="100000">
                    <a:schemeClr val="bg1">
                      <a:alpha val="0"/>
                    </a:schemeClr>
                  </a:gs>
                  <a:gs pos="62000">
                    <a:schemeClr val="bg1">
                      <a:alpha val="0"/>
                    </a:schemeClr>
                  </a:gs>
                  <a:gs pos="8000">
                    <a:srgbClr val="FF0000"/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8" name="Group 7"/>
          <p:cNvGrpSpPr/>
          <p:nvPr/>
        </p:nvGrpSpPr>
        <p:grpSpPr>
          <a:xfrm>
            <a:off x="5366603" y="4661848"/>
            <a:ext cx="2514600" cy="805352"/>
            <a:chOff x="899378" y="4402348"/>
            <a:chExt cx="2514600" cy="805352"/>
          </a:xfrm>
        </p:grpSpPr>
        <p:sp>
          <p:nvSpPr>
            <p:cNvPr id="20" name="Oval 19"/>
            <p:cNvSpPr/>
            <p:nvPr/>
          </p:nvSpPr>
          <p:spPr>
            <a:xfrm>
              <a:off x="3067136" y="4435196"/>
              <a:ext cx="346842" cy="119552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1616710" y="4478548"/>
              <a:ext cx="346842" cy="119552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/>
            <p:cNvSpPr/>
            <p:nvPr/>
          </p:nvSpPr>
          <p:spPr>
            <a:xfrm>
              <a:off x="2228936" y="4630948"/>
              <a:ext cx="346842" cy="119552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899378" y="4402348"/>
              <a:ext cx="346842" cy="119552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1051778" y="5088148"/>
              <a:ext cx="346842" cy="119552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/>
            <p:cNvSpPr/>
            <p:nvPr/>
          </p:nvSpPr>
          <p:spPr>
            <a:xfrm>
              <a:off x="2575778" y="5011948"/>
              <a:ext cx="346842" cy="119552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320114"/>
            <a:ext cx="2743200" cy="3937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38200" y="5410200"/>
            <a:ext cx="3352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Thick mouse brain slab </a:t>
            </a:r>
          </a:p>
          <a:p>
            <a:pPr algn="ctr"/>
            <a:r>
              <a:rPr lang="en-US" sz="2400" dirty="0" smtClean="0"/>
              <a:t>(depth </a:t>
            </a:r>
            <a:r>
              <a:rPr lang="en-US" sz="2400" dirty="0" smtClean="0">
                <a:sym typeface="Symbol"/>
              </a:rPr>
              <a:t></a:t>
            </a:r>
            <a:r>
              <a:rPr lang="en-US" sz="2400" dirty="0" smtClean="0"/>
              <a:t>50µm)</a:t>
            </a:r>
            <a:endParaRPr lang="en-US" sz="2400" dirty="0"/>
          </a:p>
        </p:txBody>
      </p:sp>
      <p:sp>
        <p:nvSpPr>
          <p:cNvPr id="45" name="TextBox 44"/>
          <p:cNvSpPr txBox="1"/>
          <p:nvPr/>
        </p:nvSpPr>
        <p:spPr>
          <a:xfrm>
            <a:off x="4114800" y="762000"/>
            <a:ext cx="4800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Oblique back-illumination microscopy (OBM)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123482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indefinite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3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762451" y="1998401"/>
            <a:ext cx="829842" cy="440650"/>
          </a:xfrm>
          <a:prstGeom prst="rect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Trapezoid 91"/>
          <p:cNvSpPr/>
          <p:nvPr/>
        </p:nvSpPr>
        <p:spPr>
          <a:xfrm rot="5400000">
            <a:off x="5889278" y="1785423"/>
            <a:ext cx="403760" cy="867298"/>
          </a:xfrm>
          <a:prstGeom prst="trapezoid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25"/>
          <p:cNvSpPr/>
          <p:nvPr/>
        </p:nvSpPr>
        <p:spPr>
          <a:xfrm flipH="1">
            <a:off x="2546134" y="2760693"/>
            <a:ext cx="1717976" cy="1255121"/>
          </a:xfrm>
          <a:custGeom>
            <a:avLst/>
            <a:gdLst>
              <a:gd name="connsiteX0" fmla="*/ 1520042 w 1524530"/>
              <a:gd name="connsiteY0" fmla="*/ 986794 h 986794"/>
              <a:gd name="connsiteX1" fmla="*/ 1496291 w 1524530"/>
              <a:gd name="connsiteY1" fmla="*/ 464279 h 986794"/>
              <a:gd name="connsiteX2" fmla="*/ 1306286 w 1524530"/>
              <a:gd name="connsiteY2" fmla="*/ 72394 h 986794"/>
              <a:gd name="connsiteX3" fmla="*/ 0 w 1524530"/>
              <a:gd name="connsiteY3" fmla="*/ 1142 h 986794"/>
              <a:gd name="connsiteX0" fmla="*/ 1520042 w 1543240"/>
              <a:gd name="connsiteY0" fmla="*/ 986794 h 986794"/>
              <a:gd name="connsiteX1" fmla="*/ 1496291 w 1543240"/>
              <a:gd name="connsiteY1" fmla="*/ 464279 h 986794"/>
              <a:gd name="connsiteX2" fmla="*/ 1009403 w 1543240"/>
              <a:gd name="connsiteY2" fmla="*/ 72394 h 986794"/>
              <a:gd name="connsiteX3" fmla="*/ 0 w 1543240"/>
              <a:gd name="connsiteY3" fmla="*/ 1142 h 986794"/>
              <a:gd name="connsiteX0" fmla="*/ 1520042 w 1520812"/>
              <a:gd name="connsiteY0" fmla="*/ 986090 h 986090"/>
              <a:gd name="connsiteX1" fmla="*/ 1413163 w 1520812"/>
              <a:gd name="connsiteY1" fmla="*/ 380448 h 986090"/>
              <a:gd name="connsiteX2" fmla="*/ 1009403 w 1520812"/>
              <a:gd name="connsiteY2" fmla="*/ 71690 h 986090"/>
              <a:gd name="connsiteX3" fmla="*/ 0 w 1520812"/>
              <a:gd name="connsiteY3" fmla="*/ 438 h 986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0812" h="986090">
                <a:moveTo>
                  <a:pt x="1520042" y="986090"/>
                </a:moveTo>
                <a:cubicBezTo>
                  <a:pt x="1525979" y="801032"/>
                  <a:pt x="1498269" y="532848"/>
                  <a:pt x="1413163" y="380448"/>
                </a:cubicBezTo>
                <a:cubicBezTo>
                  <a:pt x="1328057" y="228048"/>
                  <a:pt x="1244930" y="135025"/>
                  <a:pt x="1009403" y="71690"/>
                </a:cubicBezTo>
                <a:cubicBezTo>
                  <a:pt x="773876" y="8355"/>
                  <a:pt x="528452" y="-2531"/>
                  <a:pt x="0" y="438"/>
                </a:cubicBezTo>
              </a:path>
            </a:pathLst>
          </a:custGeom>
          <a:noFill/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 26"/>
          <p:cNvSpPr/>
          <p:nvPr/>
        </p:nvSpPr>
        <p:spPr>
          <a:xfrm flipH="1">
            <a:off x="2962899" y="3096899"/>
            <a:ext cx="1301211" cy="918914"/>
          </a:xfrm>
          <a:custGeom>
            <a:avLst/>
            <a:gdLst>
              <a:gd name="connsiteX0" fmla="*/ 1520042 w 1524530"/>
              <a:gd name="connsiteY0" fmla="*/ 986794 h 986794"/>
              <a:gd name="connsiteX1" fmla="*/ 1496291 w 1524530"/>
              <a:gd name="connsiteY1" fmla="*/ 464279 h 986794"/>
              <a:gd name="connsiteX2" fmla="*/ 1306286 w 1524530"/>
              <a:gd name="connsiteY2" fmla="*/ 72394 h 986794"/>
              <a:gd name="connsiteX3" fmla="*/ 0 w 1524530"/>
              <a:gd name="connsiteY3" fmla="*/ 1142 h 986794"/>
              <a:gd name="connsiteX0" fmla="*/ 1520042 w 1543240"/>
              <a:gd name="connsiteY0" fmla="*/ 986794 h 986794"/>
              <a:gd name="connsiteX1" fmla="*/ 1496291 w 1543240"/>
              <a:gd name="connsiteY1" fmla="*/ 464279 h 986794"/>
              <a:gd name="connsiteX2" fmla="*/ 1009403 w 1543240"/>
              <a:gd name="connsiteY2" fmla="*/ 72394 h 986794"/>
              <a:gd name="connsiteX3" fmla="*/ 0 w 1543240"/>
              <a:gd name="connsiteY3" fmla="*/ 1142 h 986794"/>
              <a:gd name="connsiteX0" fmla="*/ 1520042 w 1520812"/>
              <a:gd name="connsiteY0" fmla="*/ 986090 h 986090"/>
              <a:gd name="connsiteX1" fmla="*/ 1413163 w 1520812"/>
              <a:gd name="connsiteY1" fmla="*/ 380448 h 986090"/>
              <a:gd name="connsiteX2" fmla="*/ 1009403 w 1520812"/>
              <a:gd name="connsiteY2" fmla="*/ 71690 h 986090"/>
              <a:gd name="connsiteX3" fmla="*/ 0 w 1520812"/>
              <a:gd name="connsiteY3" fmla="*/ 438 h 986090"/>
              <a:gd name="connsiteX0" fmla="*/ 1520042 w 1520812"/>
              <a:gd name="connsiteY0" fmla="*/ 985850 h 985850"/>
              <a:gd name="connsiteX1" fmla="*/ 1413163 w 1520812"/>
              <a:gd name="connsiteY1" fmla="*/ 260278 h 985850"/>
              <a:gd name="connsiteX2" fmla="*/ 1009403 w 1520812"/>
              <a:gd name="connsiteY2" fmla="*/ 71450 h 985850"/>
              <a:gd name="connsiteX3" fmla="*/ 0 w 1520812"/>
              <a:gd name="connsiteY3" fmla="*/ 198 h 985850"/>
              <a:gd name="connsiteX0" fmla="*/ 1520042 w 1520894"/>
              <a:gd name="connsiteY0" fmla="*/ 988512 h 988512"/>
              <a:gd name="connsiteX1" fmla="*/ 1413163 w 1520894"/>
              <a:gd name="connsiteY1" fmla="*/ 262940 h 988512"/>
              <a:gd name="connsiteX2" fmla="*/ 986928 w 1520894"/>
              <a:gd name="connsiteY2" fmla="*/ 34135 h 988512"/>
              <a:gd name="connsiteX3" fmla="*/ 0 w 1520894"/>
              <a:gd name="connsiteY3" fmla="*/ 2860 h 988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0894" h="988512">
                <a:moveTo>
                  <a:pt x="1520042" y="988512"/>
                </a:moveTo>
                <a:cubicBezTo>
                  <a:pt x="1525979" y="803454"/>
                  <a:pt x="1502015" y="422003"/>
                  <a:pt x="1413163" y="262940"/>
                </a:cubicBezTo>
                <a:cubicBezTo>
                  <a:pt x="1324311" y="103877"/>
                  <a:pt x="1222455" y="77482"/>
                  <a:pt x="986928" y="34135"/>
                </a:cubicBezTo>
                <a:cubicBezTo>
                  <a:pt x="751401" y="-9212"/>
                  <a:pt x="528452" y="-109"/>
                  <a:pt x="0" y="2860"/>
                </a:cubicBezTo>
              </a:path>
            </a:pathLst>
          </a:custGeom>
          <a:noFill/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 flipH="1">
            <a:off x="5560394" y="1950542"/>
            <a:ext cx="121138" cy="536364"/>
          </a:xfrm>
          <a:prstGeom prst="ellipse">
            <a:avLst/>
          </a:prstGeom>
          <a:solidFill>
            <a:srgbClr val="0099FF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 flipH="1">
            <a:off x="6301409" y="1998401"/>
            <a:ext cx="121138" cy="44065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Can 32"/>
          <p:cNvSpPr/>
          <p:nvPr/>
        </p:nvSpPr>
        <p:spPr>
          <a:xfrm rot="16200000">
            <a:off x="4434540" y="2536720"/>
            <a:ext cx="231760" cy="459383"/>
          </a:xfrm>
          <a:prstGeom prst="can">
            <a:avLst/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Can 33"/>
          <p:cNvSpPr/>
          <p:nvPr/>
        </p:nvSpPr>
        <p:spPr>
          <a:xfrm rot="16200000">
            <a:off x="4432848" y="2867208"/>
            <a:ext cx="231760" cy="459383"/>
          </a:xfrm>
          <a:prstGeom prst="can">
            <a:avLst/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sosceles Triangle 2"/>
          <p:cNvSpPr/>
          <p:nvPr/>
        </p:nvSpPr>
        <p:spPr>
          <a:xfrm rot="16200000">
            <a:off x="4052834" y="1767581"/>
            <a:ext cx="422552" cy="884187"/>
          </a:xfrm>
          <a:prstGeom prst="triangle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flipH="1">
            <a:off x="6422547" y="1936096"/>
            <a:ext cx="605689" cy="56525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 flipH="1">
            <a:off x="4669983" y="1950542"/>
            <a:ext cx="121138" cy="536364"/>
          </a:xfrm>
          <a:prstGeom prst="ellipse">
            <a:avLst/>
          </a:prstGeom>
          <a:solidFill>
            <a:srgbClr val="0099FF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 24"/>
          <p:cNvSpPr/>
          <p:nvPr/>
        </p:nvSpPr>
        <p:spPr>
          <a:xfrm flipH="1">
            <a:off x="2755017" y="2209674"/>
            <a:ext cx="1277014" cy="1802527"/>
          </a:xfrm>
          <a:custGeom>
            <a:avLst/>
            <a:gdLst>
              <a:gd name="connsiteX0" fmla="*/ 0 w 985652"/>
              <a:gd name="connsiteY0" fmla="*/ 55815 h 1587732"/>
              <a:gd name="connsiteX1" fmla="*/ 510639 w 985652"/>
              <a:gd name="connsiteY1" fmla="*/ 91441 h 1587732"/>
              <a:gd name="connsiteX2" fmla="*/ 902524 w 985652"/>
              <a:gd name="connsiteY2" fmla="*/ 910839 h 1587732"/>
              <a:gd name="connsiteX3" fmla="*/ 985652 w 985652"/>
              <a:gd name="connsiteY3" fmla="*/ 1587732 h 1587732"/>
              <a:gd name="connsiteX0" fmla="*/ 0 w 1045028"/>
              <a:gd name="connsiteY0" fmla="*/ 30478 h 1633647"/>
              <a:gd name="connsiteX1" fmla="*/ 570015 w 1045028"/>
              <a:gd name="connsiteY1" fmla="*/ 137356 h 1633647"/>
              <a:gd name="connsiteX2" fmla="*/ 961900 w 1045028"/>
              <a:gd name="connsiteY2" fmla="*/ 956754 h 1633647"/>
              <a:gd name="connsiteX3" fmla="*/ 1045028 w 1045028"/>
              <a:gd name="connsiteY3" fmla="*/ 1633647 h 1633647"/>
              <a:gd name="connsiteX0" fmla="*/ 0 w 1045028"/>
              <a:gd name="connsiteY0" fmla="*/ 19969 h 1623138"/>
              <a:gd name="connsiteX1" fmla="*/ 570015 w 1045028"/>
              <a:gd name="connsiteY1" fmla="*/ 126847 h 1623138"/>
              <a:gd name="connsiteX2" fmla="*/ 961900 w 1045028"/>
              <a:gd name="connsiteY2" fmla="*/ 946245 h 1623138"/>
              <a:gd name="connsiteX3" fmla="*/ 1045028 w 1045028"/>
              <a:gd name="connsiteY3" fmla="*/ 1623138 h 1623138"/>
              <a:gd name="connsiteX0" fmla="*/ 0 w 1045028"/>
              <a:gd name="connsiteY0" fmla="*/ 6982 h 1610151"/>
              <a:gd name="connsiteX1" fmla="*/ 641267 w 1045028"/>
              <a:gd name="connsiteY1" fmla="*/ 196987 h 1610151"/>
              <a:gd name="connsiteX2" fmla="*/ 961900 w 1045028"/>
              <a:gd name="connsiteY2" fmla="*/ 933258 h 1610151"/>
              <a:gd name="connsiteX3" fmla="*/ 1045028 w 1045028"/>
              <a:gd name="connsiteY3" fmla="*/ 1610151 h 1610151"/>
              <a:gd name="connsiteX0" fmla="*/ 0 w 1051713"/>
              <a:gd name="connsiteY0" fmla="*/ 6627 h 1609796"/>
              <a:gd name="connsiteX1" fmla="*/ 641267 w 1051713"/>
              <a:gd name="connsiteY1" fmla="*/ 196632 h 1609796"/>
              <a:gd name="connsiteX2" fmla="*/ 1009402 w 1051713"/>
              <a:gd name="connsiteY2" fmla="*/ 897277 h 1609796"/>
              <a:gd name="connsiteX3" fmla="*/ 1045028 w 1051713"/>
              <a:gd name="connsiteY3" fmla="*/ 1609796 h 1609796"/>
              <a:gd name="connsiteX0" fmla="*/ 0 w 1045028"/>
              <a:gd name="connsiteY0" fmla="*/ 6200 h 1609369"/>
              <a:gd name="connsiteX1" fmla="*/ 641267 w 1045028"/>
              <a:gd name="connsiteY1" fmla="*/ 196205 h 1609369"/>
              <a:gd name="connsiteX2" fmla="*/ 973776 w 1045028"/>
              <a:gd name="connsiteY2" fmla="*/ 849349 h 1609369"/>
              <a:gd name="connsiteX3" fmla="*/ 1045028 w 1045028"/>
              <a:gd name="connsiteY3" fmla="*/ 1609369 h 1609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5028" h="1609369">
                <a:moveTo>
                  <a:pt x="0" y="6200"/>
                </a:moveTo>
                <a:cubicBezTo>
                  <a:pt x="239486" y="-23489"/>
                  <a:pt x="478971" y="55680"/>
                  <a:pt x="641267" y="196205"/>
                </a:cubicBezTo>
                <a:cubicBezTo>
                  <a:pt x="803563" y="336730"/>
                  <a:pt x="906483" y="613822"/>
                  <a:pt x="973776" y="849349"/>
                </a:cubicBezTo>
                <a:cubicBezTo>
                  <a:pt x="1041070" y="1084876"/>
                  <a:pt x="1043048" y="1395613"/>
                  <a:pt x="1045028" y="1609369"/>
                </a:cubicBezTo>
              </a:path>
            </a:pathLst>
          </a:custGeom>
          <a:noFill/>
          <a:ln w="152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2004950" y="4037946"/>
            <a:ext cx="3755273" cy="121985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956717" y="2557364"/>
            <a:ext cx="1578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Camera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4791121" y="2596294"/>
            <a:ext cx="1578727" cy="449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LED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4791121" y="2934570"/>
            <a:ext cx="1578727" cy="449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LED</a:t>
            </a:r>
            <a:endParaRPr lang="en-US" dirty="0"/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3613505" y="2934667"/>
            <a:ext cx="418533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V="1">
            <a:off x="2742786" y="2306073"/>
            <a:ext cx="204519" cy="382002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Moon 40"/>
          <p:cNvSpPr/>
          <p:nvPr/>
        </p:nvSpPr>
        <p:spPr>
          <a:xfrm rot="16200000">
            <a:off x="2730917" y="4098059"/>
            <a:ext cx="272893" cy="191080"/>
          </a:xfrm>
          <a:prstGeom prst="moon">
            <a:avLst/>
          </a:prstGeom>
          <a:solidFill>
            <a:srgbClr val="FF7C80"/>
          </a:solidFill>
          <a:ln w="12700"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Moon 41"/>
          <p:cNvSpPr/>
          <p:nvPr/>
        </p:nvSpPr>
        <p:spPr>
          <a:xfrm rot="16200000">
            <a:off x="2510203" y="4096855"/>
            <a:ext cx="275302" cy="191080"/>
          </a:xfrm>
          <a:prstGeom prst="moon">
            <a:avLst/>
          </a:prstGeom>
          <a:solidFill>
            <a:srgbClr val="FF7C80"/>
          </a:solidFill>
          <a:ln w="12700"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/>
          <p:cNvSpPr txBox="1"/>
          <p:nvPr/>
        </p:nvSpPr>
        <p:spPr>
          <a:xfrm>
            <a:off x="2731777" y="4481745"/>
            <a:ext cx="2301619" cy="449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Tissue</a:t>
            </a:r>
            <a:endParaRPr lang="en-US" dirty="0"/>
          </a:p>
        </p:txBody>
      </p:sp>
      <p:cxnSp>
        <p:nvCxnSpPr>
          <p:cNvPr id="45" name="Straight Connector 44"/>
          <p:cNvCxnSpPr/>
          <p:nvPr/>
        </p:nvCxnSpPr>
        <p:spPr>
          <a:xfrm flipH="1">
            <a:off x="2088332" y="4150655"/>
            <a:ext cx="1487417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47700" y="482025"/>
            <a:ext cx="78676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OBM </a:t>
            </a:r>
            <a:r>
              <a:rPr lang="en-US" sz="3200" dirty="0" err="1" smtClean="0"/>
              <a:t>microendoscopy</a:t>
            </a:r>
            <a:endParaRPr lang="en-US" sz="3200" dirty="0"/>
          </a:p>
        </p:txBody>
      </p:sp>
      <p:sp>
        <p:nvSpPr>
          <p:cNvPr id="19" name="Rectangle 18"/>
          <p:cNvSpPr/>
          <p:nvPr/>
        </p:nvSpPr>
        <p:spPr>
          <a:xfrm>
            <a:off x="2647854" y="3688696"/>
            <a:ext cx="219509" cy="32350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04800" y="3724870"/>
            <a:ext cx="1219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70µm working distance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1524000" y="4150655"/>
            <a:ext cx="41193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/>
          <p:cNvGrpSpPr/>
          <p:nvPr/>
        </p:nvGrpSpPr>
        <p:grpSpPr>
          <a:xfrm>
            <a:off x="6629400" y="3037177"/>
            <a:ext cx="1963364" cy="1422130"/>
            <a:chOff x="6629400" y="3037177"/>
            <a:chExt cx="1963364" cy="1422130"/>
          </a:xfrm>
        </p:grpSpPr>
        <p:sp>
          <p:nvSpPr>
            <p:cNvPr id="5" name="TextBox 4"/>
            <p:cNvSpPr txBox="1"/>
            <p:nvPr/>
          </p:nvSpPr>
          <p:spPr>
            <a:xfrm>
              <a:off x="6629400" y="3505200"/>
              <a:ext cx="1963364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/>
                <a:t>2 shots per frame</a:t>
              </a:r>
              <a:endParaRPr lang="en-US" dirty="0"/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 flipH="1" flipV="1">
              <a:off x="7028236" y="3037177"/>
              <a:ext cx="210764" cy="391823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97744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indefinite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hick embryo mosaic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714625" y="1390745"/>
            <a:ext cx="5553075" cy="43984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476500" y="5802868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8</a:t>
            </a:r>
            <a:r>
              <a:rPr lang="en-US" dirty="0" smtClean="0"/>
              <a:t>0 µm</a:t>
            </a:r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533400" y="1524000"/>
            <a:ext cx="1769425" cy="2733675"/>
            <a:chOff x="219075" y="1524000"/>
            <a:chExt cx="1769425" cy="2733675"/>
          </a:xfrm>
        </p:grpSpPr>
        <p:grpSp>
          <p:nvGrpSpPr>
            <p:cNvPr id="12" name="Group 11"/>
            <p:cNvGrpSpPr/>
            <p:nvPr/>
          </p:nvGrpSpPr>
          <p:grpSpPr>
            <a:xfrm>
              <a:off x="219075" y="1524000"/>
              <a:ext cx="1769425" cy="1929977"/>
              <a:chOff x="1064976" y="737023"/>
              <a:chExt cx="2380849" cy="2768177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1064976" y="737023"/>
                <a:ext cx="2380849" cy="2768177"/>
              </a:xfrm>
              <a:prstGeom prst="rect">
                <a:avLst/>
              </a:prstGeom>
              <a:solidFill>
                <a:schemeClr val="bg1"/>
              </a:solidFill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8" name="Picture 4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1019796" y="1079171"/>
                <a:ext cx="2675845" cy="2081213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9" name="TextBox 18"/>
              <p:cNvSpPr txBox="1"/>
              <p:nvPr/>
            </p:nvSpPr>
            <p:spPr>
              <a:xfrm>
                <a:off x="1205956" y="862264"/>
                <a:ext cx="1143000" cy="646331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30,000     fibers</a:t>
                </a:r>
                <a:endParaRPr lang="en-US" dirty="0"/>
              </a:p>
            </p:txBody>
          </p:sp>
        </p:grpSp>
        <p:sp>
          <p:nvSpPr>
            <p:cNvPr id="13" name="TextBox 12"/>
            <p:cNvSpPr txBox="1"/>
            <p:nvPr/>
          </p:nvSpPr>
          <p:spPr>
            <a:xfrm>
              <a:off x="244475" y="3549789"/>
              <a:ext cx="1574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/>
                <a:t>Mauna-Kea Technology</a:t>
              </a:r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>
              <a:off x="247650" y="2676525"/>
              <a:ext cx="314325" cy="228600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 flipH="1" flipV="1">
              <a:off x="795053" y="3057526"/>
              <a:ext cx="347947" cy="209549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1020129" y="2895600"/>
              <a:ext cx="8086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3mm</a:t>
              </a:r>
              <a:endParaRPr lang="en-US" dirty="0"/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330200" y="304800"/>
            <a:ext cx="8585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OBM with </a:t>
            </a:r>
            <a:r>
              <a:rPr lang="en-US" sz="3200" dirty="0" err="1" smtClean="0"/>
              <a:t>microendoscope</a:t>
            </a:r>
            <a:r>
              <a:rPr lang="en-US" sz="3200" dirty="0" smtClean="0"/>
              <a:t> (chick embryo)</a:t>
            </a:r>
            <a:endParaRPr lang="en-US" sz="3200" dirty="0"/>
          </a:p>
        </p:txBody>
      </p:sp>
      <p:pic>
        <p:nvPicPr>
          <p:cNvPr id="21" name="Picture 20" descr="DSCN079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84200" y="4620904"/>
            <a:ext cx="1625600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631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3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hick single shot big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276600" y="1219200"/>
            <a:ext cx="4572000" cy="4572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336528" y="5802868"/>
            <a:ext cx="1816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30</a:t>
            </a:r>
            <a:r>
              <a:rPr lang="en-US" dirty="0" smtClean="0">
                <a:sym typeface="Symbol"/>
              </a:rPr>
              <a:t>m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657600" y="6153090"/>
            <a:ext cx="381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Frame rate: 25 Hz</a:t>
            </a:r>
            <a:endParaRPr lang="en-US" sz="2000" dirty="0"/>
          </a:p>
        </p:txBody>
      </p:sp>
      <p:grpSp>
        <p:nvGrpSpPr>
          <p:cNvPr id="13" name="Group 12"/>
          <p:cNvGrpSpPr/>
          <p:nvPr/>
        </p:nvGrpSpPr>
        <p:grpSpPr>
          <a:xfrm>
            <a:off x="533400" y="1524000"/>
            <a:ext cx="1769425" cy="2733675"/>
            <a:chOff x="219075" y="1524000"/>
            <a:chExt cx="1769425" cy="2733675"/>
          </a:xfrm>
        </p:grpSpPr>
        <p:grpSp>
          <p:nvGrpSpPr>
            <p:cNvPr id="14" name="Group 13"/>
            <p:cNvGrpSpPr/>
            <p:nvPr/>
          </p:nvGrpSpPr>
          <p:grpSpPr>
            <a:xfrm>
              <a:off x="219075" y="1524000"/>
              <a:ext cx="1769425" cy="1929977"/>
              <a:chOff x="1064976" y="737023"/>
              <a:chExt cx="2380849" cy="2768177"/>
            </a:xfrm>
          </p:grpSpPr>
          <p:sp>
            <p:nvSpPr>
              <p:cNvPr id="19" name="Rectangle 18"/>
              <p:cNvSpPr/>
              <p:nvPr/>
            </p:nvSpPr>
            <p:spPr>
              <a:xfrm>
                <a:off x="1064976" y="737023"/>
                <a:ext cx="2380849" cy="2768177"/>
              </a:xfrm>
              <a:prstGeom prst="rect">
                <a:avLst/>
              </a:prstGeom>
              <a:solidFill>
                <a:schemeClr val="bg1"/>
              </a:solidFill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20" name="Picture 4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1019796" y="1079171"/>
                <a:ext cx="2675845" cy="2081213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21" name="TextBox 20"/>
              <p:cNvSpPr txBox="1"/>
              <p:nvPr/>
            </p:nvSpPr>
            <p:spPr>
              <a:xfrm>
                <a:off x="1205956" y="862264"/>
                <a:ext cx="1143000" cy="646331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30,000     fibers</a:t>
                </a:r>
                <a:endParaRPr lang="en-US" dirty="0"/>
              </a:p>
            </p:txBody>
          </p:sp>
        </p:grpSp>
        <p:sp>
          <p:nvSpPr>
            <p:cNvPr id="15" name="TextBox 14"/>
            <p:cNvSpPr txBox="1"/>
            <p:nvPr/>
          </p:nvSpPr>
          <p:spPr>
            <a:xfrm>
              <a:off x="244475" y="3549789"/>
              <a:ext cx="1574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/>
                <a:t>Mauna-Kea Technology</a:t>
              </a:r>
            </a:p>
          </p:txBody>
        </p:sp>
        <p:cxnSp>
          <p:nvCxnSpPr>
            <p:cNvPr id="16" name="Straight Arrow Connector 15"/>
            <p:cNvCxnSpPr/>
            <p:nvPr/>
          </p:nvCxnSpPr>
          <p:spPr>
            <a:xfrm>
              <a:off x="247650" y="2676525"/>
              <a:ext cx="314325" cy="228600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 flipH="1" flipV="1">
              <a:off x="795053" y="3057526"/>
              <a:ext cx="347947" cy="209549"/>
            </a:xfrm>
            <a:prstGeom prst="straightConnector1">
              <a:avLst/>
            </a:prstGeom>
            <a:ln w="38100">
              <a:solidFill>
                <a:srgbClr val="0070C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1020129" y="2895600"/>
              <a:ext cx="8086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3mm</a:t>
              </a:r>
              <a:endParaRPr lang="en-US" dirty="0"/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330200" y="304800"/>
            <a:ext cx="8585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OBM with </a:t>
            </a:r>
            <a:r>
              <a:rPr lang="en-US" sz="3200" dirty="0" err="1" smtClean="0"/>
              <a:t>microendoscope</a:t>
            </a:r>
            <a:r>
              <a:rPr lang="en-US" sz="3200" dirty="0" smtClean="0"/>
              <a:t> (chick embryo)</a:t>
            </a:r>
            <a:endParaRPr lang="en-US" sz="3200" dirty="0"/>
          </a:p>
        </p:txBody>
      </p:sp>
      <p:pic>
        <p:nvPicPr>
          <p:cNvPr id="23" name="Picture 22" descr="DSCN079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84200" y="4620904"/>
            <a:ext cx="1625600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560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99719" y="457200"/>
            <a:ext cx="74683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Mouse skin tissue</a:t>
            </a:r>
          </a:p>
          <a:p>
            <a:pPr algn="ctr"/>
            <a:r>
              <a:rPr lang="en-US" sz="2400" dirty="0" smtClean="0"/>
              <a:t>(microscope configuration)</a:t>
            </a:r>
            <a:endParaRPr lang="en-US" sz="3200" dirty="0"/>
          </a:p>
        </p:txBody>
      </p:sp>
      <p:pic>
        <p:nvPicPr>
          <p:cNvPr id="3" name="enface4_182um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22400" y="1600200"/>
            <a:ext cx="6299200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644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42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M trachea1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38206" y="1197639"/>
            <a:ext cx="6062744" cy="497456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31251" y="257502"/>
            <a:ext cx="7468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Cow trachea</a:t>
            </a:r>
          </a:p>
        </p:txBody>
      </p:sp>
    </p:spTree>
    <p:extLst>
      <p:ext uri="{BB962C8B-B14F-4D97-AF65-F5344CB8AC3E}">
        <p14:creationId xmlns:p14="http://schemas.microsoft.com/office/powerpoint/2010/main" val="1312816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Isosceles Triangle 42"/>
          <p:cNvSpPr/>
          <p:nvPr/>
        </p:nvSpPr>
        <p:spPr>
          <a:xfrm rot="21178580" flipH="1">
            <a:off x="4365756" y="1644189"/>
            <a:ext cx="566009" cy="1101032"/>
          </a:xfrm>
          <a:prstGeom prst="triangle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 flipH="1">
            <a:off x="4425817" y="2756738"/>
            <a:ext cx="574941" cy="990567"/>
          </a:xfrm>
          <a:prstGeom prst="rect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 flipH="1">
            <a:off x="3615035" y="5471980"/>
            <a:ext cx="1885627" cy="92882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 flipH="1">
            <a:off x="4423778" y="3715401"/>
            <a:ext cx="804540" cy="990567"/>
          </a:xfrm>
          <a:prstGeom prst="rect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Isosceles Triangle 25"/>
          <p:cNvSpPr/>
          <p:nvPr/>
        </p:nvSpPr>
        <p:spPr>
          <a:xfrm rot="11521297" flipH="1">
            <a:off x="4304139" y="4605169"/>
            <a:ext cx="841309" cy="1195896"/>
          </a:xfrm>
          <a:prstGeom prst="triangle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1371600" y="238780"/>
            <a:ext cx="640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How does it work?</a:t>
            </a:r>
            <a:endParaRPr lang="en-US" sz="2800" dirty="0"/>
          </a:p>
        </p:txBody>
      </p:sp>
      <p:sp>
        <p:nvSpPr>
          <p:cNvPr id="51" name="TextBox 50"/>
          <p:cNvSpPr txBox="1"/>
          <p:nvPr/>
        </p:nvSpPr>
        <p:spPr>
          <a:xfrm>
            <a:off x="2470299" y="3527501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Aperture</a:t>
            </a:r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3352800" y="6400800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Oblique illumination</a:t>
            </a:r>
            <a:endParaRPr lang="en-US" dirty="0"/>
          </a:p>
        </p:txBody>
      </p:sp>
      <p:grpSp>
        <p:nvGrpSpPr>
          <p:cNvPr id="120" name="Group 119"/>
          <p:cNvGrpSpPr/>
          <p:nvPr/>
        </p:nvGrpSpPr>
        <p:grpSpPr>
          <a:xfrm flipH="1">
            <a:off x="3601327" y="3645576"/>
            <a:ext cx="1885627" cy="160914"/>
            <a:chOff x="3276600" y="3733800"/>
            <a:chExt cx="1669979" cy="120145"/>
          </a:xfrm>
        </p:grpSpPr>
        <p:grpSp>
          <p:nvGrpSpPr>
            <p:cNvPr id="121" name="Group 120"/>
            <p:cNvGrpSpPr/>
            <p:nvPr/>
          </p:nvGrpSpPr>
          <p:grpSpPr>
            <a:xfrm>
              <a:off x="3276600" y="3733800"/>
              <a:ext cx="433759" cy="120145"/>
              <a:chOff x="914400" y="3733800"/>
              <a:chExt cx="475011" cy="304800"/>
            </a:xfrm>
          </p:grpSpPr>
          <p:cxnSp>
            <p:nvCxnSpPr>
              <p:cNvPr id="125" name="Straight Connector 124"/>
              <p:cNvCxnSpPr/>
              <p:nvPr/>
            </p:nvCxnSpPr>
            <p:spPr>
              <a:xfrm>
                <a:off x="914400" y="3886200"/>
                <a:ext cx="475011" cy="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Straight Connector 125"/>
              <p:cNvCxnSpPr/>
              <p:nvPr/>
            </p:nvCxnSpPr>
            <p:spPr>
              <a:xfrm>
                <a:off x="1389411" y="3733800"/>
                <a:ext cx="0" cy="30480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2" name="Group 121"/>
            <p:cNvGrpSpPr/>
            <p:nvPr/>
          </p:nvGrpSpPr>
          <p:grpSpPr>
            <a:xfrm flipH="1">
              <a:off x="4512820" y="3733800"/>
              <a:ext cx="433759" cy="120145"/>
              <a:chOff x="914400" y="3733800"/>
              <a:chExt cx="475011" cy="304800"/>
            </a:xfrm>
          </p:grpSpPr>
          <p:cxnSp>
            <p:nvCxnSpPr>
              <p:cNvPr id="123" name="Straight Connector 122"/>
              <p:cNvCxnSpPr/>
              <p:nvPr/>
            </p:nvCxnSpPr>
            <p:spPr>
              <a:xfrm>
                <a:off x="914400" y="3886200"/>
                <a:ext cx="475011" cy="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123"/>
              <p:cNvCxnSpPr/>
              <p:nvPr/>
            </p:nvCxnSpPr>
            <p:spPr>
              <a:xfrm>
                <a:off x="1389411" y="3733800"/>
                <a:ext cx="0" cy="30480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7" name="Group 126"/>
          <p:cNvGrpSpPr/>
          <p:nvPr/>
        </p:nvGrpSpPr>
        <p:grpSpPr>
          <a:xfrm flipH="1">
            <a:off x="3678521" y="1219199"/>
            <a:ext cx="1681518" cy="448045"/>
            <a:chOff x="3705133" y="1074595"/>
            <a:chExt cx="1751577" cy="427604"/>
          </a:xfrm>
        </p:grpSpPr>
        <p:cxnSp>
          <p:nvCxnSpPr>
            <p:cNvPr id="128" name="Straight Connector 127"/>
            <p:cNvCxnSpPr/>
            <p:nvPr/>
          </p:nvCxnSpPr>
          <p:spPr>
            <a:xfrm>
              <a:off x="3742721" y="1299705"/>
              <a:ext cx="0" cy="202494"/>
            </a:xfrm>
            <a:prstGeom prst="line">
              <a:avLst/>
            </a:prstGeom>
            <a:solidFill>
              <a:schemeClr val="tx1"/>
            </a:solidFill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/>
            <p:cNvCxnSpPr/>
            <p:nvPr/>
          </p:nvCxnSpPr>
          <p:spPr>
            <a:xfrm>
              <a:off x="3847496" y="1299705"/>
              <a:ext cx="0" cy="202494"/>
            </a:xfrm>
            <a:prstGeom prst="line">
              <a:avLst/>
            </a:prstGeom>
            <a:solidFill>
              <a:schemeClr val="tx1"/>
            </a:solidFill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/>
            <p:cNvCxnSpPr/>
            <p:nvPr/>
          </p:nvCxnSpPr>
          <p:spPr>
            <a:xfrm>
              <a:off x="3952271" y="1299705"/>
              <a:ext cx="0" cy="202494"/>
            </a:xfrm>
            <a:prstGeom prst="line">
              <a:avLst/>
            </a:prstGeom>
            <a:solidFill>
              <a:schemeClr val="tx1"/>
            </a:solidFill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/>
            <p:cNvCxnSpPr/>
            <p:nvPr/>
          </p:nvCxnSpPr>
          <p:spPr>
            <a:xfrm>
              <a:off x="4057046" y="1299705"/>
              <a:ext cx="0" cy="202494"/>
            </a:xfrm>
            <a:prstGeom prst="line">
              <a:avLst/>
            </a:prstGeom>
            <a:solidFill>
              <a:schemeClr val="tx1"/>
            </a:solidFill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/>
            <p:cNvCxnSpPr/>
            <p:nvPr/>
          </p:nvCxnSpPr>
          <p:spPr>
            <a:xfrm>
              <a:off x="4161821" y="1299705"/>
              <a:ext cx="0" cy="202494"/>
            </a:xfrm>
            <a:prstGeom prst="line">
              <a:avLst/>
            </a:prstGeom>
            <a:solidFill>
              <a:schemeClr val="tx1"/>
            </a:solidFill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/>
            <p:cNvCxnSpPr/>
            <p:nvPr/>
          </p:nvCxnSpPr>
          <p:spPr>
            <a:xfrm>
              <a:off x="4266596" y="1299705"/>
              <a:ext cx="0" cy="202494"/>
            </a:xfrm>
            <a:prstGeom prst="line">
              <a:avLst/>
            </a:prstGeom>
            <a:solidFill>
              <a:schemeClr val="tx1"/>
            </a:solidFill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/>
            <p:cNvCxnSpPr/>
            <p:nvPr/>
          </p:nvCxnSpPr>
          <p:spPr>
            <a:xfrm>
              <a:off x="4371371" y="1299705"/>
              <a:ext cx="0" cy="202494"/>
            </a:xfrm>
            <a:prstGeom prst="line">
              <a:avLst/>
            </a:prstGeom>
            <a:solidFill>
              <a:schemeClr val="tx1"/>
            </a:solidFill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/>
            <p:cNvCxnSpPr/>
            <p:nvPr/>
          </p:nvCxnSpPr>
          <p:spPr>
            <a:xfrm>
              <a:off x="4470208" y="1299705"/>
              <a:ext cx="0" cy="202494"/>
            </a:xfrm>
            <a:prstGeom prst="line">
              <a:avLst/>
            </a:prstGeom>
            <a:solidFill>
              <a:schemeClr val="tx1"/>
            </a:solidFill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/>
            <p:cNvCxnSpPr/>
            <p:nvPr/>
          </p:nvCxnSpPr>
          <p:spPr>
            <a:xfrm>
              <a:off x="4580921" y="1299705"/>
              <a:ext cx="0" cy="202494"/>
            </a:xfrm>
            <a:prstGeom prst="line">
              <a:avLst/>
            </a:prstGeom>
            <a:solidFill>
              <a:schemeClr val="tx1"/>
            </a:solidFill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/>
            <p:cNvCxnSpPr/>
            <p:nvPr/>
          </p:nvCxnSpPr>
          <p:spPr>
            <a:xfrm>
              <a:off x="4685696" y="1299705"/>
              <a:ext cx="0" cy="202494"/>
            </a:xfrm>
            <a:prstGeom prst="line">
              <a:avLst/>
            </a:prstGeom>
            <a:solidFill>
              <a:schemeClr val="tx1"/>
            </a:solidFill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/>
            <p:cNvCxnSpPr/>
            <p:nvPr/>
          </p:nvCxnSpPr>
          <p:spPr>
            <a:xfrm>
              <a:off x="4790471" y="1299705"/>
              <a:ext cx="0" cy="202494"/>
            </a:xfrm>
            <a:prstGeom prst="line">
              <a:avLst/>
            </a:prstGeom>
            <a:solidFill>
              <a:schemeClr val="tx1"/>
            </a:solidFill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/>
            <p:cNvCxnSpPr/>
            <p:nvPr/>
          </p:nvCxnSpPr>
          <p:spPr>
            <a:xfrm>
              <a:off x="4895246" y="1299705"/>
              <a:ext cx="0" cy="202494"/>
            </a:xfrm>
            <a:prstGeom prst="line">
              <a:avLst/>
            </a:prstGeom>
            <a:solidFill>
              <a:schemeClr val="tx1"/>
            </a:solidFill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/>
            <p:cNvCxnSpPr/>
            <p:nvPr/>
          </p:nvCxnSpPr>
          <p:spPr>
            <a:xfrm>
              <a:off x="5000021" y="1299705"/>
              <a:ext cx="0" cy="202494"/>
            </a:xfrm>
            <a:prstGeom prst="line">
              <a:avLst/>
            </a:prstGeom>
            <a:solidFill>
              <a:schemeClr val="tx1"/>
            </a:solidFill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/>
            <p:cNvCxnSpPr/>
            <p:nvPr/>
          </p:nvCxnSpPr>
          <p:spPr>
            <a:xfrm>
              <a:off x="5104796" y="1299705"/>
              <a:ext cx="0" cy="202494"/>
            </a:xfrm>
            <a:prstGeom prst="line">
              <a:avLst/>
            </a:prstGeom>
            <a:solidFill>
              <a:schemeClr val="tx1"/>
            </a:solidFill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/>
            <p:cNvCxnSpPr/>
            <p:nvPr/>
          </p:nvCxnSpPr>
          <p:spPr>
            <a:xfrm>
              <a:off x="5209571" y="1299705"/>
              <a:ext cx="0" cy="202494"/>
            </a:xfrm>
            <a:prstGeom prst="line">
              <a:avLst/>
            </a:prstGeom>
            <a:solidFill>
              <a:schemeClr val="tx1"/>
            </a:solidFill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/>
            <p:cNvCxnSpPr/>
            <p:nvPr/>
          </p:nvCxnSpPr>
          <p:spPr>
            <a:xfrm>
              <a:off x="5314346" y="1299705"/>
              <a:ext cx="0" cy="202494"/>
            </a:xfrm>
            <a:prstGeom prst="line">
              <a:avLst/>
            </a:prstGeom>
            <a:solidFill>
              <a:schemeClr val="tx1"/>
            </a:solidFill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/>
            <p:cNvCxnSpPr/>
            <p:nvPr/>
          </p:nvCxnSpPr>
          <p:spPr>
            <a:xfrm>
              <a:off x="5419121" y="1299705"/>
              <a:ext cx="0" cy="202494"/>
            </a:xfrm>
            <a:prstGeom prst="line">
              <a:avLst/>
            </a:prstGeom>
            <a:solidFill>
              <a:schemeClr val="tx1"/>
            </a:solidFill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5" name="Rectangle 144"/>
            <p:cNvSpPr/>
            <p:nvPr/>
          </p:nvSpPr>
          <p:spPr>
            <a:xfrm>
              <a:off x="3705133" y="1074595"/>
              <a:ext cx="1751577" cy="380806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6" name="Oval 145"/>
          <p:cNvSpPr/>
          <p:nvPr/>
        </p:nvSpPr>
        <p:spPr>
          <a:xfrm flipH="1">
            <a:off x="3601328" y="4625509"/>
            <a:ext cx="1840168" cy="160914"/>
          </a:xfrm>
          <a:prstGeom prst="ellipse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Oval 146"/>
          <p:cNvSpPr/>
          <p:nvPr/>
        </p:nvSpPr>
        <p:spPr>
          <a:xfrm flipH="1">
            <a:off x="3596096" y="2624671"/>
            <a:ext cx="1840168" cy="160914"/>
          </a:xfrm>
          <a:prstGeom prst="ellipse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Circular Arrow 39"/>
          <p:cNvSpPr/>
          <p:nvPr/>
        </p:nvSpPr>
        <p:spPr>
          <a:xfrm flipV="1">
            <a:off x="3678520" y="4495800"/>
            <a:ext cx="1107383" cy="1946332"/>
          </a:xfrm>
          <a:prstGeom prst="circularArrow">
            <a:avLst>
              <a:gd name="adj1" fmla="val 11524"/>
              <a:gd name="adj2" fmla="val 1183917"/>
              <a:gd name="adj3" fmla="val 17562549"/>
              <a:gd name="adj4" fmla="val 10800000"/>
              <a:gd name="adj5" fmla="val 15785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0245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Rectangle 75"/>
          <p:cNvSpPr/>
          <p:nvPr/>
        </p:nvSpPr>
        <p:spPr>
          <a:xfrm flipH="1">
            <a:off x="4682094" y="2760487"/>
            <a:ext cx="298602" cy="990567"/>
          </a:xfrm>
          <a:prstGeom prst="rect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 flipH="1">
            <a:off x="3615035" y="5471978"/>
            <a:ext cx="1885627" cy="92882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 flipH="1">
            <a:off x="4682387" y="3715401"/>
            <a:ext cx="780262" cy="990567"/>
          </a:xfrm>
          <a:prstGeom prst="rect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Isosceles Triangle 15"/>
          <p:cNvSpPr/>
          <p:nvPr/>
        </p:nvSpPr>
        <p:spPr>
          <a:xfrm rot="12319924" flipH="1">
            <a:off x="4422340" y="4456734"/>
            <a:ext cx="815933" cy="1363879"/>
          </a:xfrm>
          <a:prstGeom prst="triangle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 flipH="1">
            <a:off x="4522420" y="5605132"/>
            <a:ext cx="461744" cy="222312"/>
          </a:xfrm>
          <a:prstGeom prst="ellipse">
            <a:avLst/>
          </a:prstGeom>
          <a:solidFill>
            <a:srgbClr val="9966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Isosceles Triangle 74"/>
          <p:cNvSpPr/>
          <p:nvPr/>
        </p:nvSpPr>
        <p:spPr>
          <a:xfrm rot="20814327" flipH="1">
            <a:off x="4544049" y="1614327"/>
            <a:ext cx="335501" cy="1101032"/>
          </a:xfrm>
          <a:prstGeom prst="triangle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TextBox 146"/>
          <p:cNvSpPr txBox="1"/>
          <p:nvPr/>
        </p:nvSpPr>
        <p:spPr>
          <a:xfrm>
            <a:off x="2470299" y="3527501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Aperture</a:t>
            </a:r>
            <a:endParaRPr lang="en-US" dirty="0"/>
          </a:p>
        </p:txBody>
      </p:sp>
      <p:sp>
        <p:nvSpPr>
          <p:cNvPr id="148" name="TextBox 147"/>
          <p:cNvSpPr txBox="1"/>
          <p:nvPr/>
        </p:nvSpPr>
        <p:spPr>
          <a:xfrm>
            <a:off x="3352800" y="6412468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Oblique illumination</a:t>
            </a:r>
            <a:endParaRPr lang="en-US" dirty="0"/>
          </a:p>
        </p:txBody>
      </p:sp>
      <p:grpSp>
        <p:nvGrpSpPr>
          <p:cNvPr id="151" name="Group 150"/>
          <p:cNvGrpSpPr/>
          <p:nvPr/>
        </p:nvGrpSpPr>
        <p:grpSpPr>
          <a:xfrm flipH="1">
            <a:off x="3601327" y="3645576"/>
            <a:ext cx="1885627" cy="160914"/>
            <a:chOff x="3276600" y="3733800"/>
            <a:chExt cx="1669979" cy="120145"/>
          </a:xfrm>
        </p:grpSpPr>
        <p:grpSp>
          <p:nvGrpSpPr>
            <p:cNvPr id="152" name="Group 151"/>
            <p:cNvGrpSpPr/>
            <p:nvPr/>
          </p:nvGrpSpPr>
          <p:grpSpPr>
            <a:xfrm>
              <a:off x="3276600" y="3733800"/>
              <a:ext cx="433759" cy="120145"/>
              <a:chOff x="914400" y="3733800"/>
              <a:chExt cx="475011" cy="304800"/>
            </a:xfrm>
          </p:grpSpPr>
          <p:cxnSp>
            <p:nvCxnSpPr>
              <p:cNvPr id="156" name="Straight Connector 155"/>
              <p:cNvCxnSpPr/>
              <p:nvPr/>
            </p:nvCxnSpPr>
            <p:spPr>
              <a:xfrm>
                <a:off x="914400" y="3886200"/>
                <a:ext cx="475011" cy="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7" name="Straight Connector 156"/>
              <p:cNvCxnSpPr/>
              <p:nvPr/>
            </p:nvCxnSpPr>
            <p:spPr>
              <a:xfrm>
                <a:off x="1389411" y="3733800"/>
                <a:ext cx="0" cy="30480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3" name="Group 152"/>
            <p:cNvGrpSpPr/>
            <p:nvPr/>
          </p:nvGrpSpPr>
          <p:grpSpPr>
            <a:xfrm flipH="1">
              <a:off x="4512820" y="3733800"/>
              <a:ext cx="433759" cy="120145"/>
              <a:chOff x="914400" y="3733800"/>
              <a:chExt cx="475011" cy="304800"/>
            </a:xfrm>
          </p:grpSpPr>
          <p:cxnSp>
            <p:nvCxnSpPr>
              <p:cNvPr id="154" name="Straight Connector 153"/>
              <p:cNvCxnSpPr/>
              <p:nvPr/>
            </p:nvCxnSpPr>
            <p:spPr>
              <a:xfrm>
                <a:off x="914400" y="3886200"/>
                <a:ext cx="475011" cy="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Straight Connector 154"/>
              <p:cNvCxnSpPr/>
              <p:nvPr/>
            </p:nvCxnSpPr>
            <p:spPr>
              <a:xfrm>
                <a:off x="1389411" y="3733800"/>
                <a:ext cx="0" cy="30480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58" name="Group 157"/>
          <p:cNvGrpSpPr/>
          <p:nvPr/>
        </p:nvGrpSpPr>
        <p:grpSpPr>
          <a:xfrm flipH="1">
            <a:off x="3678521" y="1219199"/>
            <a:ext cx="1681518" cy="448045"/>
            <a:chOff x="3705133" y="1074595"/>
            <a:chExt cx="1751577" cy="427604"/>
          </a:xfrm>
        </p:grpSpPr>
        <p:cxnSp>
          <p:nvCxnSpPr>
            <p:cNvPr id="159" name="Straight Connector 158"/>
            <p:cNvCxnSpPr/>
            <p:nvPr/>
          </p:nvCxnSpPr>
          <p:spPr>
            <a:xfrm>
              <a:off x="3742721" y="1299705"/>
              <a:ext cx="0" cy="202494"/>
            </a:xfrm>
            <a:prstGeom prst="line">
              <a:avLst/>
            </a:prstGeom>
            <a:solidFill>
              <a:schemeClr val="tx1"/>
            </a:solidFill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/>
            <p:cNvCxnSpPr/>
            <p:nvPr/>
          </p:nvCxnSpPr>
          <p:spPr>
            <a:xfrm>
              <a:off x="3847496" y="1299705"/>
              <a:ext cx="0" cy="202494"/>
            </a:xfrm>
            <a:prstGeom prst="line">
              <a:avLst/>
            </a:prstGeom>
            <a:solidFill>
              <a:schemeClr val="tx1"/>
            </a:solidFill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/>
            <p:cNvCxnSpPr/>
            <p:nvPr/>
          </p:nvCxnSpPr>
          <p:spPr>
            <a:xfrm>
              <a:off x="3952271" y="1299705"/>
              <a:ext cx="0" cy="202494"/>
            </a:xfrm>
            <a:prstGeom prst="line">
              <a:avLst/>
            </a:prstGeom>
            <a:solidFill>
              <a:schemeClr val="tx1"/>
            </a:solidFill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/>
            <p:cNvCxnSpPr/>
            <p:nvPr/>
          </p:nvCxnSpPr>
          <p:spPr>
            <a:xfrm>
              <a:off x="4057046" y="1299705"/>
              <a:ext cx="0" cy="202494"/>
            </a:xfrm>
            <a:prstGeom prst="line">
              <a:avLst/>
            </a:prstGeom>
            <a:solidFill>
              <a:schemeClr val="tx1"/>
            </a:solidFill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/>
            <p:nvPr/>
          </p:nvCxnSpPr>
          <p:spPr>
            <a:xfrm>
              <a:off x="4161821" y="1299705"/>
              <a:ext cx="0" cy="202494"/>
            </a:xfrm>
            <a:prstGeom prst="line">
              <a:avLst/>
            </a:prstGeom>
            <a:solidFill>
              <a:schemeClr val="tx1"/>
            </a:solidFill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/>
            <p:cNvCxnSpPr/>
            <p:nvPr/>
          </p:nvCxnSpPr>
          <p:spPr>
            <a:xfrm>
              <a:off x="4266596" y="1299705"/>
              <a:ext cx="0" cy="202494"/>
            </a:xfrm>
            <a:prstGeom prst="line">
              <a:avLst/>
            </a:prstGeom>
            <a:solidFill>
              <a:schemeClr val="tx1"/>
            </a:solidFill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>
              <a:off x="4371371" y="1299705"/>
              <a:ext cx="0" cy="202494"/>
            </a:xfrm>
            <a:prstGeom prst="line">
              <a:avLst/>
            </a:prstGeom>
            <a:solidFill>
              <a:schemeClr val="tx1"/>
            </a:solidFill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>
              <a:off x="4470208" y="1299705"/>
              <a:ext cx="0" cy="202494"/>
            </a:xfrm>
            <a:prstGeom prst="line">
              <a:avLst/>
            </a:prstGeom>
            <a:solidFill>
              <a:schemeClr val="tx1"/>
            </a:solidFill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/>
            <p:cNvCxnSpPr/>
            <p:nvPr/>
          </p:nvCxnSpPr>
          <p:spPr>
            <a:xfrm>
              <a:off x="4580921" y="1299705"/>
              <a:ext cx="0" cy="202494"/>
            </a:xfrm>
            <a:prstGeom prst="line">
              <a:avLst/>
            </a:prstGeom>
            <a:solidFill>
              <a:schemeClr val="tx1"/>
            </a:solidFill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/>
            <p:cNvCxnSpPr/>
            <p:nvPr/>
          </p:nvCxnSpPr>
          <p:spPr>
            <a:xfrm>
              <a:off x="4685696" y="1299705"/>
              <a:ext cx="0" cy="202494"/>
            </a:xfrm>
            <a:prstGeom prst="line">
              <a:avLst/>
            </a:prstGeom>
            <a:solidFill>
              <a:schemeClr val="tx1"/>
            </a:solidFill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>
              <a:off x="4790471" y="1299705"/>
              <a:ext cx="0" cy="202494"/>
            </a:xfrm>
            <a:prstGeom prst="line">
              <a:avLst/>
            </a:prstGeom>
            <a:solidFill>
              <a:schemeClr val="tx1"/>
            </a:solidFill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/>
            <p:cNvCxnSpPr/>
            <p:nvPr/>
          </p:nvCxnSpPr>
          <p:spPr>
            <a:xfrm>
              <a:off x="4895246" y="1299705"/>
              <a:ext cx="0" cy="202494"/>
            </a:xfrm>
            <a:prstGeom prst="line">
              <a:avLst/>
            </a:prstGeom>
            <a:solidFill>
              <a:schemeClr val="tx1"/>
            </a:solidFill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/>
            <p:cNvCxnSpPr/>
            <p:nvPr/>
          </p:nvCxnSpPr>
          <p:spPr>
            <a:xfrm>
              <a:off x="5000021" y="1299705"/>
              <a:ext cx="0" cy="202494"/>
            </a:xfrm>
            <a:prstGeom prst="line">
              <a:avLst/>
            </a:prstGeom>
            <a:solidFill>
              <a:schemeClr val="tx1"/>
            </a:solidFill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/>
            <p:cNvCxnSpPr/>
            <p:nvPr/>
          </p:nvCxnSpPr>
          <p:spPr>
            <a:xfrm>
              <a:off x="5104796" y="1299705"/>
              <a:ext cx="0" cy="202494"/>
            </a:xfrm>
            <a:prstGeom prst="line">
              <a:avLst/>
            </a:prstGeom>
            <a:solidFill>
              <a:schemeClr val="tx1"/>
            </a:solidFill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>
              <a:off x="5209571" y="1299705"/>
              <a:ext cx="0" cy="202494"/>
            </a:xfrm>
            <a:prstGeom prst="line">
              <a:avLst/>
            </a:prstGeom>
            <a:solidFill>
              <a:schemeClr val="tx1"/>
            </a:solidFill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/>
            <p:cNvCxnSpPr/>
            <p:nvPr/>
          </p:nvCxnSpPr>
          <p:spPr>
            <a:xfrm>
              <a:off x="5314346" y="1299705"/>
              <a:ext cx="0" cy="202494"/>
            </a:xfrm>
            <a:prstGeom prst="line">
              <a:avLst/>
            </a:prstGeom>
            <a:solidFill>
              <a:schemeClr val="tx1"/>
            </a:solidFill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/>
            <p:cNvCxnSpPr/>
            <p:nvPr/>
          </p:nvCxnSpPr>
          <p:spPr>
            <a:xfrm>
              <a:off x="5419121" y="1299705"/>
              <a:ext cx="0" cy="202494"/>
            </a:xfrm>
            <a:prstGeom prst="line">
              <a:avLst/>
            </a:prstGeom>
            <a:solidFill>
              <a:schemeClr val="tx1"/>
            </a:solidFill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6" name="Rectangle 175"/>
            <p:cNvSpPr/>
            <p:nvPr/>
          </p:nvSpPr>
          <p:spPr>
            <a:xfrm>
              <a:off x="3705133" y="1074595"/>
              <a:ext cx="1751577" cy="380806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7" name="Oval 176"/>
          <p:cNvSpPr/>
          <p:nvPr/>
        </p:nvSpPr>
        <p:spPr>
          <a:xfrm flipH="1">
            <a:off x="3601328" y="4625509"/>
            <a:ext cx="1840168" cy="160914"/>
          </a:xfrm>
          <a:prstGeom prst="ellipse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8" name="Oval 177"/>
          <p:cNvSpPr/>
          <p:nvPr/>
        </p:nvSpPr>
        <p:spPr>
          <a:xfrm flipH="1">
            <a:off x="3596096" y="2624671"/>
            <a:ext cx="1840168" cy="160914"/>
          </a:xfrm>
          <a:prstGeom prst="ellipse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Circular Arrow 40"/>
          <p:cNvSpPr/>
          <p:nvPr/>
        </p:nvSpPr>
        <p:spPr>
          <a:xfrm flipV="1">
            <a:off x="3678520" y="4495800"/>
            <a:ext cx="1107383" cy="1946332"/>
          </a:xfrm>
          <a:prstGeom prst="circularArrow">
            <a:avLst>
              <a:gd name="adj1" fmla="val 11524"/>
              <a:gd name="adj2" fmla="val 1183917"/>
              <a:gd name="adj3" fmla="val 17562549"/>
              <a:gd name="adj4" fmla="val 10800000"/>
              <a:gd name="adj5" fmla="val 15785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371600" y="238780"/>
            <a:ext cx="640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How does it work?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88870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Isosceles Triangle 42"/>
          <p:cNvSpPr/>
          <p:nvPr/>
        </p:nvSpPr>
        <p:spPr>
          <a:xfrm rot="21178580" flipH="1">
            <a:off x="4376389" y="1633556"/>
            <a:ext cx="566009" cy="1101032"/>
          </a:xfrm>
          <a:prstGeom prst="triangle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 flipH="1">
            <a:off x="4423778" y="2756738"/>
            <a:ext cx="565104" cy="990567"/>
          </a:xfrm>
          <a:prstGeom prst="rect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 flipH="1">
            <a:off x="3615035" y="5471980"/>
            <a:ext cx="1885627" cy="92882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 flipH="1">
            <a:off x="4423778" y="3715401"/>
            <a:ext cx="804540" cy="990567"/>
          </a:xfrm>
          <a:prstGeom prst="rect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Isosceles Triangle 25"/>
          <p:cNvSpPr/>
          <p:nvPr/>
        </p:nvSpPr>
        <p:spPr>
          <a:xfrm rot="11521297" flipH="1">
            <a:off x="4304139" y="4605169"/>
            <a:ext cx="841309" cy="1195896"/>
          </a:xfrm>
          <a:prstGeom prst="triangle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 flipH="1">
            <a:off x="4404557" y="5611207"/>
            <a:ext cx="461744" cy="222312"/>
          </a:xfrm>
          <a:prstGeom prst="ellipse">
            <a:avLst/>
          </a:prstGeom>
          <a:solidFill>
            <a:srgbClr val="9966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2470299" y="3527501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Aperture</a:t>
            </a:r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3352800" y="6412468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Oblique illumination</a:t>
            </a:r>
            <a:endParaRPr lang="en-US" dirty="0"/>
          </a:p>
        </p:txBody>
      </p:sp>
      <p:grpSp>
        <p:nvGrpSpPr>
          <p:cNvPr id="48" name="Group 47"/>
          <p:cNvGrpSpPr/>
          <p:nvPr/>
        </p:nvGrpSpPr>
        <p:grpSpPr>
          <a:xfrm flipH="1">
            <a:off x="3601327" y="3645576"/>
            <a:ext cx="1885627" cy="160914"/>
            <a:chOff x="3276600" y="3733800"/>
            <a:chExt cx="1669979" cy="120145"/>
          </a:xfrm>
        </p:grpSpPr>
        <p:grpSp>
          <p:nvGrpSpPr>
            <p:cNvPr id="50" name="Group 49"/>
            <p:cNvGrpSpPr/>
            <p:nvPr/>
          </p:nvGrpSpPr>
          <p:grpSpPr>
            <a:xfrm>
              <a:off x="3276600" y="3733800"/>
              <a:ext cx="433759" cy="120145"/>
              <a:chOff x="914400" y="3733800"/>
              <a:chExt cx="475011" cy="304800"/>
            </a:xfrm>
          </p:grpSpPr>
          <p:cxnSp>
            <p:nvCxnSpPr>
              <p:cNvPr id="54" name="Straight Connector 53"/>
              <p:cNvCxnSpPr/>
              <p:nvPr/>
            </p:nvCxnSpPr>
            <p:spPr>
              <a:xfrm>
                <a:off x="914400" y="3886200"/>
                <a:ext cx="475011" cy="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70"/>
              <p:cNvCxnSpPr/>
              <p:nvPr/>
            </p:nvCxnSpPr>
            <p:spPr>
              <a:xfrm>
                <a:off x="1389411" y="3733800"/>
                <a:ext cx="0" cy="30480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1" name="Group 50"/>
            <p:cNvGrpSpPr/>
            <p:nvPr/>
          </p:nvGrpSpPr>
          <p:grpSpPr>
            <a:xfrm flipH="1">
              <a:off x="4512820" y="3733800"/>
              <a:ext cx="433759" cy="120145"/>
              <a:chOff x="914400" y="3733800"/>
              <a:chExt cx="475011" cy="304800"/>
            </a:xfrm>
          </p:grpSpPr>
          <p:cxnSp>
            <p:nvCxnSpPr>
              <p:cNvPr id="52" name="Straight Connector 51"/>
              <p:cNvCxnSpPr/>
              <p:nvPr/>
            </p:nvCxnSpPr>
            <p:spPr>
              <a:xfrm>
                <a:off x="914400" y="3886200"/>
                <a:ext cx="475011" cy="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>
              <a:xfrm>
                <a:off x="1389411" y="3733800"/>
                <a:ext cx="0" cy="30480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2" name="Group 71"/>
          <p:cNvGrpSpPr/>
          <p:nvPr/>
        </p:nvGrpSpPr>
        <p:grpSpPr>
          <a:xfrm flipH="1">
            <a:off x="3678521" y="1219199"/>
            <a:ext cx="1681518" cy="448045"/>
            <a:chOff x="3705133" y="1074595"/>
            <a:chExt cx="1751577" cy="427604"/>
          </a:xfrm>
        </p:grpSpPr>
        <p:cxnSp>
          <p:nvCxnSpPr>
            <p:cNvPr id="73" name="Straight Connector 72"/>
            <p:cNvCxnSpPr/>
            <p:nvPr/>
          </p:nvCxnSpPr>
          <p:spPr>
            <a:xfrm>
              <a:off x="3742721" y="1299705"/>
              <a:ext cx="0" cy="202494"/>
            </a:xfrm>
            <a:prstGeom prst="line">
              <a:avLst/>
            </a:prstGeom>
            <a:solidFill>
              <a:schemeClr val="tx1"/>
            </a:solidFill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>
              <a:off x="3847496" y="1299705"/>
              <a:ext cx="0" cy="202494"/>
            </a:xfrm>
            <a:prstGeom prst="line">
              <a:avLst/>
            </a:prstGeom>
            <a:solidFill>
              <a:schemeClr val="tx1"/>
            </a:solidFill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>
              <a:off x="3952271" y="1299705"/>
              <a:ext cx="0" cy="202494"/>
            </a:xfrm>
            <a:prstGeom prst="line">
              <a:avLst/>
            </a:prstGeom>
            <a:solidFill>
              <a:schemeClr val="tx1"/>
            </a:solidFill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>
              <a:off x="4057046" y="1299705"/>
              <a:ext cx="0" cy="202494"/>
            </a:xfrm>
            <a:prstGeom prst="line">
              <a:avLst/>
            </a:prstGeom>
            <a:solidFill>
              <a:schemeClr val="tx1"/>
            </a:solidFill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>
              <a:off x="4161821" y="1299705"/>
              <a:ext cx="0" cy="202494"/>
            </a:xfrm>
            <a:prstGeom prst="line">
              <a:avLst/>
            </a:prstGeom>
            <a:solidFill>
              <a:schemeClr val="tx1"/>
            </a:solidFill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4266596" y="1299705"/>
              <a:ext cx="0" cy="202494"/>
            </a:xfrm>
            <a:prstGeom prst="line">
              <a:avLst/>
            </a:prstGeom>
            <a:solidFill>
              <a:schemeClr val="tx1"/>
            </a:solidFill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>
              <a:off x="4371371" y="1299705"/>
              <a:ext cx="0" cy="202494"/>
            </a:xfrm>
            <a:prstGeom prst="line">
              <a:avLst/>
            </a:prstGeom>
            <a:solidFill>
              <a:schemeClr val="tx1"/>
            </a:solidFill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>
              <a:off x="4470208" y="1299705"/>
              <a:ext cx="0" cy="202494"/>
            </a:xfrm>
            <a:prstGeom prst="line">
              <a:avLst/>
            </a:prstGeom>
            <a:solidFill>
              <a:schemeClr val="tx1"/>
            </a:solidFill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>
              <a:off x="4580921" y="1299705"/>
              <a:ext cx="0" cy="202494"/>
            </a:xfrm>
            <a:prstGeom prst="line">
              <a:avLst/>
            </a:prstGeom>
            <a:solidFill>
              <a:schemeClr val="tx1"/>
            </a:solidFill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>
              <a:off x="4685696" y="1299705"/>
              <a:ext cx="0" cy="202494"/>
            </a:xfrm>
            <a:prstGeom prst="line">
              <a:avLst/>
            </a:prstGeom>
            <a:solidFill>
              <a:schemeClr val="tx1"/>
            </a:solidFill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>
              <a:off x="4790471" y="1299705"/>
              <a:ext cx="0" cy="202494"/>
            </a:xfrm>
            <a:prstGeom prst="line">
              <a:avLst/>
            </a:prstGeom>
            <a:solidFill>
              <a:schemeClr val="tx1"/>
            </a:solidFill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>
              <a:off x="4895246" y="1299705"/>
              <a:ext cx="0" cy="202494"/>
            </a:xfrm>
            <a:prstGeom prst="line">
              <a:avLst/>
            </a:prstGeom>
            <a:solidFill>
              <a:schemeClr val="tx1"/>
            </a:solidFill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>
              <a:off x="5000021" y="1299705"/>
              <a:ext cx="0" cy="202494"/>
            </a:xfrm>
            <a:prstGeom prst="line">
              <a:avLst/>
            </a:prstGeom>
            <a:solidFill>
              <a:schemeClr val="tx1"/>
            </a:solidFill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>
              <a:off x="5104796" y="1299705"/>
              <a:ext cx="0" cy="202494"/>
            </a:xfrm>
            <a:prstGeom prst="line">
              <a:avLst/>
            </a:prstGeom>
            <a:solidFill>
              <a:schemeClr val="tx1"/>
            </a:solidFill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>
              <a:off x="5209571" y="1299705"/>
              <a:ext cx="0" cy="202494"/>
            </a:xfrm>
            <a:prstGeom prst="line">
              <a:avLst/>
            </a:prstGeom>
            <a:solidFill>
              <a:schemeClr val="tx1"/>
            </a:solidFill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>
              <a:off x="5314346" y="1299705"/>
              <a:ext cx="0" cy="202494"/>
            </a:xfrm>
            <a:prstGeom prst="line">
              <a:avLst/>
            </a:prstGeom>
            <a:solidFill>
              <a:schemeClr val="tx1"/>
            </a:solidFill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>
              <a:off x="5419121" y="1299705"/>
              <a:ext cx="0" cy="202494"/>
            </a:xfrm>
            <a:prstGeom prst="line">
              <a:avLst/>
            </a:prstGeom>
            <a:solidFill>
              <a:schemeClr val="tx1"/>
            </a:solidFill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Rectangle 89"/>
            <p:cNvSpPr/>
            <p:nvPr/>
          </p:nvSpPr>
          <p:spPr>
            <a:xfrm>
              <a:off x="3705133" y="1074595"/>
              <a:ext cx="1751577" cy="380806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1" name="Oval 90"/>
          <p:cNvSpPr/>
          <p:nvPr/>
        </p:nvSpPr>
        <p:spPr>
          <a:xfrm flipH="1">
            <a:off x="3601328" y="4625509"/>
            <a:ext cx="1840168" cy="160914"/>
          </a:xfrm>
          <a:prstGeom prst="ellipse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Oval 91"/>
          <p:cNvSpPr/>
          <p:nvPr/>
        </p:nvSpPr>
        <p:spPr>
          <a:xfrm flipH="1">
            <a:off x="3596096" y="2624671"/>
            <a:ext cx="1840168" cy="160914"/>
          </a:xfrm>
          <a:prstGeom prst="ellipse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Circular Arrow 40"/>
          <p:cNvSpPr/>
          <p:nvPr/>
        </p:nvSpPr>
        <p:spPr>
          <a:xfrm flipV="1">
            <a:off x="3678520" y="4495800"/>
            <a:ext cx="1107383" cy="1946332"/>
          </a:xfrm>
          <a:prstGeom prst="circularArrow">
            <a:avLst>
              <a:gd name="adj1" fmla="val 11524"/>
              <a:gd name="adj2" fmla="val 1183917"/>
              <a:gd name="adj3" fmla="val 17562549"/>
              <a:gd name="adj4" fmla="val 10800000"/>
              <a:gd name="adj5" fmla="val 15785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371600" y="238780"/>
            <a:ext cx="640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How does it work?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09544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Rectangle 97"/>
          <p:cNvSpPr/>
          <p:nvPr/>
        </p:nvSpPr>
        <p:spPr>
          <a:xfrm flipH="1">
            <a:off x="4231491" y="2760487"/>
            <a:ext cx="752683" cy="990567"/>
          </a:xfrm>
          <a:prstGeom prst="rect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3615035" y="5471978"/>
            <a:ext cx="1885627" cy="92882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flipH="1">
            <a:off x="4227293" y="3715401"/>
            <a:ext cx="803121" cy="990567"/>
          </a:xfrm>
          <a:prstGeom prst="rect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Isosceles Triangle 36"/>
          <p:cNvSpPr/>
          <p:nvPr/>
        </p:nvSpPr>
        <p:spPr>
          <a:xfrm rot="10800000" flipH="1">
            <a:off x="4194466" y="4623030"/>
            <a:ext cx="879911" cy="1173632"/>
          </a:xfrm>
          <a:prstGeom prst="triangle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 flipH="1">
            <a:off x="4203921" y="5611207"/>
            <a:ext cx="461744" cy="222312"/>
          </a:xfrm>
          <a:prstGeom prst="ellipse">
            <a:avLst/>
          </a:prstGeom>
          <a:solidFill>
            <a:srgbClr val="9966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Isosceles Triangle 96"/>
          <p:cNvSpPr/>
          <p:nvPr/>
        </p:nvSpPr>
        <p:spPr>
          <a:xfrm rot="21434213" flipH="1">
            <a:off x="4214246" y="1655024"/>
            <a:ext cx="788378" cy="1101032"/>
          </a:xfrm>
          <a:prstGeom prst="triangle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TextBox 146"/>
          <p:cNvSpPr txBox="1"/>
          <p:nvPr/>
        </p:nvSpPr>
        <p:spPr>
          <a:xfrm>
            <a:off x="2470299" y="3527501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Aperture</a:t>
            </a:r>
            <a:endParaRPr lang="en-US" dirty="0"/>
          </a:p>
        </p:txBody>
      </p:sp>
      <p:sp>
        <p:nvSpPr>
          <p:cNvPr id="148" name="TextBox 147"/>
          <p:cNvSpPr txBox="1"/>
          <p:nvPr/>
        </p:nvSpPr>
        <p:spPr>
          <a:xfrm>
            <a:off x="3352800" y="6412468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Oblique illumination</a:t>
            </a:r>
            <a:endParaRPr lang="en-US" dirty="0"/>
          </a:p>
        </p:txBody>
      </p:sp>
      <p:grpSp>
        <p:nvGrpSpPr>
          <p:cNvPr id="151" name="Group 150"/>
          <p:cNvGrpSpPr/>
          <p:nvPr/>
        </p:nvGrpSpPr>
        <p:grpSpPr>
          <a:xfrm flipH="1">
            <a:off x="3601327" y="3645576"/>
            <a:ext cx="1885627" cy="160914"/>
            <a:chOff x="3276600" y="3733800"/>
            <a:chExt cx="1669979" cy="120145"/>
          </a:xfrm>
        </p:grpSpPr>
        <p:grpSp>
          <p:nvGrpSpPr>
            <p:cNvPr id="152" name="Group 151"/>
            <p:cNvGrpSpPr/>
            <p:nvPr/>
          </p:nvGrpSpPr>
          <p:grpSpPr>
            <a:xfrm>
              <a:off x="3276600" y="3733800"/>
              <a:ext cx="433759" cy="120145"/>
              <a:chOff x="914400" y="3733800"/>
              <a:chExt cx="475011" cy="304800"/>
            </a:xfrm>
          </p:grpSpPr>
          <p:cxnSp>
            <p:nvCxnSpPr>
              <p:cNvPr id="156" name="Straight Connector 155"/>
              <p:cNvCxnSpPr/>
              <p:nvPr/>
            </p:nvCxnSpPr>
            <p:spPr>
              <a:xfrm>
                <a:off x="914400" y="3886200"/>
                <a:ext cx="475011" cy="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7" name="Straight Connector 156"/>
              <p:cNvCxnSpPr/>
              <p:nvPr/>
            </p:nvCxnSpPr>
            <p:spPr>
              <a:xfrm>
                <a:off x="1389411" y="3733800"/>
                <a:ext cx="0" cy="30480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3" name="Group 152"/>
            <p:cNvGrpSpPr/>
            <p:nvPr/>
          </p:nvGrpSpPr>
          <p:grpSpPr>
            <a:xfrm flipH="1">
              <a:off x="4512820" y="3733800"/>
              <a:ext cx="433759" cy="120145"/>
              <a:chOff x="914400" y="3733800"/>
              <a:chExt cx="475011" cy="304800"/>
            </a:xfrm>
          </p:grpSpPr>
          <p:cxnSp>
            <p:nvCxnSpPr>
              <p:cNvPr id="154" name="Straight Connector 153"/>
              <p:cNvCxnSpPr/>
              <p:nvPr/>
            </p:nvCxnSpPr>
            <p:spPr>
              <a:xfrm>
                <a:off x="914400" y="3886200"/>
                <a:ext cx="475011" cy="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Straight Connector 154"/>
              <p:cNvCxnSpPr/>
              <p:nvPr/>
            </p:nvCxnSpPr>
            <p:spPr>
              <a:xfrm>
                <a:off x="1389411" y="3733800"/>
                <a:ext cx="0" cy="30480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58" name="Group 157"/>
          <p:cNvGrpSpPr/>
          <p:nvPr/>
        </p:nvGrpSpPr>
        <p:grpSpPr>
          <a:xfrm flipH="1">
            <a:off x="3678521" y="1219199"/>
            <a:ext cx="1681518" cy="448045"/>
            <a:chOff x="3705133" y="1074595"/>
            <a:chExt cx="1751577" cy="427604"/>
          </a:xfrm>
        </p:grpSpPr>
        <p:cxnSp>
          <p:nvCxnSpPr>
            <p:cNvPr id="159" name="Straight Connector 158"/>
            <p:cNvCxnSpPr/>
            <p:nvPr/>
          </p:nvCxnSpPr>
          <p:spPr>
            <a:xfrm>
              <a:off x="3742721" y="1299705"/>
              <a:ext cx="0" cy="202494"/>
            </a:xfrm>
            <a:prstGeom prst="line">
              <a:avLst/>
            </a:prstGeom>
            <a:solidFill>
              <a:schemeClr val="tx1"/>
            </a:solidFill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/>
            <p:cNvCxnSpPr/>
            <p:nvPr/>
          </p:nvCxnSpPr>
          <p:spPr>
            <a:xfrm>
              <a:off x="3847496" y="1299705"/>
              <a:ext cx="0" cy="202494"/>
            </a:xfrm>
            <a:prstGeom prst="line">
              <a:avLst/>
            </a:prstGeom>
            <a:solidFill>
              <a:schemeClr val="tx1"/>
            </a:solidFill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/>
            <p:cNvCxnSpPr/>
            <p:nvPr/>
          </p:nvCxnSpPr>
          <p:spPr>
            <a:xfrm>
              <a:off x="3952271" y="1299705"/>
              <a:ext cx="0" cy="202494"/>
            </a:xfrm>
            <a:prstGeom prst="line">
              <a:avLst/>
            </a:prstGeom>
            <a:solidFill>
              <a:schemeClr val="tx1"/>
            </a:solidFill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/>
            <p:cNvCxnSpPr/>
            <p:nvPr/>
          </p:nvCxnSpPr>
          <p:spPr>
            <a:xfrm>
              <a:off x="4057046" y="1299705"/>
              <a:ext cx="0" cy="202494"/>
            </a:xfrm>
            <a:prstGeom prst="line">
              <a:avLst/>
            </a:prstGeom>
            <a:solidFill>
              <a:schemeClr val="tx1"/>
            </a:solidFill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/>
            <p:nvPr/>
          </p:nvCxnSpPr>
          <p:spPr>
            <a:xfrm>
              <a:off x="4161821" y="1299705"/>
              <a:ext cx="0" cy="202494"/>
            </a:xfrm>
            <a:prstGeom prst="line">
              <a:avLst/>
            </a:prstGeom>
            <a:solidFill>
              <a:schemeClr val="tx1"/>
            </a:solidFill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/>
            <p:cNvCxnSpPr/>
            <p:nvPr/>
          </p:nvCxnSpPr>
          <p:spPr>
            <a:xfrm>
              <a:off x="4266596" y="1299705"/>
              <a:ext cx="0" cy="202494"/>
            </a:xfrm>
            <a:prstGeom prst="line">
              <a:avLst/>
            </a:prstGeom>
            <a:solidFill>
              <a:schemeClr val="tx1"/>
            </a:solidFill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>
              <a:off x="4371371" y="1299705"/>
              <a:ext cx="0" cy="202494"/>
            </a:xfrm>
            <a:prstGeom prst="line">
              <a:avLst/>
            </a:prstGeom>
            <a:solidFill>
              <a:schemeClr val="tx1"/>
            </a:solidFill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>
              <a:off x="4470208" y="1299705"/>
              <a:ext cx="0" cy="202494"/>
            </a:xfrm>
            <a:prstGeom prst="line">
              <a:avLst/>
            </a:prstGeom>
            <a:solidFill>
              <a:schemeClr val="tx1"/>
            </a:solidFill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/>
            <p:cNvCxnSpPr/>
            <p:nvPr/>
          </p:nvCxnSpPr>
          <p:spPr>
            <a:xfrm>
              <a:off x="4580921" y="1299705"/>
              <a:ext cx="0" cy="202494"/>
            </a:xfrm>
            <a:prstGeom prst="line">
              <a:avLst/>
            </a:prstGeom>
            <a:solidFill>
              <a:schemeClr val="tx1"/>
            </a:solidFill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/>
            <p:cNvCxnSpPr/>
            <p:nvPr/>
          </p:nvCxnSpPr>
          <p:spPr>
            <a:xfrm>
              <a:off x="4685696" y="1299705"/>
              <a:ext cx="0" cy="202494"/>
            </a:xfrm>
            <a:prstGeom prst="line">
              <a:avLst/>
            </a:prstGeom>
            <a:solidFill>
              <a:schemeClr val="tx1"/>
            </a:solidFill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>
              <a:off x="4790471" y="1299705"/>
              <a:ext cx="0" cy="202494"/>
            </a:xfrm>
            <a:prstGeom prst="line">
              <a:avLst/>
            </a:prstGeom>
            <a:solidFill>
              <a:schemeClr val="tx1"/>
            </a:solidFill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/>
            <p:cNvCxnSpPr/>
            <p:nvPr/>
          </p:nvCxnSpPr>
          <p:spPr>
            <a:xfrm>
              <a:off x="4895246" y="1299705"/>
              <a:ext cx="0" cy="202494"/>
            </a:xfrm>
            <a:prstGeom prst="line">
              <a:avLst/>
            </a:prstGeom>
            <a:solidFill>
              <a:schemeClr val="tx1"/>
            </a:solidFill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/>
            <p:cNvCxnSpPr/>
            <p:nvPr/>
          </p:nvCxnSpPr>
          <p:spPr>
            <a:xfrm>
              <a:off x="5000021" y="1299705"/>
              <a:ext cx="0" cy="202494"/>
            </a:xfrm>
            <a:prstGeom prst="line">
              <a:avLst/>
            </a:prstGeom>
            <a:solidFill>
              <a:schemeClr val="tx1"/>
            </a:solidFill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/>
            <p:cNvCxnSpPr/>
            <p:nvPr/>
          </p:nvCxnSpPr>
          <p:spPr>
            <a:xfrm>
              <a:off x="5104796" y="1299705"/>
              <a:ext cx="0" cy="202494"/>
            </a:xfrm>
            <a:prstGeom prst="line">
              <a:avLst/>
            </a:prstGeom>
            <a:solidFill>
              <a:schemeClr val="tx1"/>
            </a:solidFill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>
              <a:off x="5209571" y="1299705"/>
              <a:ext cx="0" cy="202494"/>
            </a:xfrm>
            <a:prstGeom prst="line">
              <a:avLst/>
            </a:prstGeom>
            <a:solidFill>
              <a:schemeClr val="tx1"/>
            </a:solidFill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/>
            <p:cNvCxnSpPr/>
            <p:nvPr/>
          </p:nvCxnSpPr>
          <p:spPr>
            <a:xfrm>
              <a:off x="5314346" y="1299705"/>
              <a:ext cx="0" cy="202494"/>
            </a:xfrm>
            <a:prstGeom prst="line">
              <a:avLst/>
            </a:prstGeom>
            <a:solidFill>
              <a:schemeClr val="tx1"/>
            </a:solidFill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/>
            <p:cNvCxnSpPr/>
            <p:nvPr/>
          </p:nvCxnSpPr>
          <p:spPr>
            <a:xfrm>
              <a:off x="5419121" y="1299705"/>
              <a:ext cx="0" cy="202494"/>
            </a:xfrm>
            <a:prstGeom prst="line">
              <a:avLst/>
            </a:prstGeom>
            <a:solidFill>
              <a:schemeClr val="tx1"/>
            </a:solidFill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6" name="Rectangle 175"/>
            <p:cNvSpPr/>
            <p:nvPr/>
          </p:nvSpPr>
          <p:spPr>
            <a:xfrm>
              <a:off x="3705133" y="1074595"/>
              <a:ext cx="1751577" cy="380806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7" name="Oval 176"/>
          <p:cNvSpPr/>
          <p:nvPr/>
        </p:nvSpPr>
        <p:spPr>
          <a:xfrm flipH="1">
            <a:off x="3601328" y="4625509"/>
            <a:ext cx="1840168" cy="160914"/>
          </a:xfrm>
          <a:prstGeom prst="ellipse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8" name="Oval 177"/>
          <p:cNvSpPr/>
          <p:nvPr/>
        </p:nvSpPr>
        <p:spPr>
          <a:xfrm flipH="1">
            <a:off x="3596096" y="2624671"/>
            <a:ext cx="1840168" cy="160914"/>
          </a:xfrm>
          <a:prstGeom prst="ellipse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Circular Arrow 41"/>
          <p:cNvSpPr/>
          <p:nvPr/>
        </p:nvSpPr>
        <p:spPr>
          <a:xfrm flipV="1">
            <a:off x="3678520" y="4495800"/>
            <a:ext cx="1107383" cy="1946332"/>
          </a:xfrm>
          <a:prstGeom prst="circularArrow">
            <a:avLst>
              <a:gd name="adj1" fmla="val 11524"/>
              <a:gd name="adj2" fmla="val 1183917"/>
              <a:gd name="adj3" fmla="val 17562549"/>
              <a:gd name="adj4" fmla="val 10800000"/>
              <a:gd name="adj5" fmla="val 15785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371600" y="238780"/>
            <a:ext cx="640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How does it work?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77883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1" y="314325"/>
            <a:ext cx="2835892" cy="2126919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-100817" y="1013913"/>
            <a:ext cx="2767817" cy="2590800"/>
            <a:chOff x="-76200" y="1676400"/>
            <a:chExt cx="2767817" cy="2590800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1771" y="1763504"/>
              <a:ext cx="2669846" cy="22880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" name="Rectangle 7"/>
            <p:cNvSpPr/>
            <p:nvPr/>
          </p:nvSpPr>
          <p:spPr>
            <a:xfrm>
              <a:off x="-76200" y="1676400"/>
              <a:ext cx="685800" cy="2590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Rectangle 9"/>
          <p:cNvSpPr/>
          <p:nvPr/>
        </p:nvSpPr>
        <p:spPr>
          <a:xfrm>
            <a:off x="421575" y="3112859"/>
            <a:ext cx="2438400" cy="1576375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/>
          <p:cNvSpPr/>
          <p:nvPr/>
        </p:nvSpPr>
        <p:spPr>
          <a:xfrm>
            <a:off x="1535875" y="3223713"/>
            <a:ext cx="228600" cy="228600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Up Arrow 4"/>
          <p:cNvSpPr/>
          <p:nvPr/>
        </p:nvSpPr>
        <p:spPr>
          <a:xfrm>
            <a:off x="1535875" y="1775913"/>
            <a:ext cx="228600" cy="457200"/>
          </a:xfrm>
          <a:prstGeom prst="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4419600" y="438090"/>
            <a:ext cx="13122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LEFT</a:t>
            </a:r>
            <a:endParaRPr lang="en-US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541687" y="4004219"/>
            <a:ext cx="19327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45</a:t>
            </a:r>
            <a:r>
              <a:rPr lang="en-US" sz="2000" dirty="0" smtClean="0">
                <a:sym typeface="Symbol"/>
              </a:rPr>
              <a:t>m bead</a:t>
            </a:r>
            <a:endParaRPr lang="en-US" sz="2000" dirty="0"/>
          </a:p>
        </p:txBody>
      </p:sp>
      <p:cxnSp>
        <p:nvCxnSpPr>
          <p:cNvPr id="30" name="Straight Arrow Connector 29"/>
          <p:cNvCxnSpPr/>
          <p:nvPr/>
        </p:nvCxnSpPr>
        <p:spPr>
          <a:xfrm flipV="1">
            <a:off x="1535875" y="3640338"/>
            <a:ext cx="66800" cy="37793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-680850" y="4842808"/>
            <a:ext cx="4572001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Scattering phantom:</a:t>
            </a:r>
          </a:p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m beads mixed in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1cm thick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garose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gel</a:t>
            </a:r>
          </a:p>
          <a:p>
            <a:pPr algn="ctr"/>
            <a:endParaRPr lang="en-US" sz="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400" i="1" baseline="-25000" dirty="0" err="1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= 75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m ;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  <a:sym typeface="Symbol"/>
              </a:rPr>
              <a:t>l</a:t>
            </a:r>
            <a:r>
              <a:rPr lang="en-US" sz="2400" i="1" baseline="-25000" dirty="0" err="1" smtClean="0">
                <a:latin typeface="Times New Roman" pitchFamily="18" charset="0"/>
                <a:cs typeface="Times New Roman" pitchFamily="18" charset="0"/>
                <a:sym typeface="Symbol"/>
              </a:rPr>
              <a:t>s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  <a:sym typeface="Symbol"/>
              </a:rPr>
              <a:t>* 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sym typeface="Symbol"/>
              </a:rPr>
              <a:t>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 1mm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Moon 25"/>
          <p:cNvSpPr/>
          <p:nvPr/>
        </p:nvSpPr>
        <p:spPr>
          <a:xfrm rot="16547356">
            <a:off x="1235242" y="3284142"/>
            <a:ext cx="552200" cy="218378"/>
          </a:xfrm>
          <a:prstGeom prst="moon">
            <a:avLst/>
          </a:prstGeom>
          <a:solidFill>
            <a:srgbClr val="FF7C80">
              <a:alpha val="65882"/>
            </a:srgbClr>
          </a:solidFill>
          <a:ln w="12700"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1000125" y="1695450"/>
            <a:ext cx="0" cy="771154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8741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1" y="314325"/>
            <a:ext cx="2835892" cy="2126919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-100817" y="1013913"/>
            <a:ext cx="2767817" cy="2590800"/>
            <a:chOff x="-76200" y="1676400"/>
            <a:chExt cx="2767817" cy="2590800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1771" y="1763504"/>
              <a:ext cx="2669846" cy="22880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" name="Rectangle 7"/>
            <p:cNvSpPr/>
            <p:nvPr/>
          </p:nvSpPr>
          <p:spPr>
            <a:xfrm>
              <a:off x="-76200" y="1676400"/>
              <a:ext cx="685800" cy="2590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Rectangle 9"/>
          <p:cNvSpPr/>
          <p:nvPr/>
        </p:nvSpPr>
        <p:spPr>
          <a:xfrm>
            <a:off x="421575" y="3112859"/>
            <a:ext cx="2438400" cy="1576375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/>
          <p:cNvSpPr/>
          <p:nvPr/>
        </p:nvSpPr>
        <p:spPr>
          <a:xfrm>
            <a:off x="1535875" y="3223713"/>
            <a:ext cx="228600" cy="228600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Up Arrow 4"/>
          <p:cNvSpPr/>
          <p:nvPr/>
        </p:nvSpPr>
        <p:spPr>
          <a:xfrm>
            <a:off x="1535875" y="1775913"/>
            <a:ext cx="228600" cy="457200"/>
          </a:xfrm>
          <a:prstGeom prst="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4419600" y="438090"/>
            <a:ext cx="13122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LEFT</a:t>
            </a:r>
            <a:endParaRPr lang="en-US" b="1" dirty="0"/>
          </a:p>
        </p:txBody>
      </p:sp>
      <p:grpSp>
        <p:nvGrpSpPr>
          <p:cNvPr id="25" name="Group 24"/>
          <p:cNvGrpSpPr/>
          <p:nvPr/>
        </p:nvGrpSpPr>
        <p:grpSpPr>
          <a:xfrm>
            <a:off x="3200400" y="2570420"/>
            <a:ext cx="2836225" cy="2127169"/>
            <a:chOff x="3200400" y="2570420"/>
            <a:chExt cx="2836225" cy="2127169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0400" y="2570420"/>
              <a:ext cx="2836225" cy="2127169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>
            <a:xfrm>
              <a:off x="4419600" y="2735965"/>
              <a:ext cx="131222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/>
                <a:t>SUM</a:t>
              </a:r>
              <a:endParaRPr lang="en-US" b="1" dirty="0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6136572" y="2575502"/>
            <a:ext cx="2807195" cy="2105396"/>
            <a:chOff x="6136572" y="2575502"/>
            <a:chExt cx="2807195" cy="2105396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36572" y="2575502"/>
              <a:ext cx="2807195" cy="2105396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>
              <a:off x="7134101" y="2731325"/>
              <a:ext cx="179317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/>
                <a:t>DIFFERENCE</a:t>
              </a:r>
              <a:endParaRPr lang="en-US" b="1" dirty="0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1691819" y="323850"/>
            <a:ext cx="7280731" cy="3349844"/>
            <a:chOff x="1691819" y="323850"/>
            <a:chExt cx="7280731" cy="3349844"/>
          </a:xfrm>
        </p:grpSpPr>
        <p:grpSp>
          <p:nvGrpSpPr>
            <p:cNvPr id="3" name="Group 2"/>
            <p:cNvGrpSpPr/>
            <p:nvPr/>
          </p:nvGrpSpPr>
          <p:grpSpPr>
            <a:xfrm>
              <a:off x="1691819" y="323850"/>
              <a:ext cx="7280731" cy="3349844"/>
              <a:chOff x="1691819" y="323850"/>
              <a:chExt cx="7280731" cy="3349844"/>
            </a:xfrm>
          </p:grpSpPr>
          <p:pic>
            <p:nvPicPr>
              <p:cNvPr id="11" name="Picture 10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44242" y="323850"/>
                <a:ext cx="2828308" cy="2121231"/>
              </a:xfrm>
              <a:prstGeom prst="rect">
                <a:avLst/>
              </a:prstGeom>
            </p:spPr>
          </p:pic>
          <p:sp>
            <p:nvSpPr>
              <p:cNvPr id="16" name="Moon 15"/>
              <p:cNvSpPr/>
              <p:nvPr/>
            </p:nvSpPr>
            <p:spPr>
              <a:xfrm rot="5052644" flipH="1">
                <a:off x="1524908" y="3288405"/>
                <a:ext cx="552200" cy="218378"/>
              </a:xfrm>
              <a:prstGeom prst="moon">
                <a:avLst/>
              </a:prstGeom>
              <a:solidFill>
                <a:srgbClr val="FF7C80">
                  <a:alpha val="65882"/>
                </a:srgbClr>
              </a:solidFill>
              <a:ln w="12700">
                <a:solidFill>
                  <a:srgbClr val="FF5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7" name="Straight Arrow Connector 16"/>
              <p:cNvCxnSpPr/>
              <p:nvPr/>
            </p:nvCxnSpPr>
            <p:spPr>
              <a:xfrm>
                <a:off x="2302825" y="1699713"/>
                <a:ext cx="0" cy="771154"/>
              </a:xfrm>
              <a:prstGeom prst="straightConnector1">
                <a:avLst/>
              </a:prstGeom>
              <a:ln w="5715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TextBox 18"/>
            <p:cNvSpPr txBox="1"/>
            <p:nvPr/>
          </p:nvSpPr>
          <p:spPr>
            <a:xfrm>
              <a:off x="7374575" y="445325"/>
              <a:ext cx="131222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/>
                <a:t>RIGHT</a:t>
              </a:r>
              <a:endParaRPr lang="en-US" b="1" dirty="0"/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541687" y="4004219"/>
            <a:ext cx="19327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45</a:t>
            </a:r>
            <a:r>
              <a:rPr lang="en-US" sz="2000" dirty="0" smtClean="0">
                <a:sym typeface="Symbol"/>
              </a:rPr>
              <a:t>m bead</a:t>
            </a:r>
            <a:endParaRPr lang="en-US" sz="2000" dirty="0"/>
          </a:p>
        </p:txBody>
      </p:sp>
      <p:cxnSp>
        <p:nvCxnSpPr>
          <p:cNvPr id="30" name="Straight Arrow Connector 29"/>
          <p:cNvCxnSpPr/>
          <p:nvPr/>
        </p:nvCxnSpPr>
        <p:spPr>
          <a:xfrm flipV="1">
            <a:off x="1535875" y="3640338"/>
            <a:ext cx="66800" cy="37793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-680850" y="4842808"/>
            <a:ext cx="4572001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Scattering phantom:</a:t>
            </a:r>
          </a:p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m beads mixed in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1cm thick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garose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gel</a:t>
            </a:r>
          </a:p>
          <a:p>
            <a:pPr algn="ctr"/>
            <a:endParaRPr lang="en-US" sz="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400" i="1" dirty="0" err="1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400" i="1" baseline="-25000" dirty="0" err="1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= 75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m ; </a:t>
            </a:r>
            <a:r>
              <a:rPr lang="en-US" sz="2400" i="1" dirty="0" err="1" smtClean="0">
                <a:latin typeface="Times New Roman" pitchFamily="18" charset="0"/>
                <a:cs typeface="Times New Roman" pitchFamily="18" charset="0"/>
                <a:sym typeface="Symbol"/>
              </a:rPr>
              <a:t>l</a:t>
            </a:r>
            <a:r>
              <a:rPr lang="en-US" sz="2400" i="1" baseline="-25000" dirty="0" err="1" smtClean="0">
                <a:latin typeface="Times New Roman" pitchFamily="18" charset="0"/>
                <a:cs typeface="Times New Roman" pitchFamily="18" charset="0"/>
                <a:sym typeface="Symbol"/>
              </a:rPr>
              <a:t>s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  <a:sym typeface="Symbol"/>
              </a:rPr>
              <a:t>* 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sym typeface="Symbol"/>
              </a:rPr>
              <a:t>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/>
              </a:rPr>
              <a:t> 1mm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4924300" y="3037046"/>
            <a:ext cx="4419600" cy="3820954"/>
            <a:chOff x="4924300" y="3037046"/>
            <a:chExt cx="4419600" cy="3820954"/>
          </a:xfrm>
        </p:grpSpPr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4300" y="4742906"/>
              <a:ext cx="4419600" cy="21150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22" name="Straight Connector 21"/>
            <p:cNvCxnSpPr/>
            <p:nvPr/>
          </p:nvCxnSpPr>
          <p:spPr>
            <a:xfrm>
              <a:off x="6485096" y="3037046"/>
              <a:ext cx="1268254" cy="1268254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57055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600200"/>
            <a:ext cx="4419600" cy="4419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600200"/>
            <a:ext cx="4419600" cy="4419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1062335"/>
            <a:ext cx="373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En</a:t>
            </a:r>
            <a:r>
              <a:rPr lang="en-US" sz="2400" dirty="0" smtClean="0"/>
              <a:t>-face OCT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4953000" y="1062335"/>
            <a:ext cx="373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OBM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914400" y="228600"/>
            <a:ext cx="73152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Comparison OCT and OBM</a:t>
            </a:r>
          </a:p>
          <a:p>
            <a:pPr algn="ctr"/>
            <a:r>
              <a:rPr lang="en-US" dirty="0" smtClean="0"/>
              <a:t>(Mouse flank skin)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52400" y="6096000"/>
            <a:ext cx="426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Image acquired by Light-CT Scanner, </a:t>
            </a:r>
          </a:p>
          <a:p>
            <a:pPr algn="ctr"/>
            <a:r>
              <a:rPr lang="en-US" dirty="0" err="1" smtClean="0"/>
              <a:t>LLTech</a:t>
            </a:r>
            <a:r>
              <a:rPr lang="en-US" dirty="0" smtClean="0"/>
              <a:t> </a:t>
            </a:r>
            <a:r>
              <a:rPr lang="en-US" smtClean="0"/>
              <a:t>(Paris)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2820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7400" y="2667000"/>
            <a:ext cx="5029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/>
              <a:t>a</a:t>
            </a:r>
            <a:r>
              <a:rPr lang="en-US" sz="6600" dirty="0" smtClean="0"/>
              <a:t>n aside…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3356100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819400" y="1752600"/>
            <a:ext cx="533400" cy="19812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4076700" y="2362200"/>
            <a:ext cx="1857500" cy="762000"/>
          </a:xfrm>
          <a:prstGeom prst="rect">
            <a:avLst/>
          </a:prstGeom>
          <a:solidFill>
            <a:srgbClr val="FF9999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Isosceles Triangle 23"/>
          <p:cNvSpPr/>
          <p:nvPr/>
        </p:nvSpPr>
        <p:spPr>
          <a:xfrm rot="5400000">
            <a:off x="6324600" y="1943100"/>
            <a:ext cx="838200" cy="1600200"/>
          </a:xfrm>
          <a:prstGeom prst="triangle">
            <a:avLst/>
          </a:prstGeom>
          <a:solidFill>
            <a:srgbClr val="FF9999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Isosceles Triangle 24"/>
          <p:cNvSpPr/>
          <p:nvPr/>
        </p:nvSpPr>
        <p:spPr>
          <a:xfrm rot="16200000" flipH="1">
            <a:off x="3199163" y="2261013"/>
            <a:ext cx="838200" cy="964375"/>
          </a:xfrm>
          <a:prstGeom prst="triangle">
            <a:avLst/>
          </a:prstGeom>
          <a:solidFill>
            <a:srgbClr val="FF9999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rapezoid 25"/>
          <p:cNvSpPr/>
          <p:nvPr/>
        </p:nvSpPr>
        <p:spPr>
          <a:xfrm rot="16200000" flipH="1">
            <a:off x="1600200" y="2171701"/>
            <a:ext cx="1600200" cy="1143000"/>
          </a:xfrm>
          <a:prstGeom prst="trapezoid">
            <a:avLst>
              <a:gd name="adj" fmla="val 49935"/>
            </a:avLst>
          </a:prstGeom>
          <a:solidFill>
            <a:srgbClr val="FF9999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2" descr="C:\Users\jmertz\AppData\Local\Microsoft\Windows\Temporary Internet Files\Content.IE5\CN0LSZ51\MC900384174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208018"/>
            <a:ext cx="990600" cy="1070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/>
          <p:cNvSpPr/>
          <p:nvPr/>
        </p:nvSpPr>
        <p:spPr>
          <a:xfrm>
            <a:off x="3962400" y="1981200"/>
            <a:ext cx="228600" cy="152400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5819900" y="1981200"/>
            <a:ext cx="228600" cy="152400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467600" y="1981200"/>
            <a:ext cx="457200" cy="152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7374575" y="2052450"/>
            <a:ext cx="1524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7374575" y="2204850"/>
            <a:ext cx="1524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7374575" y="2357250"/>
            <a:ext cx="1524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7374575" y="2509650"/>
            <a:ext cx="1524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7374575" y="2662050"/>
            <a:ext cx="1524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7374575" y="2814450"/>
            <a:ext cx="1524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7374575" y="2966850"/>
            <a:ext cx="1524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7374575" y="3119250"/>
            <a:ext cx="1524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7374575" y="3271650"/>
            <a:ext cx="1524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374575" y="3424050"/>
            <a:ext cx="1524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ight Arrow 27"/>
          <p:cNvSpPr/>
          <p:nvPr/>
        </p:nvSpPr>
        <p:spPr>
          <a:xfrm>
            <a:off x="6324600" y="2578924"/>
            <a:ext cx="381000" cy="316675"/>
          </a:xfrm>
          <a:prstGeom prst="rightArrow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ight Arrow 28"/>
          <p:cNvSpPr/>
          <p:nvPr/>
        </p:nvSpPr>
        <p:spPr>
          <a:xfrm>
            <a:off x="2209800" y="2590800"/>
            <a:ext cx="381000" cy="316675"/>
          </a:xfrm>
          <a:prstGeom prst="rightArrow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extBox 57"/>
          <p:cNvSpPr txBox="1"/>
          <p:nvPr/>
        </p:nvSpPr>
        <p:spPr>
          <a:xfrm>
            <a:off x="2633930" y="1288382"/>
            <a:ext cx="480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Widefield</a:t>
            </a:r>
            <a:r>
              <a:rPr lang="en-US" sz="2400" dirty="0" smtClean="0"/>
              <a:t> microscope</a:t>
            </a:r>
            <a:endParaRPr lang="en-US" sz="2400" dirty="0"/>
          </a:p>
        </p:txBody>
      </p:sp>
      <p:sp>
        <p:nvSpPr>
          <p:cNvPr id="60" name="TextBox 59"/>
          <p:cNvSpPr txBox="1"/>
          <p:nvPr/>
        </p:nvSpPr>
        <p:spPr>
          <a:xfrm>
            <a:off x="278922" y="1629120"/>
            <a:ext cx="2133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Source</a:t>
            </a:r>
            <a:endParaRPr lang="en-US" dirty="0"/>
          </a:p>
        </p:txBody>
      </p:sp>
      <p:sp>
        <p:nvSpPr>
          <p:cNvPr id="61" name="TextBox 60"/>
          <p:cNvSpPr txBox="1"/>
          <p:nvPr/>
        </p:nvSpPr>
        <p:spPr>
          <a:xfrm>
            <a:off x="6629399" y="1626078"/>
            <a:ext cx="2133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Array detector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278922" y="304800"/>
            <a:ext cx="8484078" cy="6324600"/>
            <a:chOff x="278922" y="304800"/>
            <a:chExt cx="8484078" cy="6324600"/>
          </a:xfrm>
        </p:grpSpPr>
        <p:sp>
          <p:nvSpPr>
            <p:cNvPr id="64" name="TextBox 63"/>
            <p:cNvSpPr txBox="1"/>
            <p:nvPr/>
          </p:nvSpPr>
          <p:spPr>
            <a:xfrm>
              <a:off x="1252270" y="304800"/>
              <a:ext cx="66294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 smtClean="0"/>
                <a:t>Principle of reciprocity</a:t>
              </a:r>
              <a:endParaRPr lang="en-US" sz="4000" dirty="0"/>
            </a:p>
          </p:txBody>
        </p:sp>
        <p:grpSp>
          <p:nvGrpSpPr>
            <p:cNvPr id="67" name="Group 66"/>
            <p:cNvGrpSpPr/>
            <p:nvPr/>
          </p:nvGrpSpPr>
          <p:grpSpPr>
            <a:xfrm>
              <a:off x="278922" y="4191000"/>
              <a:ext cx="8484078" cy="2438400"/>
              <a:chOff x="278922" y="4191000"/>
              <a:chExt cx="8484078" cy="2438400"/>
            </a:xfrm>
          </p:grpSpPr>
          <p:grpSp>
            <p:nvGrpSpPr>
              <p:cNvPr id="65" name="Group 64"/>
              <p:cNvGrpSpPr/>
              <p:nvPr/>
            </p:nvGrpSpPr>
            <p:grpSpPr>
              <a:xfrm>
                <a:off x="278922" y="4504426"/>
                <a:ext cx="8484078" cy="2124974"/>
                <a:chOff x="278922" y="4504426"/>
                <a:chExt cx="8484078" cy="2124974"/>
              </a:xfrm>
            </p:grpSpPr>
            <p:sp>
              <p:nvSpPr>
                <p:cNvPr id="57" name="Freeform 56"/>
                <p:cNvSpPr/>
                <p:nvPr/>
              </p:nvSpPr>
              <p:spPr>
                <a:xfrm>
                  <a:off x="381000" y="5573784"/>
                  <a:ext cx="730156" cy="533823"/>
                </a:xfrm>
                <a:custGeom>
                  <a:avLst/>
                  <a:gdLst>
                    <a:gd name="connsiteX0" fmla="*/ 730156 w 730156"/>
                    <a:gd name="connsiteY0" fmla="*/ 21159 h 551507"/>
                    <a:gd name="connsiteX1" fmla="*/ 470848 w 730156"/>
                    <a:gd name="connsiteY1" fmla="*/ 14335 h 551507"/>
                    <a:gd name="connsiteX2" fmla="*/ 341194 w 730156"/>
                    <a:gd name="connsiteY2" fmla="*/ 184932 h 551507"/>
                    <a:gd name="connsiteX3" fmla="*/ 525439 w 730156"/>
                    <a:gd name="connsiteY3" fmla="*/ 314586 h 551507"/>
                    <a:gd name="connsiteX4" fmla="*/ 484496 w 730156"/>
                    <a:gd name="connsiteY4" fmla="*/ 526126 h 551507"/>
                    <a:gd name="connsiteX5" fmla="*/ 0 w 730156"/>
                    <a:gd name="connsiteY5" fmla="*/ 539774 h 551507"/>
                    <a:gd name="connsiteX0" fmla="*/ 730156 w 730156"/>
                    <a:gd name="connsiteY0" fmla="*/ 5732 h 536080"/>
                    <a:gd name="connsiteX1" fmla="*/ 484496 w 730156"/>
                    <a:gd name="connsiteY1" fmla="*/ 39851 h 536080"/>
                    <a:gd name="connsiteX2" fmla="*/ 341194 w 730156"/>
                    <a:gd name="connsiteY2" fmla="*/ 169505 h 536080"/>
                    <a:gd name="connsiteX3" fmla="*/ 525439 w 730156"/>
                    <a:gd name="connsiteY3" fmla="*/ 299159 h 536080"/>
                    <a:gd name="connsiteX4" fmla="*/ 484496 w 730156"/>
                    <a:gd name="connsiteY4" fmla="*/ 510699 h 536080"/>
                    <a:gd name="connsiteX5" fmla="*/ 0 w 730156"/>
                    <a:gd name="connsiteY5" fmla="*/ 524347 h 536080"/>
                    <a:gd name="connsiteX0" fmla="*/ 730156 w 730156"/>
                    <a:gd name="connsiteY0" fmla="*/ 5876 h 536224"/>
                    <a:gd name="connsiteX1" fmla="*/ 484496 w 730156"/>
                    <a:gd name="connsiteY1" fmla="*/ 39995 h 536224"/>
                    <a:gd name="connsiteX2" fmla="*/ 402609 w 730156"/>
                    <a:gd name="connsiteY2" fmla="*/ 176473 h 536224"/>
                    <a:gd name="connsiteX3" fmla="*/ 525439 w 730156"/>
                    <a:gd name="connsiteY3" fmla="*/ 299303 h 536224"/>
                    <a:gd name="connsiteX4" fmla="*/ 484496 w 730156"/>
                    <a:gd name="connsiteY4" fmla="*/ 510843 h 536224"/>
                    <a:gd name="connsiteX5" fmla="*/ 0 w 730156"/>
                    <a:gd name="connsiteY5" fmla="*/ 524491 h 536224"/>
                    <a:gd name="connsiteX0" fmla="*/ 730156 w 730156"/>
                    <a:gd name="connsiteY0" fmla="*/ 5876 h 533823"/>
                    <a:gd name="connsiteX1" fmla="*/ 484496 w 730156"/>
                    <a:gd name="connsiteY1" fmla="*/ 39995 h 533823"/>
                    <a:gd name="connsiteX2" fmla="*/ 402609 w 730156"/>
                    <a:gd name="connsiteY2" fmla="*/ 176473 h 533823"/>
                    <a:gd name="connsiteX3" fmla="*/ 552735 w 730156"/>
                    <a:gd name="connsiteY3" fmla="*/ 340247 h 533823"/>
                    <a:gd name="connsiteX4" fmla="*/ 484496 w 730156"/>
                    <a:gd name="connsiteY4" fmla="*/ 510843 h 533823"/>
                    <a:gd name="connsiteX5" fmla="*/ 0 w 730156"/>
                    <a:gd name="connsiteY5" fmla="*/ 524491 h 5338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30156" h="533823">
                      <a:moveTo>
                        <a:pt x="730156" y="5876"/>
                      </a:moveTo>
                      <a:cubicBezTo>
                        <a:pt x="632915" y="-11184"/>
                        <a:pt x="539087" y="11562"/>
                        <a:pt x="484496" y="39995"/>
                      </a:cubicBezTo>
                      <a:cubicBezTo>
                        <a:pt x="429905" y="68428"/>
                        <a:pt x="391236" y="126431"/>
                        <a:pt x="402609" y="176473"/>
                      </a:cubicBezTo>
                      <a:cubicBezTo>
                        <a:pt x="413982" y="226515"/>
                        <a:pt x="539087" y="284519"/>
                        <a:pt x="552735" y="340247"/>
                      </a:cubicBezTo>
                      <a:cubicBezTo>
                        <a:pt x="566383" y="395975"/>
                        <a:pt x="576618" y="480136"/>
                        <a:pt x="484496" y="510843"/>
                      </a:cubicBezTo>
                      <a:cubicBezTo>
                        <a:pt x="392374" y="541550"/>
                        <a:pt x="198461" y="536432"/>
                        <a:pt x="0" y="524491"/>
                      </a:cubicBezTo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" name="Rectangle 29"/>
                <p:cNvSpPr/>
                <p:nvPr/>
              </p:nvSpPr>
              <p:spPr>
                <a:xfrm>
                  <a:off x="2819400" y="4648200"/>
                  <a:ext cx="533400" cy="1981200"/>
                </a:xfrm>
                <a:prstGeom prst="rect">
                  <a:avLst/>
                </a:prstGeom>
                <a:blipFill>
                  <a:blip r:embed="rId2"/>
                  <a:tile tx="0" ty="0" sx="100000" sy="100000" flip="none" algn="tl"/>
                </a:blipFill>
                <a:ln>
                  <a:solidFill>
                    <a:schemeClr val="bg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" name="Rectangle 30"/>
                <p:cNvSpPr/>
                <p:nvPr/>
              </p:nvSpPr>
              <p:spPr>
                <a:xfrm>
                  <a:off x="4076700" y="5257800"/>
                  <a:ext cx="1857500" cy="762000"/>
                </a:xfrm>
                <a:prstGeom prst="rect">
                  <a:avLst/>
                </a:prstGeom>
                <a:solidFill>
                  <a:srgbClr val="FF9999">
                    <a:alpha val="38824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" name="Isosceles Triangle 31"/>
                <p:cNvSpPr/>
                <p:nvPr/>
              </p:nvSpPr>
              <p:spPr>
                <a:xfrm rot="5400000">
                  <a:off x="6324600" y="4838700"/>
                  <a:ext cx="838200" cy="1600200"/>
                </a:xfrm>
                <a:prstGeom prst="triangle">
                  <a:avLst/>
                </a:prstGeom>
                <a:solidFill>
                  <a:srgbClr val="FF9999">
                    <a:alpha val="38824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" name="Isosceles Triangle 32"/>
                <p:cNvSpPr/>
                <p:nvPr/>
              </p:nvSpPr>
              <p:spPr>
                <a:xfrm rot="16200000" flipH="1">
                  <a:off x="3199163" y="5156613"/>
                  <a:ext cx="838200" cy="964375"/>
                </a:xfrm>
                <a:prstGeom prst="triangle">
                  <a:avLst/>
                </a:prstGeom>
                <a:solidFill>
                  <a:srgbClr val="FF9999">
                    <a:alpha val="38824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4" name="Trapezoid 33"/>
                <p:cNvSpPr/>
                <p:nvPr/>
              </p:nvSpPr>
              <p:spPr>
                <a:xfrm rot="5400000">
                  <a:off x="1600200" y="5067301"/>
                  <a:ext cx="1600200" cy="1143000"/>
                </a:xfrm>
                <a:prstGeom prst="trapezoid">
                  <a:avLst>
                    <a:gd name="adj" fmla="val 49935"/>
                  </a:avLst>
                </a:prstGeom>
                <a:solidFill>
                  <a:srgbClr val="FF9999">
                    <a:alpha val="38824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6" name="Oval 35"/>
                <p:cNvSpPr/>
                <p:nvPr/>
              </p:nvSpPr>
              <p:spPr>
                <a:xfrm>
                  <a:off x="3962400" y="4876800"/>
                  <a:ext cx="228600" cy="15240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7" name="Oval 36"/>
                <p:cNvSpPr/>
                <p:nvPr/>
              </p:nvSpPr>
              <p:spPr>
                <a:xfrm>
                  <a:off x="5819900" y="4876800"/>
                  <a:ext cx="228600" cy="15240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8" name="Group 37"/>
                <p:cNvGrpSpPr/>
                <p:nvPr/>
              </p:nvGrpSpPr>
              <p:grpSpPr>
                <a:xfrm>
                  <a:off x="7374575" y="4876800"/>
                  <a:ext cx="550225" cy="1524000"/>
                  <a:chOff x="7924800" y="1752600"/>
                  <a:chExt cx="550225" cy="1524000"/>
                </a:xfrm>
              </p:grpSpPr>
              <p:sp>
                <p:nvSpPr>
                  <p:cNvPr id="39" name="Rectangle 38"/>
                  <p:cNvSpPr/>
                  <p:nvPr/>
                </p:nvSpPr>
                <p:spPr>
                  <a:xfrm>
                    <a:off x="8017825" y="1752600"/>
                    <a:ext cx="457200" cy="1524000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cxnSp>
                <p:nvCxnSpPr>
                  <p:cNvPr id="40" name="Straight Connector 39"/>
                  <p:cNvCxnSpPr/>
                  <p:nvPr/>
                </p:nvCxnSpPr>
                <p:spPr>
                  <a:xfrm flipH="1">
                    <a:off x="7924800" y="1823850"/>
                    <a:ext cx="152400" cy="0"/>
                  </a:xfrm>
                  <a:prstGeom prst="line">
                    <a:avLst/>
                  </a:prstGeom>
                  <a:ln w="571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" name="Straight Connector 40"/>
                  <p:cNvCxnSpPr/>
                  <p:nvPr/>
                </p:nvCxnSpPr>
                <p:spPr>
                  <a:xfrm flipH="1">
                    <a:off x="7924800" y="1976250"/>
                    <a:ext cx="152400" cy="0"/>
                  </a:xfrm>
                  <a:prstGeom prst="line">
                    <a:avLst/>
                  </a:prstGeom>
                  <a:ln w="571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2" name="Straight Connector 41"/>
                  <p:cNvCxnSpPr/>
                  <p:nvPr/>
                </p:nvCxnSpPr>
                <p:spPr>
                  <a:xfrm flipH="1">
                    <a:off x="7924800" y="2128650"/>
                    <a:ext cx="152400" cy="0"/>
                  </a:xfrm>
                  <a:prstGeom prst="line">
                    <a:avLst/>
                  </a:prstGeom>
                  <a:ln w="571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3" name="Straight Connector 42"/>
                  <p:cNvCxnSpPr/>
                  <p:nvPr/>
                </p:nvCxnSpPr>
                <p:spPr>
                  <a:xfrm flipH="1">
                    <a:off x="7924800" y="2281050"/>
                    <a:ext cx="152400" cy="0"/>
                  </a:xfrm>
                  <a:prstGeom prst="line">
                    <a:avLst/>
                  </a:prstGeom>
                  <a:ln w="571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4" name="Straight Connector 43"/>
                  <p:cNvCxnSpPr/>
                  <p:nvPr/>
                </p:nvCxnSpPr>
                <p:spPr>
                  <a:xfrm flipH="1">
                    <a:off x="7924800" y="2433450"/>
                    <a:ext cx="152400" cy="0"/>
                  </a:xfrm>
                  <a:prstGeom prst="line">
                    <a:avLst/>
                  </a:prstGeom>
                  <a:ln w="571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5" name="Straight Connector 44"/>
                  <p:cNvCxnSpPr/>
                  <p:nvPr/>
                </p:nvCxnSpPr>
                <p:spPr>
                  <a:xfrm flipH="1">
                    <a:off x="7924800" y="2585850"/>
                    <a:ext cx="152400" cy="0"/>
                  </a:xfrm>
                  <a:prstGeom prst="line">
                    <a:avLst/>
                  </a:prstGeom>
                  <a:ln w="571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6" name="Straight Connector 45"/>
                  <p:cNvCxnSpPr/>
                  <p:nvPr/>
                </p:nvCxnSpPr>
                <p:spPr>
                  <a:xfrm flipH="1">
                    <a:off x="7924800" y="2738250"/>
                    <a:ext cx="152400" cy="0"/>
                  </a:xfrm>
                  <a:prstGeom prst="line">
                    <a:avLst/>
                  </a:prstGeom>
                  <a:ln w="571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7" name="Straight Connector 46"/>
                  <p:cNvCxnSpPr/>
                  <p:nvPr/>
                </p:nvCxnSpPr>
                <p:spPr>
                  <a:xfrm flipH="1">
                    <a:off x="7924800" y="2890650"/>
                    <a:ext cx="152400" cy="0"/>
                  </a:xfrm>
                  <a:prstGeom prst="line">
                    <a:avLst/>
                  </a:prstGeom>
                  <a:ln w="571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8" name="Straight Connector 47"/>
                  <p:cNvCxnSpPr/>
                  <p:nvPr/>
                </p:nvCxnSpPr>
                <p:spPr>
                  <a:xfrm flipH="1">
                    <a:off x="7924800" y="3043050"/>
                    <a:ext cx="152400" cy="0"/>
                  </a:xfrm>
                  <a:prstGeom prst="line">
                    <a:avLst/>
                  </a:prstGeom>
                  <a:ln w="571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9" name="Straight Connector 48"/>
                  <p:cNvCxnSpPr/>
                  <p:nvPr/>
                </p:nvCxnSpPr>
                <p:spPr>
                  <a:xfrm flipH="1">
                    <a:off x="7924800" y="3195450"/>
                    <a:ext cx="152400" cy="0"/>
                  </a:xfrm>
                  <a:prstGeom prst="line">
                    <a:avLst/>
                  </a:prstGeom>
                  <a:ln w="571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50" name="Right Arrow 49"/>
                <p:cNvSpPr/>
                <p:nvPr/>
              </p:nvSpPr>
              <p:spPr>
                <a:xfrm flipH="1">
                  <a:off x="6324600" y="5474524"/>
                  <a:ext cx="381000" cy="316675"/>
                </a:xfrm>
                <a:prstGeom prst="rightArrow">
                  <a:avLst/>
                </a:prstGeom>
                <a:solidFill>
                  <a:srgbClr val="FF7C8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1" name="Right Arrow 50"/>
                <p:cNvSpPr/>
                <p:nvPr/>
              </p:nvSpPr>
              <p:spPr>
                <a:xfrm flipH="1">
                  <a:off x="2209800" y="5486400"/>
                  <a:ext cx="381000" cy="316675"/>
                </a:xfrm>
                <a:prstGeom prst="rightArrow">
                  <a:avLst/>
                </a:prstGeom>
                <a:solidFill>
                  <a:srgbClr val="FF7C8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52" name="Picture 2" descr="C:\Users\jmertz\AppData\Local\Microsoft\Windows\Temporary Internet Files\Content.IE5\CN0LSZ51\MC900384174[1].wmf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445825" y="5427021"/>
                  <a:ext cx="381000" cy="41167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53" name="Rectangle 52"/>
                <p:cNvSpPr/>
                <p:nvPr/>
              </p:nvSpPr>
              <p:spPr>
                <a:xfrm>
                  <a:off x="1131226" y="5346616"/>
                  <a:ext cx="342900" cy="492084"/>
                </a:xfrm>
                <a:prstGeom prst="rect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4" name="Oval 53"/>
                <p:cNvSpPr/>
                <p:nvPr/>
              </p:nvSpPr>
              <p:spPr>
                <a:xfrm>
                  <a:off x="1409700" y="5338950"/>
                  <a:ext cx="190500" cy="49975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5" name="Oval 54"/>
                <p:cNvSpPr/>
                <p:nvPr/>
              </p:nvSpPr>
              <p:spPr>
                <a:xfrm>
                  <a:off x="1009400" y="5340824"/>
                  <a:ext cx="190500" cy="49975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6" name="Rectangle 55"/>
                <p:cNvSpPr/>
                <p:nvPr/>
              </p:nvSpPr>
              <p:spPr>
                <a:xfrm>
                  <a:off x="1083458" y="5368120"/>
                  <a:ext cx="171450" cy="448603"/>
                </a:xfrm>
                <a:prstGeom prst="rect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2" name="TextBox 61"/>
                <p:cNvSpPr txBox="1"/>
                <p:nvPr/>
              </p:nvSpPr>
              <p:spPr>
                <a:xfrm>
                  <a:off x="278922" y="4507468"/>
                  <a:ext cx="213360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 smtClean="0"/>
                    <a:t>Large area detector</a:t>
                  </a:r>
                  <a:endParaRPr lang="en-US" dirty="0"/>
                </a:p>
              </p:txBody>
            </p:sp>
            <p:sp>
              <p:nvSpPr>
                <p:cNvPr id="63" name="TextBox 62"/>
                <p:cNvSpPr txBox="1"/>
                <p:nvPr/>
              </p:nvSpPr>
              <p:spPr>
                <a:xfrm>
                  <a:off x="6629399" y="4504426"/>
                  <a:ext cx="213360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 smtClean="0"/>
                    <a:t>Scanning source</a:t>
                  </a:r>
                  <a:endParaRPr lang="en-US" dirty="0"/>
                </a:p>
              </p:txBody>
            </p:sp>
          </p:grpSp>
          <p:sp>
            <p:nvSpPr>
              <p:cNvPr id="66" name="TextBox 65"/>
              <p:cNvSpPr txBox="1"/>
              <p:nvPr/>
            </p:nvSpPr>
            <p:spPr>
              <a:xfrm>
                <a:off x="2641122" y="4191000"/>
                <a:ext cx="48006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 smtClean="0"/>
                  <a:t>Scanning microscope</a:t>
                </a:r>
                <a:endParaRPr lang="en-US" sz="24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94422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Freeform 56"/>
          <p:cNvSpPr/>
          <p:nvPr/>
        </p:nvSpPr>
        <p:spPr>
          <a:xfrm>
            <a:off x="381000" y="5573784"/>
            <a:ext cx="730156" cy="533823"/>
          </a:xfrm>
          <a:custGeom>
            <a:avLst/>
            <a:gdLst>
              <a:gd name="connsiteX0" fmla="*/ 730156 w 730156"/>
              <a:gd name="connsiteY0" fmla="*/ 21159 h 551507"/>
              <a:gd name="connsiteX1" fmla="*/ 470848 w 730156"/>
              <a:gd name="connsiteY1" fmla="*/ 14335 h 551507"/>
              <a:gd name="connsiteX2" fmla="*/ 341194 w 730156"/>
              <a:gd name="connsiteY2" fmla="*/ 184932 h 551507"/>
              <a:gd name="connsiteX3" fmla="*/ 525439 w 730156"/>
              <a:gd name="connsiteY3" fmla="*/ 314586 h 551507"/>
              <a:gd name="connsiteX4" fmla="*/ 484496 w 730156"/>
              <a:gd name="connsiteY4" fmla="*/ 526126 h 551507"/>
              <a:gd name="connsiteX5" fmla="*/ 0 w 730156"/>
              <a:gd name="connsiteY5" fmla="*/ 539774 h 551507"/>
              <a:gd name="connsiteX0" fmla="*/ 730156 w 730156"/>
              <a:gd name="connsiteY0" fmla="*/ 5732 h 536080"/>
              <a:gd name="connsiteX1" fmla="*/ 484496 w 730156"/>
              <a:gd name="connsiteY1" fmla="*/ 39851 h 536080"/>
              <a:gd name="connsiteX2" fmla="*/ 341194 w 730156"/>
              <a:gd name="connsiteY2" fmla="*/ 169505 h 536080"/>
              <a:gd name="connsiteX3" fmla="*/ 525439 w 730156"/>
              <a:gd name="connsiteY3" fmla="*/ 299159 h 536080"/>
              <a:gd name="connsiteX4" fmla="*/ 484496 w 730156"/>
              <a:gd name="connsiteY4" fmla="*/ 510699 h 536080"/>
              <a:gd name="connsiteX5" fmla="*/ 0 w 730156"/>
              <a:gd name="connsiteY5" fmla="*/ 524347 h 536080"/>
              <a:gd name="connsiteX0" fmla="*/ 730156 w 730156"/>
              <a:gd name="connsiteY0" fmla="*/ 5876 h 536224"/>
              <a:gd name="connsiteX1" fmla="*/ 484496 w 730156"/>
              <a:gd name="connsiteY1" fmla="*/ 39995 h 536224"/>
              <a:gd name="connsiteX2" fmla="*/ 402609 w 730156"/>
              <a:gd name="connsiteY2" fmla="*/ 176473 h 536224"/>
              <a:gd name="connsiteX3" fmla="*/ 525439 w 730156"/>
              <a:gd name="connsiteY3" fmla="*/ 299303 h 536224"/>
              <a:gd name="connsiteX4" fmla="*/ 484496 w 730156"/>
              <a:gd name="connsiteY4" fmla="*/ 510843 h 536224"/>
              <a:gd name="connsiteX5" fmla="*/ 0 w 730156"/>
              <a:gd name="connsiteY5" fmla="*/ 524491 h 536224"/>
              <a:gd name="connsiteX0" fmla="*/ 730156 w 730156"/>
              <a:gd name="connsiteY0" fmla="*/ 5876 h 533823"/>
              <a:gd name="connsiteX1" fmla="*/ 484496 w 730156"/>
              <a:gd name="connsiteY1" fmla="*/ 39995 h 533823"/>
              <a:gd name="connsiteX2" fmla="*/ 402609 w 730156"/>
              <a:gd name="connsiteY2" fmla="*/ 176473 h 533823"/>
              <a:gd name="connsiteX3" fmla="*/ 552735 w 730156"/>
              <a:gd name="connsiteY3" fmla="*/ 340247 h 533823"/>
              <a:gd name="connsiteX4" fmla="*/ 484496 w 730156"/>
              <a:gd name="connsiteY4" fmla="*/ 510843 h 533823"/>
              <a:gd name="connsiteX5" fmla="*/ 0 w 730156"/>
              <a:gd name="connsiteY5" fmla="*/ 524491 h 533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0156" h="533823">
                <a:moveTo>
                  <a:pt x="730156" y="5876"/>
                </a:moveTo>
                <a:cubicBezTo>
                  <a:pt x="632915" y="-11184"/>
                  <a:pt x="539087" y="11562"/>
                  <a:pt x="484496" y="39995"/>
                </a:cubicBezTo>
                <a:cubicBezTo>
                  <a:pt x="429905" y="68428"/>
                  <a:pt x="391236" y="126431"/>
                  <a:pt x="402609" y="176473"/>
                </a:cubicBezTo>
                <a:cubicBezTo>
                  <a:pt x="413982" y="226515"/>
                  <a:pt x="539087" y="284519"/>
                  <a:pt x="552735" y="340247"/>
                </a:cubicBezTo>
                <a:cubicBezTo>
                  <a:pt x="566383" y="395975"/>
                  <a:pt x="576618" y="480136"/>
                  <a:pt x="484496" y="510843"/>
                </a:cubicBezTo>
                <a:cubicBezTo>
                  <a:pt x="392374" y="541550"/>
                  <a:pt x="198461" y="536432"/>
                  <a:pt x="0" y="524491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819400" y="1752600"/>
            <a:ext cx="533400" cy="19812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4076700" y="2362200"/>
            <a:ext cx="1857500" cy="762000"/>
          </a:xfrm>
          <a:prstGeom prst="rect">
            <a:avLst/>
          </a:prstGeom>
          <a:solidFill>
            <a:srgbClr val="FF9999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Isosceles Triangle 23"/>
          <p:cNvSpPr/>
          <p:nvPr/>
        </p:nvSpPr>
        <p:spPr>
          <a:xfrm rot="5400000">
            <a:off x="6324600" y="1943100"/>
            <a:ext cx="838200" cy="1600200"/>
          </a:xfrm>
          <a:prstGeom prst="triangle">
            <a:avLst/>
          </a:prstGeom>
          <a:solidFill>
            <a:srgbClr val="FF9999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Isosceles Triangle 24"/>
          <p:cNvSpPr/>
          <p:nvPr/>
        </p:nvSpPr>
        <p:spPr>
          <a:xfrm rot="16200000" flipH="1">
            <a:off x="3199163" y="2261013"/>
            <a:ext cx="838200" cy="964375"/>
          </a:xfrm>
          <a:prstGeom prst="triangle">
            <a:avLst/>
          </a:prstGeom>
          <a:solidFill>
            <a:srgbClr val="FF9999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rapezoid 25"/>
          <p:cNvSpPr/>
          <p:nvPr/>
        </p:nvSpPr>
        <p:spPr>
          <a:xfrm rot="16200000" flipH="1">
            <a:off x="1600200" y="2171701"/>
            <a:ext cx="1600200" cy="1143000"/>
          </a:xfrm>
          <a:prstGeom prst="trapezoid">
            <a:avLst>
              <a:gd name="adj" fmla="val 49935"/>
            </a:avLst>
          </a:prstGeom>
          <a:solidFill>
            <a:srgbClr val="FF9999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2" descr="C:\Users\jmertz\AppData\Local\Microsoft\Windows\Temporary Internet Files\Content.IE5\CN0LSZ51\MC900384174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208018"/>
            <a:ext cx="990600" cy="1070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/>
          <p:cNvSpPr/>
          <p:nvPr/>
        </p:nvSpPr>
        <p:spPr>
          <a:xfrm>
            <a:off x="3962400" y="1981200"/>
            <a:ext cx="228600" cy="152400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5819900" y="1981200"/>
            <a:ext cx="228600" cy="152400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467600" y="1981200"/>
            <a:ext cx="457200" cy="152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7374575" y="2052450"/>
            <a:ext cx="1524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7374575" y="2204850"/>
            <a:ext cx="1524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7374575" y="2357250"/>
            <a:ext cx="1524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7374575" y="2509650"/>
            <a:ext cx="1524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7374575" y="2662050"/>
            <a:ext cx="1524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7374575" y="2814450"/>
            <a:ext cx="1524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7374575" y="2966850"/>
            <a:ext cx="1524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7374575" y="3119250"/>
            <a:ext cx="1524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7374575" y="3271650"/>
            <a:ext cx="1524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374575" y="3424050"/>
            <a:ext cx="1524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ight Arrow 27"/>
          <p:cNvSpPr/>
          <p:nvPr/>
        </p:nvSpPr>
        <p:spPr>
          <a:xfrm>
            <a:off x="6324600" y="2578924"/>
            <a:ext cx="381000" cy="316675"/>
          </a:xfrm>
          <a:prstGeom prst="rightArrow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ight Arrow 28"/>
          <p:cNvSpPr/>
          <p:nvPr/>
        </p:nvSpPr>
        <p:spPr>
          <a:xfrm>
            <a:off x="2209800" y="2590800"/>
            <a:ext cx="381000" cy="316675"/>
          </a:xfrm>
          <a:prstGeom prst="rightArrow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2819400" y="4648200"/>
            <a:ext cx="533400" cy="19812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 rot="21026144">
            <a:off x="4076700" y="5249174"/>
            <a:ext cx="1857500" cy="762000"/>
          </a:xfrm>
          <a:prstGeom prst="rect">
            <a:avLst/>
          </a:prstGeom>
          <a:solidFill>
            <a:srgbClr val="FF9999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Isosceles Triangle 31"/>
          <p:cNvSpPr/>
          <p:nvPr/>
        </p:nvSpPr>
        <p:spPr>
          <a:xfrm rot="5400000">
            <a:off x="6324600" y="4683432"/>
            <a:ext cx="838200" cy="1600200"/>
          </a:xfrm>
          <a:prstGeom prst="triangle">
            <a:avLst/>
          </a:prstGeom>
          <a:solidFill>
            <a:srgbClr val="FF9999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Isosceles Triangle 32"/>
          <p:cNvSpPr/>
          <p:nvPr/>
        </p:nvSpPr>
        <p:spPr>
          <a:xfrm rot="16200000" flipH="1">
            <a:off x="3199163" y="5277377"/>
            <a:ext cx="838200" cy="964375"/>
          </a:xfrm>
          <a:prstGeom prst="triangle">
            <a:avLst/>
          </a:prstGeom>
          <a:solidFill>
            <a:srgbClr val="FF9999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rapezoid 33"/>
          <p:cNvSpPr/>
          <p:nvPr/>
        </p:nvSpPr>
        <p:spPr>
          <a:xfrm rot="5400000">
            <a:off x="1600200" y="5181600"/>
            <a:ext cx="1600200" cy="1143000"/>
          </a:xfrm>
          <a:prstGeom prst="trapezoid">
            <a:avLst>
              <a:gd name="adj" fmla="val 49935"/>
            </a:avLst>
          </a:prstGeom>
          <a:solidFill>
            <a:srgbClr val="FF9999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3962400" y="4876800"/>
            <a:ext cx="228600" cy="152400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5819900" y="4876800"/>
            <a:ext cx="228600" cy="152400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7467600" y="4876800"/>
            <a:ext cx="457200" cy="152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0" name="Straight Connector 39"/>
          <p:cNvCxnSpPr/>
          <p:nvPr/>
        </p:nvCxnSpPr>
        <p:spPr>
          <a:xfrm flipH="1">
            <a:off x="7374575" y="4948050"/>
            <a:ext cx="1524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H="1">
            <a:off x="7374575" y="5100450"/>
            <a:ext cx="1524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H="1">
            <a:off x="7374575" y="5252850"/>
            <a:ext cx="1524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H="1">
            <a:off x="7374575" y="5405250"/>
            <a:ext cx="1524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H="1">
            <a:off x="7374575" y="5557650"/>
            <a:ext cx="1524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flipH="1">
            <a:off x="7374575" y="5710050"/>
            <a:ext cx="1524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H="1">
            <a:off x="7374575" y="5862450"/>
            <a:ext cx="1524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H="1">
            <a:off x="7374575" y="6014850"/>
            <a:ext cx="1524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H="1">
            <a:off x="7374575" y="6167250"/>
            <a:ext cx="1524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>
            <a:off x="7374575" y="6319650"/>
            <a:ext cx="1524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ight Arrow 49"/>
          <p:cNvSpPr/>
          <p:nvPr/>
        </p:nvSpPr>
        <p:spPr>
          <a:xfrm flipH="1">
            <a:off x="6324600" y="5319256"/>
            <a:ext cx="381000" cy="316675"/>
          </a:xfrm>
          <a:prstGeom prst="rightArrow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ight Arrow 50"/>
          <p:cNvSpPr/>
          <p:nvPr/>
        </p:nvSpPr>
        <p:spPr>
          <a:xfrm flipH="1">
            <a:off x="2209800" y="5600699"/>
            <a:ext cx="381000" cy="316675"/>
          </a:xfrm>
          <a:prstGeom prst="rightArrow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2" name="Picture 2" descr="C:\Users\jmertz\AppData\Local\Microsoft\Windows\Temporary Internet Files\Content.IE5\CN0LSZ51\MC900384174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5825" y="5283678"/>
            <a:ext cx="381000" cy="411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Rectangle 52"/>
          <p:cNvSpPr/>
          <p:nvPr/>
        </p:nvSpPr>
        <p:spPr>
          <a:xfrm>
            <a:off x="1131226" y="5346616"/>
            <a:ext cx="342900" cy="49208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1409700" y="5338950"/>
            <a:ext cx="190500" cy="49975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1009400" y="5340824"/>
            <a:ext cx="190500" cy="49975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/>
          <p:cNvSpPr/>
          <p:nvPr/>
        </p:nvSpPr>
        <p:spPr>
          <a:xfrm>
            <a:off x="1083458" y="5368120"/>
            <a:ext cx="171450" cy="44860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extBox 57"/>
          <p:cNvSpPr txBox="1"/>
          <p:nvPr/>
        </p:nvSpPr>
        <p:spPr>
          <a:xfrm>
            <a:off x="2633930" y="1288382"/>
            <a:ext cx="480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Widefield</a:t>
            </a:r>
            <a:r>
              <a:rPr lang="en-US" sz="2400" dirty="0" smtClean="0"/>
              <a:t> microscope</a:t>
            </a:r>
            <a:endParaRPr lang="en-US" sz="2400" dirty="0"/>
          </a:p>
        </p:txBody>
      </p:sp>
      <p:sp>
        <p:nvSpPr>
          <p:cNvPr id="60" name="TextBox 59"/>
          <p:cNvSpPr txBox="1"/>
          <p:nvPr/>
        </p:nvSpPr>
        <p:spPr>
          <a:xfrm>
            <a:off x="278922" y="1629120"/>
            <a:ext cx="2133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Source</a:t>
            </a:r>
            <a:endParaRPr lang="en-US" dirty="0"/>
          </a:p>
        </p:txBody>
      </p:sp>
      <p:sp>
        <p:nvSpPr>
          <p:cNvPr id="61" name="TextBox 60"/>
          <p:cNvSpPr txBox="1"/>
          <p:nvPr/>
        </p:nvSpPr>
        <p:spPr>
          <a:xfrm>
            <a:off x="6629399" y="1626078"/>
            <a:ext cx="2133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Array detector</a:t>
            </a:r>
            <a:endParaRPr lang="en-US" dirty="0"/>
          </a:p>
        </p:txBody>
      </p:sp>
      <p:sp>
        <p:nvSpPr>
          <p:cNvPr id="62" name="TextBox 61"/>
          <p:cNvSpPr txBox="1"/>
          <p:nvPr/>
        </p:nvSpPr>
        <p:spPr>
          <a:xfrm>
            <a:off x="278922" y="4507468"/>
            <a:ext cx="2133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Large area detector</a:t>
            </a:r>
            <a:endParaRPr lang="en-US" dirty="0"/>
          </a:p>
        </p:txBody>
      </p:sp>
      <p:sp>
        <p:nvSpPr>
          <p:cNvPr id="63" name="TextBox 62"/>
          <p:cNvSpPr txBox="1"/>
          <p:nvPr/>
        </p:nvSpPr>
        <p:spPr>
          <a:xfrm>
            <a:off x="6629399" y="4504426"/>
            <a:ext cx="2133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Scanning source</a:t>
            </a:r>
            <a:endParaRPr lang="en-US" dirty="0"/>
          </a:p>
        </p:txBody>
      </p:sp>
      <p:sp>
        <p:nvSpPr>
          <p:cNvPr id="64" name="TextBox 63"/>
          <p:cNvSpPr txBox="1"/>
          <p:nvPr/>
        </p:nvSpPr>
        <p:spPr>
          <a:xfrm>
            <a:off x="1252270" y="304800"/>
            <a:ext cx="6629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Principle of reciprocity</a:t>
            </a:r>
            <a:endParaRPr lang="en-US" sz="4000" dirty="0"/>
          </a:p>
        </p:txBody>
      </p:sp>
      <p:sp>
        <p:nvSpPr>
          <p:cNvPr id="65" name="TextBox 64"/>
          <p:cNvSpPr txBox="1"/>
          <p:nvPr/>
        </p:nvSpPr>
        <p:spPr>
          <a:xfrm>
            <a:off x="2641122" y="4191000"/>
            <a:ext cx="480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Scanning microscope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49467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Freeform 56"/>
          <p:cNvSpPr/>
          <p:nvPr/>
        </p:nvSpPr>
        <p:spPr>
          <a:xfrm>
            <a:off x="381000" y="5573784"/>
            <a:ext cx="730156" cy="533823"/>
          </a:xfrm>
          <a:custGeom>
            <a:avLst/>
            <a:gdLst>
              <a:gd name="connsiteX0" fmla="*/ 730156 w 730156"/>
              <a:gd name="connsiteY0" fmla="*/ 21159 h 551507"/>
              <a:gd name="connsiteX1" fmla="*/ 470848 w 730156"/>
              <a:gd name="connsiteY1" fmla="*/ 14335 h 551507"/>
              <a:gd name="connsiteX2" fmla="*/ 341194 w 730156"/>
              <a:gd name="connsiteY2" fmla="*/ 184932 h 551507"/>
              <a:gd name="connsiteX3" fmla="*/ 525439 w 730156"/>
              <a:gd name="connsiteY3" fmla="*/ 314586 h 551507"/>
              <a:gd name="connsiteX4" fmla="*/ 484496 w 730156"/>
              <a:gd name="connsiteY4" fmla="*/ 526126 h 551507"/>
              <a:gd name="connsiteX5" fmla="*/ 0 w 730156"/>
              <a:gd name="connsiteY5" fmla="*/ 539774 h 551507"/>
              <a:gd name="connsiteX0" fmla="*/ 730156 w 730156"/>
              <a:gd name="connsiteY0" fmla="*/ 5732 h 536080"/>
              <a:gd name="connsiteX1" fmla="*/ 484496 w 730156"/>
              <a:gd name="connsiteY1" fmla="*/ 39851 h 536080"/>
              <a:gd name="connsiteX2" fmla="*/ 341194 w 730156"/>
              <a:gd name="connsiteY2" fmla="*/ 169505 h 536080"/>
              <a:gd name="connsiteX3" fmla="*/ 525439 w 730156"/>
              <a:gd name="connsiteY3" fmla="*/ 299159 h 536080"/>
              <a:gd name="connsiteX4" fmla="*/ 484496 w 730156"/>
              <a:gd name="connsiteY4" fmla="*/ 510699 h 536080"/>
              <a:gd name="connsiteX5" fmla="*/ 0 w 730156"/>
              <a:gd name="connsiteY5" fmla="*/ 524347 h 536080"/>
              <a:gd name="connsiteX0" fmla="*/ 730156 w 730156"/>
              <a:gd name="connsiteY0" fmla="*/ 5876 h 536224"/>
              <a:gd name="connsiteX1" fmla="*/ 484496 w 730156"/>
              <a:gd name="connsiteY1" fmla="*/ 39995 h 536224"/>
              <a:gd name="connsiteX2" fmla="*/ 402609 w 730156"/>
              <a:gd name="connsiteY2" fmla="*/ 176473 h 536224"/>
              <a:gd name="connsiteX3" fmla="*/ 525439 w 730156"/>
              <a:gd name="connsiteY3" fmla="*/ 299303 h 536224"/>
              <a:gd name="connsiteX4" fmla="*/ 484496 w 730156"/>
              <a:gd name="connsiteY4" fmla="*/ 510843 h 536224"/>
              <a:gd name="connsiteX5" fmla="*/ 0 w 730156"/>
              <a:gd name="connsiteY5" fmla="*/ 524491 h 536224"/>
              <a:gd name="connsiteX0" fmla="*/ 730156 w 730156"/>
              <a:gd name="connsiteY0" fmla="*/ 5876 h 533823"/>
              <a:gd name="connsiteX1" fmla="*/ 484496 w 730156"/>
              <a:gd name="connsiteY1" fmla="*/ 39995 h 533823"/>
              <a:gd name="connsiteX2" fmla="*/ 402609 w 730156"/>
              <a:gd name="connsiteY2" fmla="*/ 176473 h 533823"/>
              <a:gd name="connsiteX3" fmla="*/ 552735 w 730156"/>
              <a:gd name="connsiteY3" fmla="*/ 340247 h 533823"/>
              <a:gd name="connsiteX4" fmla="*/ 484496 w 730156"/>
              <a:gd name="connsiteY4" fmla="*/ 510843 h 533823"/>
              <a:gd name="connsiteX5" fmla="*/ 0 w 730156"/>
              <a:gd name="connsiteY5" fmla="*/ 524491 h 533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0156" h="533823">
                <a:moveTo>
                  <a:pt x="730156" y="5876"/>
                </a:moveTo>
                <a:cubicBezTo>
                  <a:pt x="632915" y="-11184"/>
                  <a:pt x="539087" y="11562"/>
                  <a:pt x="484496" y="39995"/>
                </a:cubicBezTo>
                <a:cubicBezTo>
                  <a:pt x="429905" y="68428"/>
                  <a:pt x="391236" y="126431"/>
                  <a:pt x="402609" y="176473"/>
                </a:cubicBezTo>
                <a:cubicBezTo>
                  <a:pt x="413982" y="226515"/>
                  <a:pt x="539087" y="284519"/>
                  <a:pt x="552735" y="340247"/>
                </a:cubicBezTo>
                <a:cubicBezTo>
                  <a:pt x="566383" y="395975"/>
                  <a:pt x="576618" y="480136"/>
                  <a:pt x="484496" y="510843"/>
                </a:cubicBezTo>
                <a:cubicBezTo>
                  <a:pt x="392374" y="541550"/>
                  <a:pt x="198461" y="536432"/>
                  <a:pt x="0" y="524491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819400" y="1752600"/>
            <a:ext cx="533400" cy="19812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4076700" y="2362200"/>
            <a:ext cx="1857500" cy="762000"/>
          </a:xfrm>
          <a:prstGeom prst="rect">
            <a:avLst/>
          </a:prstGeom>
          <a:solidFill>
            <a:srgbClr val="FF9999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Isosceles Triangle 23"/>
          <p:cNvSpPr/>
          <p:nvPr/>
        </p:nvSpPr>
        <p:spPr>
          <a:xfrm rot="5400000">
            <a:off x="6324600" y="1943100"/>
            <a:ext cx="838200" cy="1600200"/>
          </a:xfrm>
          <a:prstGeom prst="triangle">
            <a:avLst/>
          </a:prstGeom>
          <a:solidFill>
            <a:srgbClr val="FF9999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Isosceles Triangle 24"/>
          <p:cNvSpPr/>
          <p:nvPr/>
        </p:nvSpPr>
        <p:spPr>
          <a:xfrm rot="16200000" flipH="1">
            <a:off x="3199163" y="2261013"/>
            <a:ext cx="838200" cy="964375"/>
          </a:xfrm>
          <a:prstGeom prst="triangle">
            <a:avLst/>
          </a:prstGeom>
          <a:solidFill>
            <a:srgbClr val="FF9999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rapezoid 25"/>
          <p:cNvSpPr/>
          <p:nvPr/>
        </p:nvSpPr>
        <p:spPr>
          <a:xfrm rot="16200000" flipH="1">
            <a:off x="1600200" y="2171701"/>
            <a:ext cx="1600200" cy="1143000"/>
          </a:xfrm>
          <a:prstGeom prst="trapezoid">
            <a:avLst>
              <a:gd name="adj" fmla="val 49935"/>
            </a:avLst>
          </a:prstGeom>
          <a:solidFill>
            <a:srgbClr val="FF9999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2" descr="C:\Users\jmertz\AppData\Local\Microsoft\Windows\Temporary Internet Files\Content.IE5\CN0LSZ51\MC900384174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208018"/>
            <a:ext cx="990600" cy="1070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/>
          <p:cNvSpPr/>
          <p:nvPr/>
        </p:nvSpPr>
        <p:spPr>
          <a:xfrm>
            <a:off x="3962400" y="1981200"/>
            <a:ext cx="228600" cy="152400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5819900" y="1981200"/>
            <a:ext cx="228600" cy="152400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467600" y="1981200"/>
            <a:ext cx="457200" cy="152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7374575" y="2052450"/>
            <a:ext cx="1524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7374575" y="2204850"/>
            <a:ext cx="1524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7374575" y="2357250"/>
            <a:ext cx="1524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7374575" y="2509650"/>
            <a:ext cx="1524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7374575" y="2662050"/>
            <a:ext cx="1524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7374575" y="2814450"/>
            <a:ext cx="1524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7374575" y="2966850"/>
            <a:ext cx="1524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7374575" y="3119250"/>
            <a:ext cx="1524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7374575" y="3271650"/>
            <a:ext cx="1524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374575" y="3424050"/>
            <a:ext cx="1524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ight Arrow 27"/>
          <p:cNvSpPr/>
          <p:nvPr/>
        </p:nvSpPr>
        <p:spPr>
          <a:xfrm>
            <a:off x="6324600" y="2578924"/>
            <a:ext cx="381000" cy="316675"/>
          </a:xfrm>
          <a:prstGeom prst="rightArrow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ight Arrow 28"/>
          <p:cNvSpPr/>
          <p:nvPr/>
        </p:nvSpPr>
        <p:spPr>
          <a:xfrm>
            <a:off x="2209800" y="2590800"/>
            <a:ext cx="381000" cy="316675"/>
          </a:xfrm>
          <a:prstGeom prst="rightArrow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2819400" y="4648200"/>
            <a:ext cx="533400" cy="19812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 rot="20643947">
            <a:off x="3968274" y="5249174"/>
            <a:ext cx="2074352" cy="762000"/>
          </a:xfrm>
          <a:prstGeom prst="rect">
            <a:avLst/>
          </a:prstGeom>
          <a:solidFill>
            <a:srgbClr val="FF9999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Isosceles Triangle 31"/>
          <p:cNvSpPr/>
          <p:nvPr/>
        </p:nvSpPr>
        <p:spPr>
          <a:xfrm rot="5400000">
            <a:off x="6324600" y="4537496"/>
            <a:ext cx="838200" cy="1600200"/>
          </a:xfrm>
          <a:prstGeom prst="triangle">
            <a:avLst/>
          </a:prstGeom>
          <a:solidFill>
            <a:srgbClr val="FF9999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Isosceles Triangle 32"/>
          <p:cNvSpPr/>
          <p:nvPr/>
        </p:nvSpPr>
        <p:spPr>
          <a:xfrm rot="16200000" flipH="1">
            <a:off x="3199163" y="5414687"/>
            <a:ext cx="838200" cy="964375"/>
          </a:xfrm>
          <a:prstGeom prst="triangle">
            <a:avLst/>
          </a:prstGeom>
          <a:solidFill>
            <a:srgbClr val="FF9999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rapezoid 33"/>
          <p:cNvSpPr/>
          <p:nvPr/>
        </p:nvSpPr>
        <p:spPr>
          <a:xfrm rot="5400000">
            <a:off x="1600200" y="5310990"/>
            <a:ext cx="1600200" cy="1143000"/>
          </a:xfrm>
          <a:prstGeom prst="trapezoid">
            <a:avLst>
              <a:gd name="adj" fmla="val 49935"/>
            </a:avLst>
          </a:prstGeom>
          <a:solidFill>
            <a:srgbClr val="FF9999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3962400" y="4876800"/>
            <a:ext cx="228600" cy="152400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5819900" y="4876800"/>
            <a:ext cx="228600" cy="152400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7467600" y="4876800"/>
            <a:ext cx="457200" cy="152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0" name="Straight Connector 39"/>
          <p:cNvCxnSpPr/>
          <p:nvPr/>
        </p:nvCxnSpPr>
        <p:spPr>
          <a:xfrm flipH="1">
            <a:off x="7374575" y="4948050"/>
            <a:ext cx="1524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H="1">
            <a:off x="7374575" y="5100450"/>
            <a:ext cx="1524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H="1">
            <a:off x="7374575" y="5252850"/>
            <a:ext cx="1524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H="1">
            <a:off x="7374575" y="5405250"/>
            <a:ext cx="1524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H="1">
            <a:off x="7374575" y="5557650"/>
            <a:ext cx="1524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flipH="1">
            <a:off x="7374575" y="5710050"/>
            <a:ext cx="1524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H="1">
            <a:off x="7374575" y="5862450"/>
            <a:ext cx="1524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H="1">
            <a:off x="7374575" y="6014850"/>
            <a:ext cx="1524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H="1">
            <a:off x="7374575" y="6167250"/>
            <a:ext cx="1524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>
            <a:off x="7374575" y="6319650"/>
            <a:ext cx="1524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ight Arrow 49"/>
          <p:cNvSpPr/>
          <p:nvPr/>
        </p:nvSpPr>
        <p:spPr>
          <a:xfrm flipH="1">
            <a:off x="6324600" y="5173320"/>
            <a:ext cx="381000" cy="316675"/>
          </a:xfrm>
          <a:prstGeom prst="rightArrow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ight Arrow 50"/>
          <p:cNvSpPr/>
          <p:nvPr/>
        </p:nvSpPr>
        <p:spPr>
          <a:xfrm flipH="1">
            <a:off x="2209800" y="5730089"/>
            <a:ext cx="381000" cy="316675"/>
          </a:xfrm>
          <a:prstGeom prst="rightArrow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2" name="Picture 2" descr="C:\Users\jmertz\AppData\Local\Microsoft\Windows\Temporary Internet Files\Content.IE5\CN0LSZ51\MC900384174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5825" y="5131278"/>
            <a:ext cx="381000" cy="411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Rectangle 52"/>
          <p:cNvSpPr/>
          <p:nvPr/>
        </p:nvSpPr>
        <p:spPr>
          <a:xfrm>
            <a:off x="1131226" y="5346616"/>
            <a:ext cx="342900" cy="49208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1409700" y="5338950"/>
            <a:ext cx="190500" cy="49975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1009400" y="5340824"/>
            <a:ext cx="190500" cy="49975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/>
          <p:cNvSpPr/>
          <p:nvPr/>
        </p:nvSpPr>
        <p:spPr>
          <a:xfrm>
            <a:off x="1083458" y="5368120"/>
            <a:ext cx="171450" cy="44860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extBox 57"/>
          <p:cNvSpPr txBox="1"/>
          <p:nvPr/>
        </p:nvSpPr>
        <p:spPr>
          <a:xfrm>
            <a:off x="2633930" y="1288382"/>
            <a:ext cx="480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Widefield</a:t>
            </a:r>
            <a:r>
              <a:rPr lang="en-US" sz="2400" dirty="0" smtClean="0"/>
              <a:t> microscope</a:t>
            </a:r>
            <a:endParaRPr lang="en-US" sz="2400" dirty="0"/>
          </a:p>
        </p:txBody>
      </p:sp>
      <p:sp>
        <p:nvSpPr>
          <p:cNvPr id="59" name="TextBox 58"/>
          <p:cNvSpPr txBox="1"/>
          <p:nvPr/>
        </p:nvSpPr>
        <p:spPr>
          <a:xfrm>
            <a:off x="2641122" y="4191000"/>
            <a:ext cx="480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Scanning microscope</a:t>
            </a:r>
            <a:endParaRPr lang="en-US" sz="2400" dirty="0"/>
          </a:p>
        </p:txBody>
      </p:sp>
      <p:sp>
        <p:nvSpPr>
          <p:cNvPr id="60" name="TextBox 59"/>
          <p:cNvSpPr txBox="1"/>
          <p:nvPr/>
        </p:nvSpPr>
        <p:spPr>
          <a:xfrm>
            <a:off x="278922" y="1629120"/>
            <a:ext cx="2133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Source</a:t>
            </a:r>
            <a:endParaRPr lang="en-US" dirty="0"/>
          </a:p>
        </p:txBody>
      </p:sp>
      <p:sp>
        <p:nvSpPr>
          <p:cNvPr id="61" name="TextBox 60"/>
          <p:cNvSpPr txBox="1"/>
          <p:nvPr/>
        </p:nvSpPr>
        <p:spPr>
          <a:xfrm>
            <a:off x="6629399" y="1626078"/>
            <a:ext cx="2133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Array detector</a:t>
            </a:r>
            <a:endParaRPr lang="en-US" dirty="0"/>
          </a:p>
        </p:txBody>
      </p:sp>
      <p:sp>
        <p:nvSpPr>
          <p:cNvPr id="62" name="TextBox 61"/>
          <p:cNvSpPr txBox="1"/>
          <p:nvPr/>
        </p:nvSpPr>
        <p:spPr>
          <a:xfrm>
            <a:off x="278922" y="4507468"/>
            <a:ext cx="2133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Large area detector</a:t>
            </a:r>
            <a:endParaRPr lang="en-US" dirty="0"/>
          </a:p>
        </p:txBody>
      </p:sp>
      <p:sp>
        <p:nvSpPr>
          <p:cNvPr id="63" name="TextBox 62"/>
          <p:cNvSpPr txBox="1"/>
          <p:nvPr/>
        </p:nvSpPr>
        <p:spPr>
          <a:xfrm>
            <a:off x="6629399" y="4504426"/>
            <a:ext cx="2133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Scanning source</a:t>
            </a:r>
            <a:endParaRPr lang="en-US" dirty="0"/>
          </a:p>
        </p:txBody>
      </p:sp>
      <p:sp>
        <p:nvSpPr>
          <p:cNvPr id="64" name="TextBox 63"/>
          <p:cNvSpPr txBox="1"/>
          <p:nvPr/>
        </p:nvSpPr>
        <p:spPr>
          <a:xfrm>
            <a:off x="1252270" y="304800"/>
            <a:ext cx="6629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Principle of reciprocity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126636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Group 71"/>
          <p:cNvGrpSpPr/>
          <p:nvPr/>
        </p:nvGrpSpPr>
        <p:grpSpPr>
          <a:xfrm>
            <a:off x="542026" y="1442236"/>
            <a:ext cx="2910051" cy="3967964"/>
            <a:chOff x="838200" y="1066800"/>
            <a:chExt cx="2910051" cy="3967964"/>
          </a:xfrm>
        </p:grpSpPr>
        <p:grpSp>
          <p:nvGrpSpPr>
            <p:cNvPr id="4" name="Group 3"/>
            <p:cNvGrpSpPr/>
            <p:nvPr/>
          </p:nvGrpSpPr>
          <p:grpSpPr>
            <a:xfrm>
              <a:off x="3049752" y="2062964"/>
              <a:ext cx="685800" cy="306551"/>
              <a:chOff x="2567152" y="2741449"/>
              <a:chExt cx="685800" cy="306551"/>
            </a:xfrm>
          </p:grpSpPr>
          <p:sp>
            <p:nvSpPr>
              <p:cNvPr id="66" name="Flowchart: Direct Access Storage 65"/>
              <p:cNvSpPr/>
              <p:nvPr/>
            </p:nvSpPr>
            <p:spPr>
              <a:xfrm flipH="1">
                <a:off x="2567152" y="2741449"/>
                <a:ext cx="228600" cy="304800"/>
              </a:xfrm>
              <a:prstGeom prst="flowChartMagneticDrum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Flowchart: Direct Access Storage 66"/>
              <p:cNvSpPr/>
              <p:nvPr/>
            </p:nvSpPr>
            <p:spPr>
              <a:xfrm flipH="1">
                <a:off x="2719552" y="2743200"/>
                <a:ext cx="228600" cy="304800"/>
              </a:xfrm>
              <a:prstGeom prst="flowChartMagneticDrum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Flowchart: Direct Access Storage 67"/>
              <p:cNvSpPr/>
              <p:nvPr/>
            </p:nvSpPr>
            <p:spPr>
              <a:xfrm flipH="1">
                <a:off x="2871952" y="2743200"/>
                <a:ext cx="228600" cy="304800"/>
              </a:xfrm>
              <a:prstGeom prst="flowChartMagneticDrum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" name="Flowchart: Direct Access Storage 68"/>
              <p:cNvSpPr/>
              <p:nvPr/>
            </p:nvSpPr>
            <p:spPr>
              <a:xfrm flipH="1">
                <a:off x="3024352" y="2743200"/>
                <a:ext cx="228600" cy="304800"/>
              </a:xfrm>
              <a:prstGeom prst="flowChartMagneticDrum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Rectangle 69"/>
              <p:cNvSpPr/>
              <p:nvPr/>
            </p:nvSpPr>
            <p:spPr>
              <a:xfrm>
                <a:off x="2681452" y="2755900"/>
                <a:ext cx="457200" cy="278743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" name="Flowchart: Direct Access Storage 4"/>
            <p:cNvSpPr/>
            <p:nvPr/>
          </p:nvSpPr>
          <p:spPr>
            <a:xfrm flipH="1">
              <a:off x="3044342" y="2431264"/>
              <a:ext cx="228600" cy="304800"/>
            </a:xfrm>
            <a:prstGeom prst="flowChartMagneticDrum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Flowchart: Direct Access Storage 5"/>
            <p:cNvSpPr/>
            <p:nvPr/>
          </p:nvSpPr>
          <p:spPr>
            <a:xfrm flipH="1">
              <a:off x="3196742" y="2433015"/>
              <a:ext cx="228600" cy="304800"/>
            </a:xfrm>
            <a:prstGeom prst="flowChartMagneticDrum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Flowchart: Direct Access Storage 6"/>
            <p:cNvSpPr/>
            <p:nvPr/>
          </p:nvSpPr>
          <p:spPr>
            <a:xfrm flipH="1">
              <a:off x="3349142" y="2433015"/>
              <a:ext cx="228600" cy="304800"/>
            </a:xfrm>
            <a:prstGeom prst="flowChartMagneticDrum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lowchart: Direct Access Storage 7"/>
            <p:cNvSpPr/>
            <p:nvPr/>
          </p:nvSpPr>
          <p:spPr>
            <a:xfrm flipH="1">
              <a:off x="3501542" y="2433015"/>
              <a:ext cx="228600" cy="304800"/>
            </a:xfrm>
            <a:prstGeom prst="flowChartMagneticDrum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3158642" y="2445715"/>
              <a:ext cx="457200" cy="27874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838200" y="3967964"/>
              <a:ext cx="2910051" cy="1066800"/>
            </a:xfrm>
            <a:prstGeom prst="rect">
              <a:avLst/>
            </a:prstGeom>
            <a:blipFill>
              <a:blip r:embed="rId2"/>
              <a:tile tx="0" ty="0" sx="100000" sy="100000" flip="none" algn="tl"/>
            </a:blipFill>
            <a:ln w="12700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 38"/>
            <p:cNvSpPr/>
            <p:nvPr/>
          </p:nvSpPr>
          <p:spPr>
            <a:xfrm>
              <a:off x="896086" y="2215364"/>
              <a:ext cx="2160016" cy="1739461"/>
            </a:xfrm>
            <a:custGeom>
              <a:avLst/>
              <a:gdLst>
                <a:gd name="connsiteX0" fmla="*/ 473721 w 2270989"/>
                <a:gd name="connsiteY0" fmla="*/ 1247827 h 1247827"/>
                <a:gd name="connsiteX1" fmla="*/ 63817 w 2270989"/>
                <a:gd name="connsiteY1" fmla="*/ 822158 h 1247827"/>
                <a:gd name="connsiteX2" fmla="*/ 32286 w 2270989"/>
                <a:gd name="connsiteY2" fmla="*/ 396489 h 1247827"/>
                <a:gd name="connsiteX3" fmla="*/ 371245 w 2270989"/>
                <a:gd name="connsiteY3" fmla="*/ 136358 h 1247827"/>
                <a:gd name="connsiteX4" fmla="*/ 1088576 w 2270989"/>
                <a:gd name="connsiteY4" fmla="*/ 18117 h 1247827"/>
                <a:gd name="connsiteX5" fmla="*/ 2270989 w 2270989"/>
                <a:gd name="connsiteY5" fmla="*/ 2352 h 1247827"/>
                <a:gd name="connsiteX0" fmla="*/ 656819 w 2280666"/>
                <a:gd name="connsiteY0" fmla="*/ 1386009 h 1386009"/>
                <a:gd name="connsiteX1" fmla="*/ 73494 w 2280666"/>
                <a:gd name="connsiteY1" fmla="*/ 822158 h 1386009"/>
                <a:gd name="connsiteX2" fmla="*/ 41963 w 2280666"/>
                <a:gd name="connsiteY2" fmla="*/ 396489 h 1386009"/>
                <a:gd name="connsiteX3" fmla="*/ 380922 w 2280666"/>
                <a:gd name="connsiteY3" fmla="*/ 136358 h 1386009"/>
                <a:gd name="connsiteX4" fmla="*/ 1098253 w 2280666"/>
                <a:gd name="connsiteY4" fmla="*/ 18117 h 1386009"/>
                <a:gd name="connsiteX5" fmla="*/ 2280666 w 2280666"/>
                <a:gd name="connsiteY5" fmla="*/ 2352 h 1386009"/>
                <a:gd name="connsiteX0" fmla="*/ 656819 w 2160016"/>
                <a:gd name="connsiteY0" fmla="*/ 1386009 h 1386009"/>
                <a:gd name="connsiteX1" fmla="*/ 73494 w 2160016"/>
                <a:gd name="connsiteY1" fmla="*/ 822158 h 1386009"/>
                <a:gd name="connsiteX2" fmla="*/ 41963 w 2160016"/>
                <a:gd name="connsiteY2" fmla="*/ 396489 h 1386009"/>
                <a:gd name="connsiteX3" fmla="*/ 380922 w 2160016"/>
                <a:gd name="connsiteY3" fmla="*/ 136358 h 1386009"/>
                <a:gd name="connsiteX4" fmla="*/ 1098253 w 2160016"/>
                <a:gd name="connsiteY4" fmla="*/ 18117 h 1386009"/>
                <a:gd name="connsiteX5" fmla="*/ 2160016 w 2160016"/>
                <a:gd name="connsiteY5" fmla="*/ 2352 h 1386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16" h="1386009">
                  <a:moveTo>
                    <a:pt x="656819" y="1386009"/>
                  </a:moveTo>
                  <a:cubicBezTo>
                    <a:pt x="488653" y="1244119"/>
                    <a:pt x="175970" y="987078"/>
                    <a:pt x="73494" y="822158"/>
                  </a:cubicBezTo>
                  <a:cubicBezTo>
                    <a:pt x="-28982" y="657238"/>
                    <a:pt x="-9275" y="510789"/>
                    <a:pt x="41963" y="396489"/>
                  </a:cubicBezTo>
                  <a:cubicBezTo>
                    <a:pt x="93201" y="282189"/>
                    <a:pt x="204874" y="199420"/>
                    <a:pt x="380922" y="136358"/>
                  </a:cubicBezTo>
                  <a:cubicBezTo>
                    <a:pt x="556970" y="73296"/>
                    <a:pt x="781629" y="40451"/>
                    <a:pt x="1098253" y="18117"/>
                  </a:cubicBezTo>
                  <a:cubicBezTo>
                    <a:pt x="1414877" y="-4217"/>
                    <a:pt x="1727121" y="-933"/>
                    <a:pt x="2160016" y="2352"/>
                  </a:cubicBezTo>
                </a:path>
              </a:pathLst>
            </a:custGeom>
            <a:noFill/>
            <a:ln w="762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0" name="Group 39"/>
            <p:cNvGrpSpPr/>
            <p:nvPr/>
          </p:nvGrpSpPr>
          <p:grpSpPr>
            <a:xfrm>
              <a:off x="1263869" y="1805462"/>
              <a:ext cx="1066800" cy="1981200"/>
              <a:chOff x="2743200" y="2057400"/>
              <a:chExt cx="1066800" cy="1600200"/>
            </a:xfrm>
            <a:gradFill flip="none" rotWithShape="1">
              <a:gsLst>
                <a:gs pos="0">
                  <a:srgbClr val="CBCBCB"/>
                </a:gs>
                <a:gs pos="0">
                  <a:srgbClr val="292929"/>
                </a:gs>
                <a:gs pos="97000">
                  <a:srgbClr val="777777"/>
                </a:gs>
                <a:gs pos="70000">
                  <a:srgbClr val="EAEAEA"/>
                </a:gs>
              </a:gsLst>
              <a:lin ang="10800000" scaled="1"/>
              <a:tileRect/>
            </a:gradFill>
          </p:grpSpPr>
          <p:sp>
            <p:nvSpPr>
              <p:cNvPr id="62" name="Rectangle 61"/>
              <p:cNvSpPr/>
              <p:nvPr/>
            </p:nvSpPr>
            <p:spPr>
              <a:xfrm>
                <a:off x="2743200" y="2057400"/>
                <a:ext cx="1066800" cy="1371600"/>
              </a:xfrm>
              <a:prstGeom prst="rect">
                <a:avLst/>
              </a:prstGeom>
              <a:grpFill/>
              <a:ln w="952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Trapezoid 62"/>
              <p:cNvSpPr/>
              <p:nvPr/>
            </p:nvSpPr>
            <p:spPr>
              <a:xfrm flipV="1">
                <a:off x="2743200" y="3429000"/>
                <a:ext cx="1066800" cy="228600"/>
              </a:xfrm>
              <a:prstGeom prst="trapezoid">
                <a:avLst>
                  <a:gd name="adj" fmla="val 76724"/>
                </a:avLst>
              </a:prstGeom>
              <a:grpFill/>
              <a:ln w="952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1" name="Oval 40"/>
            <p:cNvSpPr/>
            <p:nvPr/>
          </p:nvSpPr>
          <p:spPr>
            <a:xfrm>
              <a:off x="3210910" y="4077012"/>
              <a:ext cx="346842" cy="119552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2" name="Straight Arrow Connector 41"/>
            <p:cNvCxnSpPr/>
            <p:nvPr/>
          </p:nvCxnSpPr>
          <p:spPr>
            <a:xfrm flipV="1">
              <a:off x="2333295" y="3586965"/>
              <a:ext cx="228600" cy="254878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/>
            <p:nvPr/>
          </p:nvCxnSpPr>
          <p:spPr>
            <a:xfrm flipH="1" flipV="1">
              <a:off x="1035269" y="3586964"/>
              <a:ext cx="228600" cy="254878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>
              <a:off x="1797269" y="2215364"/>
              <a:ext cx="0" cy="670034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Freeform 44"/>
            <p:cNvSpPr/>
            <p:nvPr/>
          </p:nvSpPr>
          <p:spPr>
            <a:xfrm>
              <a:off x="2033752" y="2580707"/>
              <a:ext cx="1020817" cy="1374120"/>
            </a:xfrm>
            <a:custGeom>
              <a:avLst/>
              <a:gdLst>
                <a:gd name="connsiteX0" fmla="*/ 0 w 1087821"/>
                <a:gd name="connsiteY0" fmla="*/ 1529387 h 1529387"/>
                <a:gd name="connsiteX1" fmla="*/ 449318 w 1087821"/>
                <a:gd name="connsiteY1" fmla="*/ 985476 h 1529387"/>
                <a:gd name="connsiteX2" fmla="*/ 606973 w 1087821"/>
                <a:gd name="connsiteY2" fmla="*/ 386387 h 1529387"/>
                <a:gd name="connsiteX3" fmla="*/ 843456 w 1087821"/>
                <a:gd name="connsiteY3" fmla="*/ 63194 h 1529387"/>
                <a:gd name="connsiteX4" fmla="*/ 1087821 w 1087821"/>
                <a:gd name="connsiteY4" fmla="*/ 132 h 1529387"/>
                <a:gd name="connsiteX0" fmla="*/ 0 w 1135117"/>
                <a:gd name="connsiteY0" fmla="*/ 1538119 h 1538119"/>
                <a:gd name="connsiteX1" fmla="*/ 449318 w 1135117"/>
                <a:gd name="connsiteY1" fmla="*/ 994208 h 1538119"/>
                <a:gd name="connsiteX2" fmla="*/ 606973 w 1135117"/>
                <a:gd name="connsiteY2" fmla="*/ 395119 h 1538119"/>
                <a:gd name="connsiteX3" fmla="*/ 843456 w 1135117"/>
                <a:gd name="connsiteY3" fmla="*/ 71926 h 1538119"/>
                <a:gd name="connsiteX4" fmla="*/ 1135117 w 1135117"/>
                <a:gd name="connsiteY4" fmla="*/ 40 h 1538119"/>
                <a:gd name="connsiteX0" fmla="*/ 0 w 1135117"/>
                <a:gd name="connsiteY0" fmla="*/ 1538079 h 1538079"/>
                <a:gd name="connsiteX1" fmla="*/ 449318 w 1135117"/>
                <a:gd name="connsiteY1" fmla="*/ 994168 h 1538079"/>
                <a:gd name="connsiteX2" fmla="*/ 606973 w 1135117"/>
                <a:gd name="connsiteY2" fmla="*/ 395079 h 1538079"/>
                <a:gd name="connsiteX3" fmla="*/ 843456 w 1135117"/>
                <a:gd name="connsiteY3" fmla="*/ 71886 h 1538079"/>
                <a:gd name="connsiteX4" fmla="*/ 1135117 w 1135117"/>
                <a:gd name="connsiteY4" fmla="*/ 0 h 1538079"/>
                <a:gd name="connsiteX0" fmla="*/ 0 w 1135117"/>
                <a:gd name="connsiteY0" fmla="*/ 1538079 h 1538079"/>
                <a:gd name="connsiteX1" fmla="*/ 449318 w 1135117"/>
                <a:gd name="connsiteY1" fmla="*/ 994168 h 1538079"/>
                <a:gd name="connsiteX2" fmla="*/ 606973 w 1135117"/>
                <a:gd name="connsiteY2" fmla="*/ 395079 h 1538079"/>
                <a:gd name="connsiteX3" fmla="*/ 843456 w 1135117"/>
                <a:gd name="connsiteY3" fmla="*/ 71886 h 1538079"/>
                <a:gd name="connsiteX4" fmla="*/ 1135117 w 1135117"/>
                <a:gd name="connsiteY4" fmla="*/ 0 h 1538079"/>
                <a:gd name="connsiteX0" fmla="*/ 0 w 1135117"/>
                <a:gd name="connsiteY0" fmla="*/ 1538119 h 1538119"/>
                <a:gd name="connsiteX1" fmla="*/ 449318 w 1135117"/>
                <a:gd name="connsiteY1" fmla="*/ 994208 h 1538119"/>
                <a:gd name="connsiteX2" fmla="*/ 606973 w 1135117"/>
                <a:gd name="connsiteY2" fmla="*/ 395119 h 1538119"/>
                <a:gd name="connsiteX3" fmla="*/ 843456 w 1135117"/>
                <a:gd name="connsiteY3" fmla="*/ 71926 h 1538119"/>
                <a:gd name="connsiteX4" fmla="*/ 1135117 w 1135117"/>
                <a:gd name="connsiteY4" fmla="*/ 40 h 1538119"/>
                <a:gd name="connsiteX0" fmla="*/ 0 w 1135117"/>
                <a:gd name="connsiteY0" fmla="*/ 1538119 h 1538119"/>
                <a:gd name="connsiteX1" fmla="*/ 433552 w 1135117"/>
                <a:gd name="connsiteY1" fmla="*/ 976561 h 1538119"/>
                <a:gd name="connsiteX2" fmla="*/ 606973 w 1135117"/>
                <a:gd name="connsiteY2" fmla="*/ 395119 h 1538119"/>
                <a:gd name="connsiteX3" fmla="*/ 843456 w 1135117"/>
                <a:gd name="connsiteY3" fmla="*/ 71926 h 1538119"/>
                <a:gd name="connsiteX4" fmla="*/ 1135117 w 1135117"/>
                <a:gd name="connsiteY4" fmla="*/ 40 h 1538119"/>
                <a:gd name="connsiteX0" fmla="*/ 0 w 1135117"/>
                <a:gd name="connsiteY0" fmla="*/ 1538101 h 1538101"/>
                <a:gd name="connsiteX1" fmla="*/ 433552 w 1135117"/>
                <a:gd name="connsiteY1" fmla="*/ 976543 h 1538101"/>
                <a:gd name="connsiteX2" fmla="*/ 606973 w 1135117"/>
                <a:gd name="connsiteY2" fmla="*/ 395101 h 1538101"/>
                <a:gd name="connsiteX3" fmla="*/ 799006 w 1135117"/>
                <a:gd name="connsiteY3" fmla="*/ 79015 h 1538101"/>
                <a:gd name="connsiteX4" fmla="*/ 1135117 w 1135117"/>
                <a:gd name="connsiteY4" fmla="*/ 22 h 1538101"/>
                <a:gd name="connsiteX0" fmla="*/ 0 w 1046217"/>
                <a:gd name="connsiteY0" fmla="*/ 1538101 h 1538101"/>
                <a:gd name="connsiteX1" fmla="*/ 433552 w 1046217"/>
                <a:gd name="connsiteY1" fmla="*/ 976543 h 1538101"/>
                <a:gd name="connsiteX2" fmla="*/ 606973 w 1046217"/>
                <a:gd name="connsiteY2" fmla="*/ 395101 h 1538101"/>
                <a:gd name="connsiteX3" fmla="*/ 799006 w 1046217"/>
                <a:gd name="connsiteY3" fmla="*/ 79015 h 1538101"/>
                <a:gd name="connsiteX4" fmla="*/ 1046217 w 1046217"/>
                <a:gd name="connsiteY4" fmla="*/ 22 h 1538101"/>
                <a:gd name="connsiteX0" fmla="*/ 0 w 1046217"/>
                <a:gd name="connsiteY0" fmla="*/ 1538091 h 1538091"/>
                <a:gd name="connsiteX1" fmla="*/ 433552 w 1046217"/>
                <a:gd name="connsiteY1" fmla="*/ 976533 h 1538091"/>
                <a:gd name="connsiteX2" fmla="*/ 606973 w 1046217"/>
                <a:gd name="connsiteY2" fmla="*/ 395091 h 1538091"/>
                <a:gd name="connsiteX3" fmla="*/ 773606 w 1046217"/>
                <a:gd name="connsiteY3" fmla="*/ 93221 h 1538091"/>
                <a:gd name="connsiteX4" fmla="*/ 1046217 w 1046217"/>
                <a:gd name="connsiteY4" fmla="*/ 12 h 1538091"/>
                <a:gd name="connsiteX0" fmla="*/ 0 w 1020817"/>
                <a:gd name="connsiteY0" fmla="*/ 1538091 h 1538091"/>
                <a:gd name="connsiteX1" fmla="*/ 433552 w 1020817"/>
                <a:gd name="connsiteY1" fmla="*/ 976533 h 1538091"/>
                <a:gd name="connsiteX2" fmla="*/ 606973 w 1020817"/>
                <a:gd name="connsiteY2" fmla="*/ 395091 h 1538091"/>
                <a:gd name="connsiteX3" fmla="*/ 773606 w 1020817"/>
                <a:gd name="connsiteY3" fmla="*/ 93221 h 1538091"/>
                <a:gd name="connsiteX4" fmla="*/ 1020817 w 1020817"/>
                <a:gd name="connsiteY4" fmla="*/ 12 h 1538091"/>
                <a:gd name="connsiteX0" fmla="*/ 0 w 1020817"/>
                <a:gd name="connsiteY0" fmla="*/ 1538079 h 1538079"/>
                <a:gd name="connsiteX1" fmla="*/ 433552 w 1020817"/>
                <a:gd name="connsiteY1" fmla="*/ 976521 h 1538079"/>
                <a:gd name="connsiteX2" fmla="*/ 606973 w 1020817"/>
                <a:gd name="connsiteY2" fmla="*/ 395079 h 1538079"/>
                <a:gd name="connsiteX3" fmla="*/ 773606 w 1020817"/>
                <a:gd name="connsiteY3" fmla="*/ 93209 h 1538079"/>
                <a:gd name="connsiteX4" fmla="*/ 1020817 w 1020817"/>
                <a:gd name="connsiteY4" fmla="*/ 0 h 1538079"/>
                <a:gd name="connsiteX0" fmla="*/ 0 w 1020817"/>
                <a:gd name="connsiteY0" fmla="*/ 1538090 h 1538090"/>
                <a:gd name="connsiteX1" fmla="*/ 433552 w 1020817"/>
                <a:gd name="connsiteY1" fmla="*/ 976532 h 1538090"/>
                <a:gd name="connsiteX2" fmla="*/ 606973 w 1020817"/>
                <a:gd name="connsiteY2" fmla="*/ 395090 h 1538090"/>
                <a:gd name="connsiteX3" fmla="*/ 773606 w 1020817"/>
                <a:gd name="connsiteY3" fmla="*/ 93220 h 1538090"/>
                <a:gd name="connsiteX4" fmla="*/ 1020817 w 1020817"/>
                <a:gd name="connsiteY4" fmla="*/ 11 h 1538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20817" h="1538090">
                  <a:moveTo>
                    <a:pt x="0" y="1538090"/>
                  </a:moveTo>
                  <a:cubicBezTo>
                    <a:pt x="174078" y="1361384"/>
                    <a:pt x="332390" y="1167032"/>
                    <a:pt x="433552" y="976532"/>
                  </a:cubicBezTo>
                  <a:cubicBezTo>
                    <a:pt x="534714" y="786032"/>
                    <a:pt x="550297" y="542309"/>
                    <a:pt x="606973" y="395090"/>
                  </a:cubicBezTo>
                  <a:cubicBezTo>
                    <a:pt x="663649" y="247871"/>
                    <a:pt x="685582" y="159067"/>
                    <a:pt x="773606" y="93220"/>
                  </a:cubicBezTo>
                  <a:cubicBezTo>
                    <a:pt x="861630" y="27373"/>
                    <a:pt x="896444" y="-645"/>
                    <a:pt x="1020817" y="11"/>
                  </a:cubicBezTo>
                </a:path>
              </a:pathLst>
            </a:custGeom>
            <a:noFill/>
            <a:ln w="762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Oval 45"/>
            <p:cNvSpPr/>
            <p:nvPr/>
          </p:nvSpPr>
          <p:spPr>
            <a:xfrm>
              <a:off x="3066110" y="2159204"/>
              <a:ext cx="45822" cy="11399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/>
            <p:cNvSpPr/>
            <p:nvPr/>
          </p:nvSpPr>
          <p:spPr>
            <a:xfrm>
              <a:off x="3064384" y="2527398"/>
              <a:ext cx="45822" cy="11399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954025" y="1506393"/>
              <a:ext cx="168428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To camera</a:t>
              </a:r>
              <a:endParaRPr lang="en-US" sz="1400" dirty="0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3082672" y="1755316"/>
              <a:ext cx="6363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LED</a:t>
              </a:r>
              <a:endParaRPr lang="en-US" sz="1400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3077260" y="2732908"/>
              <a:ext cx="6363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LED</a:t>
              </a:r>
              <a:endParaRPr lang="en-US" sz="1400" dirty="0"/>
            </a:p>
          </p:txBody>
        </p:sp>
        <p:grpSp>
          <p:nvGrpSpPr>
            <p:cNvPr id="52" name="Group 51"/>
            <p:cNvGrpSpPr/>
            <p:nvPr/>
          </p:nvGrpSpPr>
          <p:grpSpPr>
            <a:xfrm>
              <a:off x="1168191" y="2979116"/>
              <a:ext cx="1768672" cy="1973884"/>
              <a:chOff x="1002816" y="4045916"/>
              <a:chExt cx="1192922" cy="1192922"/>
            </a:xfrm>
          </p:grpSpPr>
          <p:sp>
            <p:nvSpPr>
              <p:cNvPr id="60" name="Pie 59"/>
              <p:cNvSpPr/>
              <p:nvPr/>
            </p:nvSpPr>
            <p:spPr>
              <a:xfrm rot="16200000">
                <a:off x="1002857" y="4070877"/>
                <a:ext cx="1192922" cy="1143000"/>
              </a:xfrm>
              <a:prstGeom prst="pie">
                <a:avLst>
                  <a:gd name="adj1" fmla="val 10755476"/>
                  <a:gd name="adj2" fmla="val 16200000"/>
                </a:avLst>
              </a:prstGeom>
              <a:gradFill flip="none" rotWithShape="1">
                <a:gsLst>
                  <a:gs pos="100000">
                    <a:schemeClr val="bg1">
                      <a:alpha val="0"/>
                    </a:schemeClr>
                  </a:gs>
                  <a:gs pos="62000">
                    <a:schemeClr val="bg1">
                      <a:alpha val="0"/>
                    </a:schemeClr>
                  </a:gs>
                  <a:gs pos="8000">
                    <a:srgbClr val="FF0000"/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1" name="Pie 60"/>
              <p:cNvSpPr/>
              <p:nvPr/>
            </p:nvSpPr>
            <p:spPr>
              <a:xfrm rot="10800000">
                <a:off x="1002816" y="4070878"/>
                <a:ext cx="1192922" cy="1143000"/>
              </a:xfrm>
              <a:prstGeom prst="pie">
                <a:avLst>
                  <a:gd name="adj1" fmla="val 10755476"/>
                  <a:gd name="adj2" fmla="val 16154351"/>
                </a:avLst>
              </a:prstGeom>
              <a:gradFill flip="none" rotWithShape="1">
                <a:gsLst>
                  <a:gs pos="76668">
                    <a:srgbClr val="FFFFFF">
                      <a:alpha val="0"/>
                    </a:srgbClr>
                  </a:gs>
                  <a:gs pos="100000">
                    <a:schemeClr val="bg1">
                      <a:alpha val="0"/>
                    </a:schemeClr>
                  </a:gs>
                  <a:gs pos="62000">
                    <a:schemeClr val="bg1">
                      <a:alpha val="0"/>
                    </a:schemeClr>
                  </a:gs>
                  <a:gs pos="8000">
                    <a:srgbClr val="FF0000"/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3" name="Oval 52"/>
            <p:cNvSpPr/>
            <p:nvPr/>
          </p:nvSpPr>
          <p:spPr>
            <a:xfrm>
              <a:off x="1760484" y="4120364"/>
              <a:ext cx="346842" cy="119552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Oval 53"/>
            <p:cNvSpPr/>
            <p:nvPr/>
          </p:nvSpPr>
          <p:spPr>
            <a:xfrm>
              <a:off x="2372710" y="4272764"/>
              <a:ext cx="346842" cy="119552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/>
            <p:cNvSpPr/>
            <p:nvPr/>
          </p:nvSpPr>
          <p:spPr>
            <a:xfrm>
              <a:off x="1043152" y="4044164"/>
              <a:ext cx="346842" cy="119552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Oval 55"/>
            <p:cNvSpPr/>
            <p:nvPr/>
          </p:nvSpPr>
          <p:spPr>
            <a:xfrm>
              <a:off x="1195552" y="4729964"/>
              <a:ext cx="346842" cy="119552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Oval 56"/>
            <p:cNvSpPr/>
            <p:nvPr/>
          </p:nvSpPr>
          <p:spPr>
            <a:xfrm>
              <a:off x="2719552" y="4653764"/>
              <a:ext cx="346842" cy="119552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1402205" y="1066800"/>
              <a:ext cx="18669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OBM</a:t>
              </a:r>
              <a:endParaRPr lang="en-US" b="1" dirty="0"/>
            </a:p>
          </p:txBody>
        </p:sp>
      </p:grpSp>
      <p:sp>
        <p:nvSpPr>
          <p:cNvPr id="77" name="TextBox 76"/>
          <p:cNvSpPr txBox="1"/>
          <p:nvPr/>
        </p:nvSpPr>
        <p:spPr>
          <a:xfrm>
            <a:off x="760248" y="5638800"/>
            <a:ext cx="2516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If this works…</a:t>
            </a:r>
            <a:endParaRPr lang="en-US" dirty="0"/>
          </a:p>
        </p:txBody>
      </p:sp>
      <p:grpSp>
        <p:nvGrpSpPr>
          <p:cNvPr id="79" name="Group 78"/>
          <p:cNvGrpSpPr/>
          <p:nvPr/>
        </p:nvGrpSpPr>
        <p:grpSpPr>
          <a:xfrm>
            <a:off x="1143000" y="511314"/>
            <a:ext cx="7641554" cy="5589151"/>
            <a:chOff x="1143000" y="511314"/>
            <a:chExt cx="7641554" cy="5589151"/>
          </a:xfrm>
        </p:grpSpPr>
        <p:grpSp>
          <p:nvGrpSpPr>
            <p:cNvPr id="76" name="Group 75"/>
            <p:cNvGrpSpPr/>
            <p:nvPr/>
          </p:nvGrpSpPr>
          <p:grpSpPr>
            <a:xfrm>
              <a:off x="1143000" y="511314"/>
              <a:ext cx="7641554" cy="4893322"/>
              <a:chOff x="1143000" y="821678"/>
              <a:chExt cx="7641554" cy="4893322"/>
            </a:xfrm>
          </p:grpSpPr>
          <p:grpSp>
            <p:nvGrpSpPr>
              <p:cNvPr id="75" name="Group 74"/>
              <p:cNvGrpSpPr/>
              <p:nvPr/>
            </p:nvGrpSpPr>
            <p:grpSpPr>
              <a:xfrm>
                <a:off x="3602954" y="1745285"/>
                <a:ext cx="5181600" cy="3969715"/>
                <a:chOff x="3657600" y="1279582"/>
                <a:chExt cx="5181600" cy="3969715"/>
              </a:xfrm>
            </p:grpSpPr>
            <p:grpSp>
              <p:nvGrpSpPr>
                <p:cNvPr id="71" name="Group 70"/>
                <p:cNvGrpSpPr/>
                <p:nvPr/>
              </p:nvGrpSpPr>
              <p:grpSpPr>
                <a:xfrm>
                  <a:off x="5150506" y="1279582"/>
                  <a:ext cx="3688694" cy="3969715"/>
                  <a:chOff x="4679949" y="1066800"/>
                  <a:chExt cx="3688694" cy="3969715"/>
                </a:xfrm>
              </p:grpSpPr>
              <p:cxnSp>
                <p:nvCxnSpPr>
                  <p:cNvPr id="3" name="Straight Connector 2"/>
                  <p:cNvCxnSpPr/>
                  <p:nvPr/>
                </p:nvCxnSpPr>
                <p:spPr>
                  <a:xfrm>
                    <a:off x="7247101" y="3436315"/>
                    <a:ext cx="381000" cy="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0" name="Flowchart: Direct Access Storage 9"/>
                  <p:cNvSpPr/>
                  <p:nvPr/>
                </p:nvSpPr>
                <p:spPr>
                  <a:xfrm flipH="1">
                    <a:off x="6866101" y="2064715"/>
                    <a:ext cx="228600" cy="304800"/>
                  </a:xfrm>
                  <a:prstGeom prst="flowChartMagneticDrum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" name="Rectangle 10"/>
                  <p:cNvSpPr/>
                  <p:nvPr/>
                </p:nvSpPr>
                <p:spPr>
                  <a:xfrm>
                    <a:off x="4679949" y="3969715"/>
                    <a:ext cx="2910051" cy="1066800"/>
                  </a:xfrm>
                  <a:prstGeom prst="rect">
                    <a:avLst/>
                  </a:prstGeom>
                  <a:blipFill>
                    <a:blip r:embed="rId2"/>
                    <a:tile tx="0" ty="0" sx="100000" sy="100000" flip="none" algn="tl"/>
                  </a:blipFill>
                  <a:ln w="12700"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" name="Freeform 11"/>
                  <p:cNvSpPr/>
                  <p:nvPr/>
                </p:nvSpPr>
                <p:spPr>
                  <a:xfrm>
                    <a:off x="4737835" y="2217115"/>
                    <a:ext cx="2160016" cy="1739461"/>
                  </a:xfrm>
                  <a:custGeom>
                    <a:avLst/>
                    <a:gdLst>
                      <a:gd name="connsiteX0" fmla="*/ 473721 w 2270989"/>
                      <a:gd name="connsiteY0" fmla="*/ 1247827 h 1247827"/>
                      <a:gd name="connsiteX1" fmla="*/ 63817 w 2270989"/>
                      <a:gd name="connsiteY1" fmla="*/ 822158 h 1247827"/>
                      <a:gd name="connsiteX2" fmla="*/ 32286 w 2270989"/>
                      <a:gd name="connsiteY2" fmla="*/ 396489 h 1247827"/>
                      <a:gd name="connsiteX3" fmla="*/ 371245 w 2270989"/>
                      <a:gd name="connsiteY3" fmla="*/ 136358 h 1247827"/>
                      <a:gd name="connsiteX4" fmla="*/ 1088576 w 2270989"/>
                      <a:gd name="connsiteY4" fmla="*/ 18117 h 1247827"/>
                      <a:gd name="connsiteX5" fmla="*/ 2270989 w 2270989"/>
                      <a:gd name="connsiteY5" fmla="*/ 2352 h 1247827"/>
                      <a:gd name="connsiteX0" fmla="*/ 656819 w 2280666"/>
                      <a:gd name="connsiteY0" fmla="*/ 1386009 h 1386009"/>
                      <a:gd name="connsiteX1" fmla="*/ 73494 w 2280666"/>
                      <a:gd name="connsiteY1" fmla="*/ 822158 h 1386009"/>
                      <a:gd name="connsiteX2" fmla="*/ 41963 w 2280666"/>
                      <a:gd name="connsiteY2" fmla="*/ 396489 h 1386009"/>
                      <a:gd name="connsiteX3" fmla="*/ 380922 w 2280666"/>
                      <a:gd name="connsiteY3" fmla="*/ 136358 h 1386009"/>
                      <a:gd name="connsiteX4" fmla="*/ 1098253 w 2280666"/>
                      <a:gd name="connsiteY4" fmla="*/ 18117 h 1386009"/>
                      <a:gd name="connsiteX5" fmla="*/ 2280666 w 2280666"/>
                      <a:gd name="connsiteY5" fmla="*/ 2352 h 1386009"/>
                      <a:gd name="connsiteX0" fmla="*/ 656819 w 2160016"/>
                      <a:gd name="connsiteY0" fmla="*/ 1386009 h 1386009"/>
                      <a:gd name="connsiteX1" fmla="*/ 73494 w 2160016"/>
                      <a:gd name="connsiteY1" fmla="*/ 822158 h 1386009"/>
                      <a:gd name="connsiteX2" fmla="*/ 41963 w 2160016"/>
                      <a:gd name="connsiteY2" fmla="*/ 396489 h 1386009"/>
                      <a:gd name="connsiteX3" fmla="*/ 380922 w 2160016"/>
                      <a:gd name="connsiteY3" fmla="*/ 136358 h 1386009"/>
                      <a:gd name="connsiteX4" fmla="*/ 1098253 w 2160016"/>
                      <a:gd name="connsiteY4" fmla="*/ 18117 h 1386009"/>
                      <a:gd name="connsiteX5" fmla="*/ 2160016 w 2160016"/>
                      <a:gd name="connsiteY5" fmla="*/ 2352 h 13860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160016" h="1386009">
                        <a:moveTo>
                          <a:pt x="656819" y="1386009"/>
                        </a:moveTo>
                        <a:cubicBezTo>
                          <a:pt x="488653" y="1244119"/>
                          <a:pt x="175970" y="987078"/>
                          <a:pt x="73494" y="822158"/>
                        </a:cubicBezTo>
                        <a:cubicBezTo>
                          <a:pt x="-28982" y="657238"/>
                          <a:pt x="-9275" y="510789"/>
                          <a:pt x="41963" y="396489"/>
                        </a:cubicBezTo>
                        <a:cubicBezTo>
                          <a:pt x="93201" y="282189"/>
                          <a:pt x="204874" y="199420"/>
                          <a:pt x="380922" y="136358"/>
                        </a:cubicBezTo>
                        <a:cubicBezTo>
                          <a:pt x="556970" y="73296"/>
                          <a:pt x="781629" y="40451"/>
                          <a:pt x="1098253" y="18117"/>
                        </a:cubicBezTo>
                        <a:cubicBezTo>
                          <a:pt x="1414877" y="-4217"/>
                          <a:pt x="1727121" y="-933"/>
                          <a:pt x="2160016" y="2352"/>
                        </a:cubicBezTo>
                      </a:path>
                    </a:pathLst>
                  </a:custGeom>
                  <a:noFill/>
                  <a:ln w="76200">
                    <a:solidFill>
                      <a:schemeClr val="accent1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" name="Flowchart: Direct Access Storage 12"/>
                  <p:cNvSpPr/>
                  <p:nvPr/>
                </p:nvSpPr>
                <p:spPr>
                  <a:xfrm flipH="1">
                    <a:off x="6866101" y="2429949"/>
                    <a:ext cx="228600" cy="304800"/>
                  </a:xfrm>
                  <a:prstGeom prst="flowChartMagneticDrum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cxnSp>
                <p:nvCxnSpPr>
                  <p:cNvPr id="14" name="Straight Connector 13"/>
                  <p:cNvCxnSpPr>
                    <a:stCxn id="10" idx="1"/>
                  </p:cNvCxnSpPr>
                  <p:nvPr/>
                </p:nvCxnSpPr>
                <p:spPr>
                  <a:xfrm>
                    <a:off x="7094701" y="2217115"/>
                    <a:ext cx="533400" cy="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" name="Straight Connector 14"/>
                  <p:cNvCxnSpPr/>
                  <p:nvPr/>
                </p:nvCxnSpPr>
                <p:spPr>
                  <a:xfrm>
                    <a:off x="7094701" y="2569213"/>
                    <a:ext cx="533400" cy="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6" name="Isosceles Triangle 15"/>
                  <p:cNvSpPr/>
                  <p:nvPr/>
                </p:nvSpPr>
                <p:spPr>
                  <a:xfrm rot="5400000">
                    <a:off x="7633088" y="2022016"/>
                    <a:ext cx="685801" cy="739665"/>
                  </a:xfrm>
                  <a:prstGeom prst="triangl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000" b="1" baseline="14000" dirty="0" smtClean="0">
                        <a:solidFill>
                          <a:schemeClr val="tx1"/>
                        </a:solidFill>
                      </a:rPr>
                      <a:t>|</a:t>
                    </a:r>
                    <a:endParaRPr lang="en-US" sz="2000" b="1" baseline="140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7" name="Isosceles Triangle 16"/>
                  <p:cNvSpPr/>
                  <p:nvPr/>
                </p:nvSpPr>
                <p:spPr>
                  <a:xfrm rot="5400000">
                    <a:off x="7633088" y="2875982"/>
                    <a:ext cx="685801" cy="739665"/>
                  </a:xfrm>
                  <a:prstGeom prst="triangl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3600" baseline="8000" dirty="0" smtClean="0">
                        <a:solidFill>
                          <a:schemeClr val="tx1"/>
                        </a:solidFill>
                      </a:rPr>
                      <a:t>+</a:t>
                    </a:r>
                    <a:endParaRPr lang="en-US" sz="3600" baseline="8000" dirty="0">
                      <a:solidFill>
                        <a:schemeClr val="tx1"/>
                      </a:solidFill>
                    </a:endParaRPr>
                  </a:p>
                </p:txBody>
              </p:sp>
              <p:cxnSp>
                <p:nvCxnSpPr>
                  <p:cNvPr id="18" name="Straight Connector 17"/>
                  <p:cNvCxnSpPr/>
                  <p:nvPr/>
                </p:nvCxnSpPr>
                <p:spPr>
                  <a:xfrm>
                    <a:off x="7247101" y="2569213"/>
                    <a:ext cx="0" cy="867102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" name="Straight Connector 18"/>
                  <p:cNvCxnSpPr/>
                  <p:nvPr/>
                </p:nvCxnSpPr>
                <p:spPr>
                  <a:xfrm>
                    <a:off x="7408341" y="3092100"/>
                    <a:ext cx="190500" cy="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" name="Straight Connector 19"/>
                  <p:cNvCxnSpPr/>
                  <p:nvPr/>
                </p:nvCxnSpPr>
                <p:spPr>
                  <a:xfrm>
                    <a:off x="7395342" y="2674315"/>
                    <a:ext cx="0" cy="42566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" name="Straight Connector 20"/>
                  <p:cNvCxnSpPr>
                    <a:endCxn id="22" idx="0"/>
                  </p:cNvCxnSpPr>
                  <p:nvPr/>
                </p:nvCxnSpPr>
                <p:spPr>
                  <a:xfrm flipH="1">
                    <a:off x="7395341" y="2217115"/>
                    <a:ext cx="1" cy="265386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2" name="Freeform 21"/>
                  <p:cNvSpPr/>
                  <p:nvPr/>
                </p:nvSpPr>
                <p:spPr>
                  <a:xfrm>
                    <a:off x="7395341" y="2482501"/>
                    <a:ext cx="86710" cy="189187"/>
                  </a:xfrm>
                  <a:custGeom>
                    <a:avLst/>
                    <a:gdLst>
                      <a:gd name="connsiteX0" fmla="*/ 0 w 86710"/>
                      <a:gd name="connsiteY0" fmla="*/ 0 h 189187"/>
                      <a:gd name="connsiteX1" fmla="*/ 86710 w 86710"/>
                      <a:gd name="connsiteY1" fmla="*/ 94594 h 189187"/>
                      <a:gd name="connsiteX2" fmla="*/ 0 w 86710"/>
                      <a:gd name="connsiteY2" fmla="*/ 189187 h 1891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86710" h="189187">
                        <a:moveTo>
                          <a:pt x="0" y="0"/>
                        </a:moveTo>
                        <a:cubicBezTo>
                          <a:pt x="43355" y="31531"/>
                          <a:pt x="86710" y="63063"/>
                          <a:pt x="86710" y="94594"/>
                        </a:cubicBezTo>
                        <a:cubicBezTo>
                          <a:pt x="86710" y="126125"/>
                          <a:pt x="43355" y="157656"/>
                          <a:pt x="0" y="189187"/>
                        </a:cubicBezTo>
                      </a:path>
                    </a:pathLst>
                  </a:cu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3" name="Isosceles Triangle 22"/>
                  <p:cNvSpPr/>
                  <p:nvPr/>
                </p:nvSpPr>
                <p:spPr>
                  <a:xfrm flipV="1">
                    <a:off x="5378886" y="3764762"/>
                    <a:ext cx="533400" cy="433551"/>
                  </a:xfrm>
                  <a:prstGeom prst="triangle">
                    <a:avLst/>
                  </a:prstGeom>
                  <a:solidFill>
                    <a:srgbClr val="FF000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" name="Isosceles Triangle 23"/>
                  <p:cNvSpPr/>
                  <p:nvPr/>
                </p:nvSpPr>
                <p:spPr>
                  <a:xfrm rot="20688648">
                    <a:off x="5439138" y="4122120"/>
                    <a:ext cx="533400" cy="433551"/>
                  </a:xfrm>
                  <a:prstGeom prst="triangle">
                    <a:avLst/>
                  </a:prstGeom>
                  <a:solidFill>
                    <a:srgbClr val="FF000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5" name="Oval 24"/>
                  <p:cNvSpPr/>
                  <p:nvPr/>
                </p:nvSpPr>
                <p:spPr>
                  <a:xfrm>
                    <a:off x="5602233" y="4122115"/>
                    <a:ext cx="346842" cy="119552"/>
                  </a:xfrm>
                  <a:prstGeom prst="ellipse">
                    <a:avLst/>
                  </a:prstGeom>
                  <a:solidFill>
                    <a:schemeClr val="bg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26" name="Group 25"/>
                  <p:cNvGrpSpPr/>
                  <p:nvPr/>
                </p:nvGrpSpPr>
                <p:grpSpPr>
                  <a:xfrm>
                    <a:off x="5105618" y="1807213"/>
                    <a:ext cx="1066800" cy="1981200"/>
                    <a:chOff x="2743200" y="2057400"/>
                    <a:chExt cx="1066800" cy="1600200"/>
                  </a:xfrm>
                  <a:gradFill flip="none" rotWithShape="1">
                    <a:gsLst>
                      <a:gs pos="0">
                        <a:srgbClr val="CBCBCB"/>
                      </a:gs>
                      <a:gs pos="0">
                        <a:srgbClr val="292929"/>
                      </a:gs>
                      <a:gs pos="97000">
                        <a:srgbClr val="777777"/>
                      </a:gs>
                      <a:gs pos="70000">
                        <a:srgbClr val="EAEAEA"/>
                      </a:gs>
                    </a:gsLst>
                    <a:lin ang="10800000" scaled="1"/>
                    <a:tileRect/>
                  </a:gradFill>
                </p:grpSpPr>
                <p:sp>
                  <p:nvSpPr>
                    <p:cNvPr id="64" name="Rectangle 63"/>
                    <p:cNvSpPr/>
                    <p:nvPr/>
                  </p:nvSpPr>
                  <p:spPr>
                    <a:xfrm>
                      <a:off x="2743200" y="2057400"/>
                      <a:ext cx="1066800" cy="1371600"/>
                    </a:xfrm>
                    <a:prstGeom prst="rect">
                      <a:avLst/>
                    </a:prstGeom>
                    <a:grpFill/>
                    <a:ln w="9525">
                      <a:solidFill>
                        <a:schemeClr val="bg1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65" name="Trapezoid 64"/>
                    <p:cNvSpPr/>
                    <p:nvPr/>
                  </p:nvSpPr>
                  <p:spPr>
                    <a:xfrm flipV="1">
                      <a:off x="2743200" y="3429000"/>
                      <a:ext cx="1066800" cy="228600"/>
                    </a:xfrm>
                    <a:prstGeom prst="trapezoid">
                      <a:avLst>
                        <a:gd name="adj" fmla="val 76724"/>
                      </a:avLst>
                    </a:prstGeom>
                    <a:grpFill/>
                    <a:ln w="9525">
                      <a:solidFill>
                        <a:schemeClr val="bg1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27" name="TextBox 26"/>
                  <p:cNvSpPr txBox="1"/>
                  <p:nvPr/>
                </p:nvSpPr>
                <p:spPr>
                  <a:xfrm>
                    <a:off x="7024851" y="1755316"/>
                    <a:ext cx="1343792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r"/>
                    <a:r>
                      <a:rPr lang="en-US" sz="1400" dirty="0" smtClean="0"/>
                      <a:t>Phase gradient</a:t>
                    </a:r>
                    <a:endParaRPr lang="en-US" sz="1400" dirty="0"/>
                  </a:p>
                </p:txBody>
              </p:sp>
              <p:sp>
                <p:nvSpPr>
                  <p:cNvPr id="28" name="TextBox 27"/>
                  <p:cNvSpPr txBox="1"/>
                  <p:nvPr/>
                </p:nvSpPr>
                <p:spPr>
                  <a:xfrm>
                    <a:off x="7077103" y="3555253"/>
                    <a:ext cx="1143000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r"/>
                    <a:r>
                      <a:rPr lang="en-US" sz="1400" dirty="0" smtClean="0"/>
                      <a:t>Amplitude</a:t>
                    </a:r>
                    <a:endParaRPr lang="en-US" dirty="0"/>
                  </a:p>
                </p:txBody>
              </p:sp>
              <p:sp>
                <p:nvSpPr>
                  <p:cNvPr id="29" name="Oval 28"/>
                  <p:cNvSpPr/>
                  <p:nvPr/>
                </p:nvSpPr>
                <p:spPr>
                  <a:xfrm>
                    <a:off x="6214459" y="4274515"/>
                    <a:ext cx="346842" cy="119552"/>
                  </a:xfrm>
                  <a:prstGeom prst="ellipse">
                    <a:avLst/>
                  </a:prstGeom>
                  <a:solidFill>
                    <a:schemeClr val="bg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0" name="Oval 29"/>
                  <p:cNvSpPr/>
                  <p:nvPr/>
                </p:nvSpPr>
                <p:spPr>
                  <a:xfrm>
                    <a:off x="6561301" y="4655515"/>
                    <a:ext cx="346842" cy="119552"/>
                  </a:xfrm>
                  <a:prstGeom prst="ellipse">
                    <a:avLst/>
                  </a:prstGeom>
                  <a:solidFill>
                    <a:schemeClr val="bg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1" name="Oval 30"/>
                  <p:cNvSpPr/>
                  <p:nvPr/>
                </p:nvSpPr>
                <p:spPr>
                  <a:xfrm>
                    <a:off x="5037301" y="4731715"/>
                    <a:ext cx="346842" cy="119552"/>
                  </a:xfrm>
                  <a:prstGeom prst="ellipse">
                    <a:avLst/>
                  </a:prstGeom>
                  <a:solidFill>
                    <a:schemeClr val="bg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2" name="Oval 31"/>
                  <p:cNvSpPr/>
                  <p:nvPr/>
                </p:nvSpPr>
                <p:spPr>
                  <a:xfrm>
                    <a:off x="4884901" y="4045915"/>
                    <a:ext cx="346842" cy="119552"/>
                  </a:xfrm>
                  <a:prstGeom prst="ellipse">
                    <a:avLst/>
                  </a:prstGeom>
                  <a:solidFill>
                    <a:schemeClr val="bg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3" name="Oval 32"/>
                  <p:cNvSpPr/>
                  <p:nvPr/>
                </p:nvSpPr>
                <p:spPr>
                  <a:xfrm>
                    <a:off x="7052659" y="4078763"/>
                    <a:ext cx="346842" cy="119552"/>
                  </a:xfrm>
                  <a:prstGeom prst="ellipse">
                    <a:avLst/>
                  </a:prstGeom>
                  <a:solidFill>
                    <a:schemeClr val="bg2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cxnSp>
                <p:nvCxnSpPr>
                  <p:cNvPr id="34" name="Straight Arrow Connector 33"/>
                  <p:cNvCxnSpPr/>
                  <p:nvPr/>
                </p:nvCxnSpPr>
                <p:spPr>
                  <a:xfrm flipV="1">
                    <a:off x="6175044" y="3588716"/>
                    <a:ext cx="228600" cy="254878"/>
                  </a:xfrm>
                  <a:prstGeom prst="straightConnector1">
                    <a:avLst/>
                  </a:prstGeom>
                  <a:ln w="28575">
                    <a:solidFill>
                      <a:srgbClr val="FF0000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5" name="Straight Arrow Connector 34"/>
                  <p:cNvCxnSpPr/>
                  <p:nvPr/>
                </p:nvCxnSpPr>
                <p:spPr>
                  <a:xfrm flipH="1" flipV="1">
                    <a:off x="4877018" y="3588715"/>
                    <a:ext cx="228600" cy="254878"/>
                  </a:xfrm>
                  <a:prstGeom prst="straightConnector1">
                    <a:avLst/>
                  </a:prstGeom>
                  <a:ln w="28575">
                    <a:solidFill>
                      <a:srgbClr val="FF0000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" name="Straight Arrow Connector 35"/>
                  <p:cNvCxnSpPr/>
                  <p:nvPr/>
                </p:nvCxnSpPr>
                <p:spPr>
                  <a:xfrm>
                    <a:off x="5639018" y="2217115"/>
                    <a:ext cx="0" cy="670034"/>
                  </a:xfrm>
                  <a:prstGeom prst="straightConnector1">
                    <a:avLst/>
                  </a:prstGeom>
                  <a:ln w="38100">
                    <a:solidFill>
                      <a:srgbClr val="FF0000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7" name="Freeform 36"/>
                  <p:cNvSpPr/>
                  <p:nvPr/>
                </p:nvSpPr>
                <p:spPr>
                  <a:xfrm>
                    <a:off x="5875501" y="2582458"/>
                    <a:ext cx="1020817" cy="1374120"/>
                  </a:xfrm>
                  <a:custGeom>
                    <a:avLst/>
                    <a:gdLst>
                      <a:gd name="connsiteX0" fmla="*/ 0 w 1087821"/>
                      <a:gd name="connsiteY0" fmla="*/ 1529387 h 1529387"/>
                      <a:gd name="connsiteX1" fmla="*/ 449318 w 1087821"/>
                      <a:gd name="connsiteY1" fmla="*/ 985476 h 1529387"/>
                      <a:gd name="connsiteX2" fmla="*/ 606973 w 1087821"/>
                      <a:gd name="connsiteY2" fmla="*/ 386387 h 1529387"/>
                      <a:gd name="connsiteX3" fmla="*/ 843456 w 1087821"/>
                      <a:gd name="connsiteY3" fmla="*/ 63194 h 1529387"/>
                      <a:gd name="connsiteX4" fmla="*/ 1087821 w 1087821"/>
                      <a:gd name="connsiteY4" fmla="*/ 132 h 1529387"/>
                      <a:gd name="connsiteX0" fmla="*/ 0 w 1135117"/>
                      <a:gd name="connsiteY0" fmla="*/ 1538119 h 1538119"/>
                      <a:gd name="connsiteX1" fmla="*/ 449318 w 1135117"/>
                      <a:gd name="connsiteY1" fmla="*/ 994208 h 1538119"/>
                      <a:gd name="connsiteX2" fmla="*/ 606973 w 1135117"/>
                      <a:gd name="connsiteY2" fmla="*/ 395119 h 1538119"/>
                      <a:gd name="connsiteX3" fmla="*/ 843456 w 1135117"/>
                      <a:gd name="connsiteY3" fmla="*/ 71926 h 1538119"/>
                      <a:gd name="connsiteX4" fmla="*/ 1135117 w 1135117"/>
                      <a:gd name="connsiteY4" fmla="*/ 40 h 1538119"/>
                      <a:gd name="connsiteX0" fmla="*/ 0 w 1135117"/>
                      <a:gd name="connsiteY0" fmla="*/ 1538079 h 1538079"/>
                      <a:gd name="connsiteX1" fmla="*/ 449318 w 1135117"/>
                      <a:gd name="connsiteY1" fmla="*/ 994168 h 1538079"/>
                      <a:gd name="connsiteX2" fmla="*/ 606973 w 1135117"/>
                      <a:gd name="connsiteY2" fmla="*/ 395079 h 1538079"/>
                      <a:gd name="connsiteX3" fmla="*/ 843456 w 1135117"/>
                      <a:gd name="connsiteY3" fmla="*/ 71886 h 1538079"/>
                      <a:gd name="connsiteX4" fmla="*/ 1135117 w 1135117"/>
                      <a:gd name="connsiteY4" fmla="*/ 0 h 1538079"/>
                      <a:gd name="connsiteX0" fmla="*/ 0 w 1135117"/>
                      <a:gd name="connsiteY0" fmla="*/ 1538079 h 1538079"/>
                      <a:gd name="connsiteX1" fmla="*/ 449318 w 1135117"/>
                      <a:gd name="connsiteY1" fmla="*/ 994168 h 1538079"/>
                      <a:gd name="connsiteX2" fmla="*/ 606973 w 1135117"/>
                      <a:gd name="connsiteY2" fmla="*/ 395079 h 1538079"/>
                      <a:gd name="connsiteX3" fmla="*/ 843456 w 1135117"/>
                      <a:gd name="connsiteY3" fmla="*/ 71886 h 1538079"/>
                      <a:gd name="connsiteX4" fmla="*/ 1135117 w 1135117"/>
                      <a:gd name="connsiteY4" fmla="*/ 0 h 1538079"/>
                      <a:gd name="connsiteX0" fmla="*/ 0 w 1135117"/>
                      <a:gd name="connsiteY0" fmla="*/ 1538119 h 1538119"/>
                      <a:gd name="connsiteX1" fmla="*/ 449318 w 1135117"/>
                      <a:gd name="connsiteY1" fmla="*/ 994208 h 1538119"/>
                      <a:gd name="connsiteX2" fmla="*/ 606973 w 1135117"/>
                      <a:gd name="connsiteY2" fmla="*/ 395119 h 1538119"/>
                      <a:gd name="connsiteX3" fmla="*/ 843456 w 1135117"/>
                      <a:gd name="connsiteY3" fmla="*/ 71926 h 1538119"/>
                      <a:gd name="connsiteX4" fmla="*/ 1135117 w 1135117"/>
                      <a:gd name="connsiteY4" fmla="*/ 40 h 1538119"/>
                      <a:gd name="connsiteX0" fmla="*/ 0 w 1135117"/>
                      <a:gd name="connsiteY0" fmla="*/ 1538119 h 1538119"/>
                      <a:gd name="connsiteX1" fmla="*/ 433552 w 1135117"/>
                      <a:gd name="connsiteY1" fmla="*/ 976561 h 1538119"/>
                      <a:gd name="connsiteX2" fmla="*/ 606973 w 1135117"/>
                      <a:gd name="connsiteY2" fmla="*/ 395119 h 1538119"/>
                      <a:gd name="connsiteX3" fmla="*/ 843456 w 1135117"/>
                      <a:gd name="connsiteY3" fmla="*/ 71926 h 1538119"/>
                      <a:gd name="connsiteX4" fmla="*/ 1135117 w 1135117"/>
                      <a:gd name="connsiteY4" fmla="*/ 40 h 1538119"/>
                      <a:gd name="connsiteX0" fmla="*/ 0 w 1135117"/>
                      <a:gd name="connsiteY0" fmla="*/ 1538101 h 1538101"/>
                      <a:gd name="connsiteX1" fmla="*/ 433552 w 1135117"/>
                      <a:gd name="connsiteY1" fmla="*/ 976543 h 1538101"/>
                      <a:gd name="connsiteX2" fmla="*/ 606973 w 1135117"/>
                      <a:gd name="connsiteY2" fmla="*/ 395101 h 1538101"/>
                      <a:gd name="connsiteX3" fmla="*/ 799006 w 1135117"/>
                      <a:gd name="connsiteY3" fmla="*/ 79015 h 1538101"/>
                      <a:gd name="connsiteX4" fmla="*/ 1135117 w 1135117"/>
                      <a:gd name="connsiteY4" fmla="*/ 22 h 1538101"/>
                      <a:gd name="connsiteX0" fmla="*/ 0 w 1046217"/>
                      <a:gd name="connsiteY0" fmla="*/ 1538101 h 1538101"/>
                      <a:gd name="connsiteX1" fmla="*/ 433552 w 1046217"/>
                      <a:gd name="connsiteY1" fmla="*/ 976543 h 1538101"/>
                      <a:gd name="connsiteX2" fmla="*/ 606973 w 1046217"/>
                      <a:gd name="connsiteY2" fmla="*/ 395101 h 1538101"/>
                      <a:gd name="connsiteX3" fmla="*/ 799006 w 1046217"/>
                      <a:gd name="connsiteY3" fmla="*/ 79015 h 1538101"/>
                      <a:gd name="connsiteX4" fmla="*/ 1046217 w 1046217"/>
                      <a:gd name="connsiteY4" fmla="*/ 22 h 1538101"/>
                      <a:gd name="connsiteX0" fmla="*/ 0 w 1046217"/>
                      <a:gd name="connsiteY0" fmla="*/ 1538091 h 1538091"/>
                      <a:gd name="connsiteX1" fmla="*/ 433552 w 1046217"/>
                      <a:gd name="connsiteY1" fmla="*/ 976533 h 1538091"/>
                      <a:gd name="connsiteX2" fmla="*/ 606973 w 1046217"/>
                      <a:gd name="connsiteY2" fmla="*/ 395091 h 1538091"/>
                      <a:gd name="connsiteX3" fmla="*/ 773606 w 1046217"/>
                      <a:gd name="connsiteY3" fmla="*/ 93221 h 1538091"/>
                      <a:gd name="connsiteX4" fmla="*/ 1046217 w 1046217"/>
                      <a:gd name="connsiteY4" fmla="*/ 12 h 1538091"/>
                      <a:gd name="connsiteX0" fmla="*/ 0 w 1020817"/>
                      <a:gd name="connsiteY0" fmla="*/ 1538091 h 1538091"/>
                      <a:gd name="connsiteX1" fmla="*/ 433552 w 1020817"/>
                      <a:gd name="connsiteY1" fmla="*/ 976533 h 1538091"/>
                      <a:gd name="connsiteX2" fmla="*/ 606973 w 1020817"/>
                      <a:gd name="connsiteY2" fmla="*/ 395091 h 1538091"/>
                      <a:gd name="connsiteX3" fmla="*/ 773606 w 1020817"/>
                      <a:gd name="connsiteY3" fmla="*/ 93221 h 1538091"/>
                      <a:gd name="connsiteX4" fmla="*/ 1020817 w 1020817"/>
                      <a:gd name="connsiteY4" fmla="*/ 12 h 1538091"/>
                      <a:gd name="connsiteX0" fmla="*/ 0 w 1020817"/>
                      <a:gd name="connsiteY0" fmla="*/ 1538079 h 1538079"/>
                      <a:gd name="connsiteX1" fmla="*/ 433552 w 1020817"/>
                      <a:gd name="connsiteY1" fmla="*/ 976521 h 1538079"/>
                      <a:gd name="connsiteX2" fmla="*/ 606973 w 1020817"/>
                      <a:gd name="connsiteY2" fmla="*/ 395079 h 1538079"/>
                      <a:gd name="connsiteX3" fmla="*/ 773606 w 1020817"/>
                      <a:gd name="connsiteY3" fmla="*/ 93209 h 1538079"/>
                      <a:gd name="connsiteX4" fmla="*/ 1020817 w 1020817"/>
                      <a:gd name="connsiteY4" fmla="*/ 0 h 1538079"/>
                      <a:gd name="connsiteX0" fmla="*/ 0 w 1020817"/>
                      <a:gd name="connsiteY0" fmla="*/ 1538090 h 1538090"/>
                      <a:gd name="connsiteX1" fmla="*/ 433552 w 1020817"/>
                      <a:gd name="connsiteY1" fmla="*/ 976532 h 1538090"/>
                      <a:gd name="connsiteX2" fmla="*/ 606973 w 1020817"/>
                      <a:gd name="connsiteY2" fmla="*/ 395090 h 1538090"/>
                      <a:gd name="connsiteX3" fmla="*/ 773606 w 1020817"/>
                      <a:gd name="connsiteY3" fmla="*/ 93220 h 1538090"/>
                      <a:gd name="connsiteX4" fmla="*/ 1020817 w 1020817"/>
                      <a:gd name="connsiteY4" fmla="*/ 11 h 15380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20817" h="1538090">
                        <a:moveTo>
                          <a:pt x="0" y="1538090"/>
                        </a:moveTo>
                        <a:cubicBezTo>
                          <a:pt x="174078" y="1361384"/>
                          <a:pt x="332390" y="1167032"/>
                          <a:pt x="433552" y="976532"/>
                        </a:cubicBezTo>
                        <a:cubicBezTo>
                          <a:pt x="534714" y="786032"/>
                          <a:pt x="550297" y="542309"/>
                          <a:pt x="606973" y="395090"/>
                        </a:cubicBezTo>
                        <a:cubicBezTo>
                          <a:pt x="663649" y="247871"/>
                          <a:pt x="685582" y="159067"/>
                          <a:pt x="773606" y="93220"/>
                        </a:cubicBezTo>
                        <a:cubicBezTo>
                          <a:pt x="861630" y="27373"/>
                          <a:pt x="896444" y="-645"/>
                          <a:pt x="1020817" y="11"/>
                        </a:cubicBezTo>
                      </a:path>
                    </a:pathLst>
                  </a:custGeom>
                  <a:noFill/>
                  <a:ln w="76200">
                    <a:solidFill>
                      <a:schemeClr val="accent1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8" name="TextBox 47"/>
                  <p:cNvSpPr txBox="1"/>
                  <p:nvPr/>
                </p:nvSpPr>
                <p:spPr>
                  <a:xfrm>
                    <a:off x="4797371" y="1499005"/>
                    <a:ext cx="1684283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400" dirty="0" smtClean="0"/>
                      <a:t>From laser</a:t>
                    </a:r>
                    <a:endParaRPr lang="en-US" sz="1400" dirty="0"/>
                  </a:p>
                </p:txBody>
              </p:sp>
              <p:sp>
                <p:nvSpPr>
                  <p:cNvPr id="59" name="TextBox 58"/>
                  <p:cNvSpPr txBox="1"/>
                  <p:nvPr/>
                </p:nvSpPr>
                <p:spPr>
                  <a:xfrm>
                    <a:off x="5234150" y="1066800"/>
                    <a:ext cx="1866901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b="1" dirty="0" smtClean="0"/>
                      <a:t>Scanning OBM</a:t>
                    </a:r>
                    <a:endParaRPr lang="en-US" b="1" dirty="0"/>
                  </a:p>
                </p:txBody>
              </p:sp>
            </p:grpSp>
            <p:sp>
              <p:nvSpPr>
                <p:cNvPr id="73" name="Left-Right Arrow 72"/>
                <p:cNvSpPr/>
                <p:nvPr/>
              </p:nvSpPr>
              <p:spPr>
                <a:xfrm>
                  <a:off x="4038600" y="3843463"/>
                  <a:ext cx="609600" cy="347537"/>
                </a:xfrm>
                <a:prstGeom prst="leftRightArrow">
                  <a:avLst/>
                </a:prstGeom>
                <a:solidFill>
                  <a:srgbClr val="00B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" name="TextBox 73"/>
                <p:cNvSpPr txBox="1"/>
                <p:nvPr/>
              </p:nvSpPr>
              <p:spPr>
                <a:xfrm>
                  <a:off x="3657600" y="3508532"/>
                  <a:ext cx="13716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 smtClean="0"/>
                    <a:t>equivalent</a:t>
                  </a:r>
                  <a:endParaRPr lang="en-US" dirty="0"/>
                </a:p>
              </p:txBody>
            </p:sp>
          </p:grpSp>
          <p:sp>
            <p:nvSpPr>
              <p:cNvPr id="2" name="TextBox 1"/>
              <p:cNvSpPr txBox="1"/>
              <p:nvPr/>
            </p:nvSpPr>
            <p:spPr>
              <a:xfrm>
                <a:off x="1143000" y="821678"/>
                <a:ext cx="684149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dirty="0" smtClean="0"/>
                  <a:t>Principle of reciprocity</a:t>
                </a:r>
                <a:endParaRPr lang="en-US" sz="4000" dirty="0"/>
              </a:p>
            </p:txBody>
          </p:sp>
        </p:grpSp>
        <p:sp>
          <p:nvSpPr>
            <p:cNvPr id="78" name="TextBox 77"/>
            <p:cNvSpPr txBox="1"/>
            <p:nvPr/>
          </p:nvSpPr>
          <p:spPr>
            <a:xfrm>
              <a:off x="5029200" y="5638800"/>
              <a:ext cx="32981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then this must also work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913424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943600" y="6519446"/>
            <a:ext cx="29264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Davison Lab, Boston University</a:t>
            </a:r>
            <a:endParaRPr lang="en-US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692992" y="990981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TPEF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3437626" y="990600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/>
              <a:t>sOBM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356556" y="4246419"/>
            <a:ext cx="541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GFP-labeled mouse cortex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914400" y="206514"/>
            <a:ext cx="731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Scanning OBM with TPEF</a:t>
            </a:r>
            <a:endParaRPr lang="en-US" sz="4000" dirty="0"/>
          </a:p>
        </p:txBody>
      </p:sp>
      <p:sp>
        <p:nvSpPr>
          <p:cNvPr id="10" name="TextBox 9"/>
          <p:cNvSpPr txBox="1"/>
          <p:nvPr/>
        </p:nvSpPr>
        <p:spPr>
          <a:xfrm>
            <a:off x="6352308" y="4239492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FOV = 80</a:t>
            </a:r>
            <a:r>
              <a:rPr lang="en-US" dirty="0" smtClean="0">
                <a:sym typeface="Symbol"/>
              </a:rPr>
              <a:t>m</a:t>
            </a:r>
            <a:endParaRPr lang="en-US" dirty="0"/>
          </a:p>
        </p:txBody>
      </p:sp>
      <p:pic>
        <p:nvPicPr>
          <p:cNvPr id="9" name="sOBM13_combined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14873" y="1473678"/>
            <a:ext cx="5511952" cy="2755976"/>
          </a:xfrm>
          <a:prstGeom prst="rect">
            <a:avLst/>
          </a:prstGeom>
        </p:spPr>
      </p:pic>
      <p:pic>
        <p:nvPicPr>
          <p:cNvPr id="11" name="sOBM13_red.avi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019800" y="1476707"/>
            <a:ext cx="2743200" cy="2743200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403211" y="4730087"/>
            <a:ext cx="8352862" cy="1594513"/>
            <a:chOff x="403211" y="4730087"/>
            <a:chExt cx="8352862" cy="1594513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211" y="4730087"/>
              <a:ext cx="838034" cy="797752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7644" y="4730087"/>
              <a:ext cx="838034" cy="797752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5678" y="4730087"/>
              <a:ext cx="838034" cy="797752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23712" y="4730087"/>
              <a:ext cx="838034" cy="797752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52886" y="4735049"/>
              <a:ext cx="832822" cy="792791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85707" y="4735049"/>
              <a:ext cx="832822" cy="792791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18529" y="4735049"/>
              <a:ext cx="832822" cy="792791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51351" y="4735049"/>
              <a:ext cx="832822" cy="792791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84173" y="4735049"/>
              <a:ext cx="832822" cy="792791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16994" y="4730087"/>
              <a:ext cx="838034" cy="797752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211" y="5512650"/>
              <a:ext cx="843246" cy="802714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5657" y="5521886"/>
              <a:ext cx="838034" cy="797752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3691" y="5521886"/>
              <a:ext cx="843246" cy="802714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20681" y="5521886"/>
              <a:ext cx="838034" cy="797752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8904" y="5521886"/>
              <a:ext cx="838034" cy="797752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85707" y="5521886"/>
              <a:ext cx="832823" cy="792792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18529" y="5521886"/>
              <a:ext cx="832823" cy="792792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51353" y="5521886"/>
              <a:ext cx="832823" cy="792792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84173" y="5521886"/>
              <a:ext cx="832823" cy="792792"/>
            </a:xfrm>
            <a:prstGeom prst="rect">
              <a:avLst/>
            </a:prstGeom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16995" y="5521886"/>
              <a:ext cx="839078" cy="798746"/>
            </a:xfrm>
            <a:prstGeom prst="rect">
              <a:avLst/>
            </a:prstGeom>
          </p:spPr>
        </p:pic>
      </p:grpSp>
      <p:sp>
        <p:nvSpPr>
          <p:cNvPr id="3" name="TextBox 2"/>
          <p:cNvSpPr txBox="1"/>
          <p:nvPr/>
        </p:nvSpPr>
        <p:spPr>
          <a:xfrm>
            <a:off x="3733800" y="6324600"/>
            <a:ext cx="14960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depth</a:t>
            </a:r>
            <a:r>
              <a:rPr lang="en-US" dirty="0" smtClean="0"/>
              <a:t> </a:t>
            </a:r>
            <a:r>
              <a:rPr lang="en-US" dirty="0" smtClean="0">
                <a:sym typeface="Symbol"/>
              </a:rPr>
              <a:t>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7314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0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8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80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6" repeatCount="indefinite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22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 preferRelativeResize="0"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532" y="1818721"/>
            <a:ext cx="3857625" cy="3857625"/>
          </a:xfrm>
          <a:prstGeom prst="rect">
            <a:avLst/>
          </a:prstGeom>
        </p:spPr>
      </p:pic>
      <p:pic>
        <p:nvPicPr>
          <p:cNvPr id="6" name="Picture 5"/>
          <p:cNvPicPr preferRelativeResize="0"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1652" y="1810095"/>
            <a:ext cx="3857625" cy="3857625"/>
          </a:xfrm>
          <a:prstGeom prst="rect">
            <a:avLst/>
          </a:prstGeom>
        </p:spPr>
      </p:pic>
      <p:pic>
        <p:nvPicPr>
          <p:cNvPr id="7" name="Picture 3" descr="C:\Users\jmertz\Dropbox\Matlab\OBM_CARS\mc2_both.t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8844" y="1814416"/>
            <a:ext cx="3857625" cy="385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480870" y="1307449"/>
            <a:ext cx="198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CARS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5689122" y="1307068"/>
            <a:ext cx="198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/>
              <a:t>sOBM</a:t>
            </a:r>
            <a:endParaRPr lang="en-US" sz="3200" dirty="0"/>
          </a:p>
        </p:txBody>
      </p:sp>
      <p:sp>
        <p:nvSpPr>
          <p:cNvPr id="2" name="TextBox 1"/>
          <p:cNvSpPr txBox="1"/>
          <p:nvPr/>
        </p:nvSpPr>
        <p:spPr>
          <a:xfrm>
            <a:off x="5410200" y="6400800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Coté</a:t>
            </a:r>
            <a:r>
              <a:rPr lang="en-US" dirty="0" smtClean="0"/>
              <a:t> Lab, University Laval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709470" y="5879068"/>
            <a:ext cx="571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Rat sciatic nerve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914400" y="391060"/>
            <a:ext cx="731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Scanning OBM with CARS</a:t>
            </a:r>
            <a:endParaRPr lang="en-US" sz="4000" dirty="0"/>
          </a:p>
        </p:txBody>
      </p:sp>
      <p:sp>
        <p:nvSpPr>
          <p:cNvPr id="12" name="TextBox 11"/>
          <p:cNvSpPr txBox="1"/>
          <p:nvPr/>
        </p:nvSpPr>
        <p:spPr>
          <a:xfrm>
            <a:off x="990600" y="640080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FOV = 80</a:t>
            </a:r>
            <a:r>
              <a:rPr lang="en-US" dirty="0" smtClean="0">
                <a:sym typeface="Symbol"/>
              </a:rPr>
              <a:t>m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8102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Box 47"/>
          <p:cNvSpPr txBox="1"/>
          <p:nvPr/>
        </p:nvSpPr>
        <p:spPr>
          <a:xfrm>
            <a:off x="196370" y="174248"/>
            <a:ext cx="88104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/>
              <a:t>Endomicroscopy</a:t>
            </a:r>
            <a:r>
              <a:rPr lang="en-US" sz="3200" dirty="0" smtClean="0"/>
              <a:t> (Scanning confocal microscopy)</a:t>
            </a:r>
            <a:endParaRPr lang="en-US" sz="3200" dirty="0"/>
          </a:p>
        </p:txBody>
      </p:sp>
      <p:sp>
        <p:nvSpPr>
          <p:cNvPr id="50" name="TextBox 49"/>
          <p:cNvSpPr txBox="1"/>
          <p:nvPr/>
        </p:nvSpPr>
        <p:spPr>
          <a:xfrm>
            <a:off x="4899097" y="914400"/>
            <a:ext cx="16541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Fluorescence</a:t>
            </a:r>
            <a:endParaRPr lang="en-US" sz="1600" dirty="0"/>
          </a:p>
        </p:txBody>
      </p:sp>
      <p:sp>
        <p:nvSpPr>
          <p:cNvPr id="53" name="TextBox 52"/>
          <p:cNvSpPr txBox="1"/>
          <p:nvPr/>
        </p:nvSpPr>
        <p:spPr>
          <a:xfrm>
            <a:off x="4708597" y="3088677"/>
            <a:ext cx="20193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Mouse colon epithelium</a:t>
            </a:r>
            <a:endParaRPr lang="en-US" sz="1200" dirty="0"/>
          </a:p>
        </p:txBody>
      </p:sp>
      <p:sp>
        <p:nvSpPr>
          <p:cNvPr id="57" name="TextBox 56"/>
          <p:cNvSpPr txBox="1"/>
          <p:nvPr/>
        </p:nvSpPr>
        <p:spPr>
          <a:xfrm>
            <a:off x="4114800" y="6519446"/>
            <a:ext cx="4876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 smtClean="0"/>
              <a:t>…in collaboration with </a:t>
            </a:r>
            <a:r>
              <a:rPr lang="en-US" sz="1600" dirty="0" err="1" smtClean="0"/>
              <a:t>Ritt</a:t>
            </a:r>
            <a:r>
              <a:rPr lang="en-US" sz="1600" dirty="0" smtClean="0"/>
              <a:t> Lab</a:t>
            </a:r>
            <a:endParaRPr lang="en-US" sz="1600" dirty="0"/>
          </a:p>
        </p:txBody>
      </p:sp>
      <p:pic>
        <p:nvPicPr>
          <p:cNvPr id="59" name="Picture 5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191" y="1066800"/>
            <a:ext cx="3398609" cy="3127895"/>
          </a:xfrm>
          <a:prstGeom prst="rect">
            <a:avLst/>
          </a:prstGeom>
        </p:spPr>
      </p:pic>
      <p:pic>
        <p:nvPicPr>
          <p:cNvPr id="60" name="Picture 2" descr="http://imagebank.osa.org/getImage.xqy?img=OG0kcC5sYXJnZSxib2UtNy05LTM0MDMtZzAwNQ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66501"/>
          <a:stretch/>
        </p:blipFill>
        <p:spPr bwMode="auto">
          <a:xfrm>
            <a:off x="4819474" y="1287506"/>
            <a:ext cx="1828800" cy="179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1085486" y="3414220"/>
            <a:ext cx="2127005" cy="3063240"/>
            <a:chOff x="1085486" y="3414220"/>
            <a:chExt cx="2127005" cy="3063240"/>
          </a:xfrm>
        </p:grpSpPr>
        <p:grpSp>
          <p:nvGrpSpPr>
            <p:cNvPr id="39" name="Group 38"/>
            <p:cNvGrpSpPr/>
            <p:nvPr/>
          </p:nvGrpSpPr>
          <p:grpSpPr>
            <a:xfrm>
              <a:off x="1344006" y="4414669"/>
              <a:ext cx="1769425" cy="1929977"/>
              <a:chOff x="219075" y="1524000"/>
              <a:chExt cx="1769425" cy="1929977"/>
            </a:xfrm>
          </p:grpSpPr>
          <p:grpSp>
            <p:nvGrpSpPr>
              <p:cNvPr id="40" name="Group 39"/>
              <p:cNvGrpSpPr/>
              <p:nvPr/>
            </p:nvGrpSpPr>
            <p:grpSpPr>
              <a:xfrm>
                <a:off x="219075" y="1524000"/>
                <a:ext cx="1769425" cy="1929977"/>
                <a:chOff x="1064976" y="737023"/>
                <a:chExt cx="2380849" cy="2768177"/>
              </a:xfrm>
            </p:grpSpPr>
            <p:sp>
              <p:nvSpPr>
                <p:cNvPr id="45" name="Rectangle 44"/>
                <p:cNvSpPr/>
                <p:nvPr/>
              </p:nvSpPr>
              <p:spPr>
                <a:xfrm>
                  <a:off x="1064976" y="737023"/>
                  <a:ext cx="2380849" cy="2768177"/>
                </a:xfrm>
                <a:prstGeom prst="rect">
                  <a:avLst/>
                </a:prstGeom>
                <a:solidFill>
                  <a:schemeClr val="bg1"/>
                </a:solidFill>
                <a:ln w="571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46" name="Picture 4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>
                  <a:off x="1019796" y="1079171"/>
                  <a:ext cx="2675845" cy="2081213"/>
                </a:xfrm>
                <a:prstGeom prst="rect">
                  <a:avLst/>
                </a:prstGeom>
                <a:noFill/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47" name="TextBox 46"/>
                <p:cNvSpPr txBox="1"/>
                <p:nvPr/>
              </p:nvSpPr>
              <p:spPr>
                <a:xfrm>
                  <a:off x="1205956" y="862264"/>
                  <a:ext cx="1143000" cy="646331"/>
                </a:xfrm>
                <a:prstGeom prst="rect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/>
                    <a:t>30,000     fibers</a:t>
                  </a:r>
                  <a:endParaRPr lang="en-US" dirty="0"/>
                </a:p>
              </p:txBody>
            </p:sp>
          </p:grpSp>
          <p:cxnSp>
            <p:nvCxnSpPr>
              <p:cNvPr id="42" name="Straight Arrow Connector 41"/>
              <p:cNvCxnSpPr/>
              <p:nvPr/>
            </p:nvCxnSpPr>
            <p:spPr>
              <a:xfrm>
                <a:off x="247650" y="2676525"/>
                <a:ext cx="314325" cy="228600"/>
              </a:xfrm>
              <a:prstGeom prst="straightConnector1">
                <a:avLst/>
              </a:prstGeom>
              <a:ln w="38100">
                <a:solidFill>
                  <a:srgbClr val="0070C0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Arrow Connector 42"/>
              <p:cNvCxnSpPr/>
              <p:nvPr/>
            </p:nvCxnSpPr>
            <p:spPr>
              <a:xfrm flipH="1" flipV="1">
                <a:off x="795053" y="3057526"/>
                <a:ext cx="347947" cy="209549"/>
              </a:xfrm>
              <a:prstGeom prst="straightConnector1">
                <a:avLst/>
              </a:prstGeom>
              <a:ln w="38100">
                <a:solidFill>
                  <a:srgbClr val="0070C0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4" name="TextBox 43"/>
              <p:cNvSpPr txBox="1"/>
              <p:nvPr/>
            </p:nvSpPr>
            <p:spPr>
              <a:xfrm>
                <a:off x="1020129" y="2895600"/>
                <a:ext cx="93307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2.8mm</a:t>
                </a:r>
                <a:endParaRPr lang="en-US" dirty="0"/>
              </a:p>
            </p:txBody>
          </p:sp>
        </p:grpSp>
        <p:sp>
          <p:nvSpPr>
            <p:cNvPr id="41" name="Oval 40"/>
            <p:cNvSpPr/>
            <p:nvPr/>
          </p:nvSpPr>
          <p:spPr>
            <a:xfrm>
              <a:off x="1085486" y="4039060"/>
              <a:ext cx="2127005" cy="2438400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4" name="Straight Connector 63"/>
            <p:cNvCxnSpPr>
              <a:stCxn id="41" idx="7"/>
            </p:cNvCxnSpPr>
            <p:nvPr/>
          </p:nvCxnSpPr>
          <p:spPr>
            <a:xfrm flipH="1" flipV="1">
              <a:off x="1919984" y="3414220"/>
              <a:ext cx="981014" cy="981935"/>
            </a:xfrm>
            <a:prstGeom prst="line">
              <a:avLst/>
            </a:prstGeom>
            <a:ln w="127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>
              <a:stCxn id="41" idx="1"/>
            </p:cNvCxnSpPr>
            <p:nvPr/>
          </p:nvCxnSpPr>
          <p:spPr>
            <a:xfrm flipV="1">
              <a:off x="1396979" y="3490420"/>
              <a:ext cx="404227" cy="905735"/>
            </a:xfrm>
            <a:prstGeom prst="line">
              <a:avLst/>
            </a:prstGeom>
            <a:ln w="127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/>
          <p:cNvSpPr/>
          <p:nvPr/>
        </p:nvSpPr>
        <p:spPr>
          <a:xfrm>
            <a:off x="990600" y="1676400"/>
            <a:ext cx="929384" cy="1219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531391" y="990600"/>
            <a:ext cx="269815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1466852" y="1507672"/>
            <a:ext cx="269815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1641020" y="1267635"/>
            <a:ext cx="2724" cy="416929"/>
            <a:chOff x="1641020" y="1267635"/>
            <a:chExt cx="2724" cy="416929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1643744" y="1267635"/>
              <a:ext cx="0" cy="169277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1641020" y="1515287"/>
              <a:ext cx="0" cy="169277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ectangle 6"/>
          <p:cNvSpPr/>
          <p:nvPr/>
        </p:nvSpPr>
        <p:spPr>
          <a:xfrm>
            <a:off x="1801206" y="979127"/>
            <a:ext cx="941994" cy="2564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886200" y="2438400"/>
            <a:ext cx="304800" cy="8132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328308" y="1684564"/>
            <a:ext cx="228600" cy="2803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219200" y="1083128"/>
            <a:ext cx="247652" cy="2207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083128" y="958529"/>
            <a:ext cx="11271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Pinhole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933880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Box 47"/>
          <p:cNvSpPr txBox="1"/>
          <p:nvPr/>
        </p:nvSpPr>
        <p:spPr>
          <a:xfrm>
            <a:off x="196370" y="174248"/>
            <a:ext cx="88104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/>
              <a:t>Endomicroscopy</a:t>
            </a:r>
            <a:r>
              <a:rPr lang="en-US" sz="3200" dirty="0" smtClean="0"/>
              <a:t> (</a:t>
            </a:r>
            <a:r>
              <a:rPr lang="en-US" sz="3200" dirty="0"/>
              <a:t>F</a:t>
            </a:r>
            <a:r>
              <a:rPr lang="en-US" sz="3200" dirty="0" smtClean="0"/>
              <a:t>luorescence + Phase)</a:t>
            </a:r>
            <a:endParaRPr lang="en-US" sz="3200" dirty="0"/>
          </a:p>
        </p:txBody>
      </p:sp>
      <p:sp>
        <p:nvSpPr>
          <p:cNvPr id="50" name="TextBox 49"/>
          <p:cNvSpPr txBox="1"/>
          <p:nvPr/>
        </p:nvSpPr>
        <p:spPr>
          <a:xfrm>
            <a:off x="4899097" y="914400"/>
            <a:ext cx="16541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Fluorescence</a:t>
            </a:r>
            <a:endParaRPr lang="en-US" sz="1600" dirty="0"/>
          </a:p>
        </p:txBody>
      </p:sp>
      <p:sp>
        <p:nvSpPr>
          <p:cNvPr id="51" name="TextBox 50"/>
          <p:cNvSpPr txBox="1"/>
          <p:nvPr/>
        </p:nvSpPr>
        <p:spPr>
          <a:xfrm>
            <a:off x="6727897" y="914400"/>
            <a:ext cx="16541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Phase</a:t>
            </a:r>
            <a:endParaRPr lang="en-US" sz="1600" dirty="0"/>
          </a:p>
        </p:txBody>
      </p:sp>
      <p:sp>
        <p:nvSpPr>
          <p:cNvPr id="53" name="TextBox 52"/>
          <p:cNvSpPr txBox="1"/>
          <p:nvPr/>
        </p:nvSpPr>
        <p:spPr>
          <a:xfrm>
            <a:off x="4708597" y="3113169"/>
            <a:ext cx="4038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Mouse colon epithelium</a:t>
            </a:r>
            <a:endParaRPr lang="en-US" sz="1200" dirty="0"/>
          </a:p>
        </p:txBody>
      </p:sp>
      <p:sp>
        <p:nvSpPr>
          <p:cNvPr id="57" name="TextBox 56"/>
          <p:cNvSpPr txBox="1"/>
          <p:nvPr/>
        </p:nvSpPr>
        <p:spPr>
          <a:xfrm>
            <a:off x="4114800" y="6519446"/>
            <a:ext cx="4876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 smtClean="0"/>
              <a:t>…in collaboration with </a:t>
            </a:r>
            <a:r>
              <a:rPr lang="en-US" sz="1600" dirty="0" err="1" smtClean="0"/>
              <a:t>Ritt</a:t>
            </a:r>
            <a:r>
              <a:rPr lang="en-US" sz="1600" dirty="0" smtClean="0"/>
              <a:t> Lab</a:t>
            </a:r>
            <a:endParaRPr lang="en-US" sz="1600" dirty="0"/>
          </a:p>
        </p:txBody>
      </p:sp>
      <p:pic>
        <p:nvPicPr>
          <p:cNvPr id="59" name="Picture 5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191" y="1066800"/>
            <a:ext cx="3398609" cy="3127895"/>
          </a:xfrm>
          <a:prstGeom prst="rect">
            <a:avLst/>
          </a:prstGeom>
        </p:spPr>
      </p:pic>
      <p:pic>
        <p:nvPicPr>
          <p:cNvPr id="60" name="Picture 2" descr="http://imagebank.osa.org/getImage.xqy?img=OG0kcC5sYXJnZSxib2UtNy05LTM0MDMtZzAwNQ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004"/>
          <a:stretch/>
        </p:blipFill>
        <p:spPr bwMode="auto">
          <a:xfrm>
            <a:off x="4819474" y="1287506"/>
            <a:ext cx="3657600" cy="179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3403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426537" y="3832909"/>
            <a:ext cx="2438400" cy="24384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5814747" y="3505200"/>
            <a:ext cx="16541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Combined</a:t>
            </a:r>
            <a:endParaRPr lang="en-US" sz="1600" dirty="0"/>
          </a:p>
        </p:txBody>
      </p:sp>
      <p:grpSp>
        <p:nvGrpSpPr>
          <p:cNvPr id="4" name="Group 3"/>
          <p:cNvGrpSpPr/>
          <p:nvPr/>
        </p:nvGrpSpPr>
        <p:grpSpPr>
          <a:xfrm>
            <a:off x="1085486" y="3414220"/>
            <a:ext cx="2127005" cy="3063240"/>
            <a:chOff x="1085486" y="3414220"/>
            <a:chExt cx="2127005" cy="3063240"/>
          </a:xfrm>
        </p:grpSpPr>
        <p:grpSp>
          <p:nvGrpSpPr>
            <p:cNvPr id="39" name="Group 38"/>
            <p:cNvGrpSpPr/>
            <p:nvPr/>
          </p:nvGrpSpPr>
          <p:grpSpPr>
            <a:xfrm>
              <a:off x="1344006" y="4414669"/>
              <a:ext cx="1769425" cy="1929977"/>
              <a:chOff x="219075" y="1524000"/>
              <a:chExt cx="1769425" cy="1929977"/>
            </a:xfrm>
          </p:grpSpPr>
          <p:grpSp>
            <p:nvGrpSpPr>
              <p:cNvPr id="40" name="Group 39"/>
              <p:cNvGrpSpPr/>
              <p:nvPr/>
            </p:nvGrpSpPr>
            <p:grpSpPr>
              <a:xfrm>
                <a:off x="219075" y="1524000"/>
                <a:ext cx="1769425" cy="1929977"/>
                <a:chOff x="1064976" y="737023"/>
                <a:chExt cx="2380849" cy="2768177"/>
              </a:xfrm>
            </p:grpSpPr>
            <p:sp>
              <p:nvSpPr>
                <p:cNvPr id="45" name="Rectangle 44"/>
                <p:cNvSpPr/>
                <p:nvPr/>
              </p:nvSpPr>
              <p:spPr>
                <a:xfrm>
                  <a:off x="1064976" y="737023"/>
                  <a:ext cx="2380849" cy="2768177"/>
                </a:xfrm>
                <a:prstGeom prst="rect">
                  <a:avLst/>
                </a:prstGeom>
                <a:solidFill>
                  <a:schemeClr val="bg1"/>
                </a:solidFill>
                <a:ln w="571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46" name="Picture 4"/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>
                  <a:off x="1019796" y="1079171"/>
                  <a:ext cx="2675845" cy="2081213"/>
                </a:xfrm>
                <a:prstGeom prst="rect">
                  <a:avLst/>
                </a:prstGeom>
                <a:noFill/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47" name="TextBox 46"/>
                <p:cNvSpPr txBox="1"/>
                <p:nvPr/>
              </p:nvSpPr>
              <p:spPr>
                <a:xfrm>
                  <a:off x="1205956" y="862264"/>
                  <a:ext cx="1143000" cy="646331"/>
                </a:xfrm>
                <a:prstGeom prst="rect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/>
                    <a:t>30,000     fibers</a:t>
                  </a:r>
                  <a:endParaRPr lang="en-US" dirty="0"/>
                </a:p>
              </p:txBody>
            </p:sp>
          </p:grpSp>
          <p:cxnSp>
            <p:nvCxnSpPr>
              <p:cNvPr id="42" name="Straight Arrow Connector 41"/>
              <p:cNvCxnSpPr/>
              <p:nvPr/>
            </p:nvCxnSpPr>
            <p:spPr>
              <a:xfrm>
                <a:off x="247650" y="2676525"/>
                <a:ext cx="314325" cy="228600"/>
              </a:xfrm>
              <a:prstGeom prst="straightConnector1">
                <a:avLst/>
              </a:prstGeom>
              <a:ln w="38100">
                <a:solidFill>
                  <a:srgbClr val="0070C0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Arrow Connector 42"/>
              <p:cNvCxnSpPr/>
              <p:nvPr/>
            </p:nvCxnSpPr>
            <p:spPr>
              <a:xfrm flipH="1" flipV="1">
                <a:off x="795053" y="3057526"/>
                <a:ext cx="347947" cy="209549"/>
              </a:xfrm>
              <a:prstGeom prst="straightConnector1">
                <a:avLst/>
              </a:prstGeom>
              <a:ln w="38100">
                <a:solidFill>
                  <a:srgbClr val="0070C0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4" name="TextBox 43"/>
              <p:cNvSpPr txBox="1"/>
              <p:nvPr/>
            </p:nvSpPr>
            <p:spPr>
              <a:xfrm>
                <a:off x="1020129" y="2895600"/>
                <a:ext cx="93307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2.8mm</a:t>
                </a:r>
                <a:endParaRPr lang="en-US" dirty="0"/>
              </a:p>
            </p:txBody>
          </p:sp>
        </p:grpSp>
        <p:sp>
          <p:nvSpPr>
            <p:cNvPr id="41" name="Oval 40"/>
            <p:cNvSpPr/>
            <p:nvPr/>
          </p:nvSpPr>
          <p:spPr>
            <a:xfrm>
              <a:off x="1085486" y="4039060"/>
              <a:ext cx="2127005" cy="2438400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4" name="Straight Connector 63"/>
            <p:cNvCxnSpPr>
              <a:stCxn id="41" idx="7"/>
            </p:cNvCxnSpPr>
            <p:nvPr/>
          </p:nvCxnSpPr>
          <p:spPr>
            <a:xfrm flipH="1" flipV="1">
              <a:off x="1919984" y="3414220"/>
              <a:ext cx="981014" cy="981935"/>
            </a:xfrm>
            <a:prstGeom prst="line">
              <a:avLst/>
            </a:prstGeom>
            <a:ln w="127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>
              <a:stCxn id="41" idx="1"/>
            </p:cNvCxnSpPr>
            <p:nvPr/>
          </p:nvCxnSpPr>
          <p:spPr>
            <a:xfrm flipV="1">
              <a:off x="1396979" y="3490420"/>
              <a:ext cx="404227" cy="905735"/>
            </a:xfrm>
            <a:prstGeom prst="line">
              <a:avLst/>
            </a:prstGeom>
            <a:ln w="127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Rectangle 26"/>
          <p:cNvSpPr/>
          <p:nvPr/>
        </p:nvSpPr>
        <p:spPr>
          <a:xfrm>
            <a:off x="1801206" y="979127"/>
            <a:ext cx="941994" cy="2564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3886200" y="2438400"/>
            <a:ext cx="304800" cy="8132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3328308" y="1684564"/>
            <a:ext cx="228600" cy="2803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1219200" y="1083128"/>
            <a:ext cx="247652" cy="2207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1529743" y="914400"/>
            <a:ext cx="271463" cy="3894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1083128" y="873580"/>
            <a:ext cx="11271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Reflecting</a:t>
            </a:r>
          </a:p>
          <a:p>
            <a:pPr algn="ctr"/>
            <a:r>
              <a:rPr lang="en-US" sz="1200" dirty="0"/>
              <a:t>p</a:t>
            </a:r>
            <a:r>
              <a:rPr lang="en-US" sz="1200" dirty="0" smtClean="0"/>
              <a:t>inhole</a:t>
            </a:r>
            <a:endParaRPr lang="en-US" sz="1200" dirty="0"/>
          </a:p>
        </p:txBody>
      </p:sp>
      <p:sp>
        <p:nvSpPr>
          <p:cNvPr id="3" name="Rectangle 2"/>
          <p:cNvSpPr/>
          <p:nvPr/>
        </p:nvSpPr>
        <p:spPr>
          <a:xfrm>
            <a:off x="1227364" y="1684564"/>
            <a:ext cx="229581" cy="8300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/>
          <p:cNvGrpSpPr/>
          <p:nvPr/>
        </p:nvGrpSpPr>
        <p:grpSpPr>
          <a:xfrm rot="2700000">
            <a:off x="1641020" y="1267635"/>
            <a:ext cx="2724" cy="416929"/>
            <a:chOff x="1641020" y="1267635"/>
            <a:chExt cx="2724" cy="416929"/>
          </a:xfrm>
        </p:grpSpPr>
        <p:cxnSp>
          <p:nvCxnSpPr>
            <p:cNvPr id="33" name="Straight Connector 32"/>
            <p:cNvCxnSpPr/>
            <p:nvPr/>
          </p:nvCxnSpPr>
          <p:spPr>
            <a:xfrm>
              <a:off x="1643744" y="1267635"/>
              <a:ext cx="0" cy="169277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1641020" y="1515287"/>
              <a:ext cx="0" cy="169277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8111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0" fill="hold"/>
                                        <p:tgtEl>
                                          <p:spTgt spid="6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9440</TotalTime>
  <Words>1198</Words>
  <Application>Microsoft Office PowerPoint</Application>
  <PresentationFormat>On-screen Show (4:3)</PresentationFormat>
  <Paragraphs>462</Paragraphs>
  <Slides>66</Slides>
  <Notes>34</Notes>
  <HiddenSlides>0</HiddenSlides>
  <MMClips>7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73" baseType="lpstr">
      <vt:lpstr>Arial</vt:lpstr>
      <vt:lpstr>Calibri</vt:lpstr>
      <vt:lpstr>Cambria Math</vt:lpstr>
      <vt:lpstr>Symbol</vt:lpstr>
      <vt:lpstr>Times New Roman</vt:lpstr>
      <vt:lpstr>Office Theme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jmertz</dc:creator>
  <cp:lastModifiedBy>Jerome mertz</cp:lastModifiedBy>
  <cp:revision>334</cp:revision>
  <dcterms:created xsi:type="dcterms:W3CDTF">2014-10-28T16:03:08Z</dcterms:created>
  <dcterms:modified xsi:type="dcterms:W3CDTF">2019-07-24T13:21:10Z</dcterms:modified>
</cp:coreProperties>
</file>