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56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0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1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8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78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2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1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74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17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9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6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6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7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B7BD6-2F34-4054-90DE-7165FE7A8C39}" type="datetimeFigureOut">
              <a:rPr lang="en-US" smtClean="0"/>
              <a:t>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A50B2-23E5-419E-8704-D38BDA892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0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onsai-rx.org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7" Type="http://schemas.openxmlformats.org/officeDocument/2006/relationships/image" Target="../media/image5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o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4.mov"/><Relationship Id="rId7" Type="http://schemas.openxmlformats.org/officeDocument/2006/relationships/image" Target="../media/image7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mo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8718" y="1201271"/>
            <a:ext cx="6714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Paw (?) related (?) signals (?) in S1 (?)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38718" y="2330824"/>
            <a:ext cx="6714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Andrew Erskine – CSHL imaging 2019</a:t>
            </a:r>
          </a:p>
        </p:txBody>
      </p:sp>
      <p:pic>
        <p:nvPicPr>
          <p:cNvPr id="2" name="Online Media 1" descr="run (Converted).mov">
            <a:hlinkClick r:id="" action="ppaction://media"/>
            <a:extLst>
              <a:ext uri="{FF2B5EF4-FFF2-40B4-BE49-F238E27FC236}">
                <a16:creationId xmlns:a16="http://schemas.microsoft.com/office/drawing/2014/main" id="{17D0DEBD-5601-AB40-815A-1C4624B6C2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59281"/>
          <a:stretch/>
        </p:blipFill>
        <p:spPr>
          <a:xfrm>
            <a:off x="3810000" y="3001617"/>
            <a:ext cx="4572000" cy="279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4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395" y="129093"/>
            <a:ext cx="2102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Experiment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8370" y="1065007"/>
            <a:ext cx="42837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Wide-field + Bruker 2p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Head-fixed awake animal, running wheel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4mm cranial window over V1, S1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GCaMP6s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2p synchronized to rotary encoder, IR camera (Bonsai), LED visual stimulus (Arduino)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Recordings in putative L2/3, 4 in S1 and V1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889" y="1065007"/>
            <a:ext cx="5922532" cy="33314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025701-F2DF-0A44-B2BE-C8CC87A7EFD1}"/>
              </a:ext>
            </a:extLst>
          </p:cNvPr>
          <p:cNvSpPr txBox="1"/>
          <p:nvPr/>
        </p:nvSpPr>
        <p:spPr>
          <a:xfrm>
            <a:off x="8111266" y="6542458"/>
            <a:ext cx="4080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hlinkClick r:id="rId3"/>
              </a:rPr>
              <a:t>https://bonsai-rx.org/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62410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395" y="129093"/>
            <a:ext cx="1527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8370" y="1065007"/>
            <a:ext cx="6736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Suite2p fluorescence 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DeepLabCut</a:t>
            </a:r>
            <a:r>
              <a:rPr lang="en-US" dirty="0"/>
              <a:t> for tracking paw pose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~300 manually labeled frames </a:t>
            </a:r>
            <a:r>
              <a:rPr lang="en-US" dirty="0">
                <a:sym typeface="Wingdings" panose="05000000000000000000" pitchFamily="2" charset="2"/>
              </a:rPr>
              <a:t> ~60,000 tracked frames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676" y="2910205"/>
            <a:ext cx="3124988" cy="31197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87" y="2800455"/>
            <a:ext cx="6154994" cy="33392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11266" y="6542458"/>
            <a:ext cx="4080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err="1"/>
              <a:t>Pachitariu</a:t>
            </a:r>
            <a:r>
              <a:rPr lang="en-US" sz="1400" i="1" dirty="0"/>
              <a:t> et al., 2017; Mathis et al., 2018</a:t>
            </a:r>
          </a:p>
        </p:txBody>
      </p:sp>
    </p:spTree>
    <p:extLst>
      <p:ext uri="{BB962C8B-B14F-4D97-AF65-F5344CB8AC3E}">
        <p14:creationId xmlns:p14="http://schemas.microsoft.com/office/powerpoint/2010/main" val="3333503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run (Converted).mov">
            <a:hlinkClick r:id="" action="ppaction://media"/>
            <a:extLst>
              <a:ext uri="{FF2B5EF4-FFF2-40B4-BE49-F238E27FC236}">
                <a16:creationId xmlns:a16="http://schemas.microsoft.com/office/drawing/2014/main" id="{D61C4AD7-A663-9247-BDDD-A0E1114C0E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81197" y="0"/>
            <a:ext cx="4572000" cy="6858000"/>
          </a:xfrm>
          <a:prstGeom prst="rect">
            <a:avLst/>
          </a:prstGeom>
        </p:spPr>
      </p:pic>
      <p:pic>
        <p:nvPicPr>
          <p:cNvPr id="3" name="Online Media 2" descr="run_cells (Converted).mov">
            <a:hlinkClick r:id="" action="ppaction://media"/>
            <a:extLst>
              <a:ext uri="{FF2B5EF4-FFF2-40B4-BE49-F238E27FC236}">
                <a16:creationId xmlns:a16="http://schemas.microsoft.com/office/drawing/2014/main" id="{4A4941C6-BDDD-F746-95E6-8702BD73D46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6000" y="0"/>
            <a:ext cx="4572000" cy="6858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6A363E-3B1F-B242-A1F9-5D8A7AA038D9}"/>
              </a:ext>
            </a:extLst>
          </p:cNvPr>
          <p:cNvCxnSpPr>
            <a:cxnSpLocks/>
          </p:cNvCxnSpPr>
          <p:nvPr/>
        </p:nvCxnSpPr>
        <p:spPr>
          <a:xfrm flipV="1">
            <a:off x="10367318" y="3546391"/>
            <a:ext cx="0" cy="4029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D616EA2-9959-E445-9C7E-A169967AB84F}"/>
              </a:ext>
            </a:extLst>
          </p:cNvPr>
          <p:cNvSpPr txBox="1"/>
          <p:nvPr/>
        </p:nvSpPr>
        <p:spPr>
          <a:xfrm>
            <a:off x="10367318" y="3617054"/>
            <a:ext cx="7344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z-score: 7</a:t>
            </a:r>
          </a:p>
        </p:txBody>
      </p:sp>
    </p:spTree>
    <p:extLst>
      <p:ext uri="{BB962C8B-B14F-4D97-AF65-F5344CB8AC3E}">
        <p14:creationId xmlns:p14="http://schemas.microsoft.com/office/powerpoint/2010/main" val="313299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groom (Converted).mov">
            <a:hlinkClick r:id="" action="ppaction://media"/>
            <a:extLst>
              <a:ext uri="{FF2B5EF4-FFF2-40B4-BE49-F238E27FC236}">
                <a16:creationId xmlns:a16="http://schemas.microsoft.com/office/drawing/2014/main" id="{67E1F83B-A83B-8545-80C3-243DE3F50F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3557" y="0"/>
            <a:ext cx="4572000" cy="6858000"/>
          </a:xfrm>
          <a:prstGeom prst="rect">
            <a:avLst/>
          </a:prstGeom>
        </p:spPr>
      </p:pic>
      <p:pic>
        <p:nvPicPr>
          <p:cNvPr id="3" name="Online Media 2" descr="groom_cells (Converted).mov">
            <a:hlinkClick r:id="" action="ppaction://media"/>
            <a:extLst>
              <a:ext uri="{FF2B5EF4-FFF2-40B4-BE49-F238E27FC236}">
                <a16:creationId xmlns:a16="http://schemas.microsoft.com/office/drawing/2014/main" id="{A3BEE3A4-26A2-6343-B315-1BB8A9CF714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595"/>
            <a:ext cx="4841813" cy="20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396595"/>
            <a:ext cx="4841813" cy="207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68595"/>
            <a:ext cx="4841813" cy="207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103" y="324594"/>
            <a:ext cx="3755479" cy="28124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1745" y="324594"/>
            <a:ext cx="3755479" cy="28124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4104" y="3781934"/>
            <a:ext cx="3755479" cy="28124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1746" y="3781934"/>
            <a:ext cx="3755479" cy="28124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78503" y="646276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Time (s)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020412" y="3294094"/>
            <a:ext cx="25991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F z-score / </a:t>
            </a:r>
            <a:r>
              <a:rPr lang="en-US" sz="1200" dirty="0">
                <a:solidFill>
                  <a:srgbClr val="FF33CC"/>
                </a:solidFill>
              </a:rPr>
              <a:t>Front paw Hz / </a:t>
            </a:r>
            <a:r>
              <a:rPr lang="en-US" sz="1200" dirty="0">
                <a:solidFill>
                  <a:srgbClr val="002060"/>
                </a:solidFill>
              </a:rPr>
              <a:t>Hind paw Hz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77005" y="6462766"/>
            <a:ext cx="2099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Mean F z-score above baseline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4449" y="3017096"/>
            <a:ext cx="854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Sorted ROI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537388" y="1592321"/>
            <a:ext cx="2270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Max. cross-correlation coefficient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3535890" y="5049659"/>
            <a:ext cx="2270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Max. cross-correlation coefficient</a:t>
            </a:r>
          </a:p>
        </p:txBody>
      </p:sp>
      <p:sp>
        <p:nvSpPr>
          <p:cNvPr id="18" name="TextBox 17"/>
          <p:cNvSpPr txBox="1"/>
          <p:nvPr/>
        </p:nvSpPr>
        <p:spPr>
          <a:xfrm rot="16200000">
            <a:off x="8159859" y="4611551"/>
            <a:ext cx="407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ROI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8045085" y="5859437"/>
            <a:ext cx="637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Paw Hz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86002" y="646276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Time (s)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39859" y="3017096"/>
            <a:ext cx="854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Sorted ROI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7479462" y="1592321"/>
            <a:ext cx="1620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Front </a:t>
            </a:r>
            <a:r>
              <a:rPr lang="en-US" sz="1200" dirty="0" err="1"/>
              <a:t>coef</a:t>
            </a:r>
            <a:r>
              <a:rPr lang="en-US" sz="1200" dirty="0"/>
              <a:t>. – Hind </a:t>
            </a:r>
            <a:r>
              <a:rPr lang="en-US" sz="1200" dirty="0" err="1"/>
              <a:t>coef</a:t>
            </a:r>
            <a:r>
              <a:rPr lang="en-US" sz="1200"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58457" y="472495"/>
            <a:ext cx="7152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33CC"/>
                </a:solidFill>
              </a:rPr>
              <a:t>Front paw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58457" y="668296"/>
            <a:ext cx="676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2060"/>
                </a:solidFill>
              </a:rPr>
              <a:t>Hind paw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58457" y="4017137"/>
            <a:ext cx="797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33CC"/>
                </a:solidFill>
              </a:rPr>
              <a:t>R = 0.43***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58457" y="4212938"/>
            <a:ext cx="797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2060"/>
                </a:solidFill>
              </a:rPr>
              <a:t>R = 0.42***</a:t>
            </a:r>
          </a:p>
        </p:txBody>
      </p:sp>
    </p:spTree>
    <p:extLst>
      <p:ext uri="{BB962C8B-B14F-4D97-AF65-F5344CB8AC3E}">
        <p14:creationId xmlns:p14="http://schemas.microsoft.com/office/powerpoint/2010/main" val="72179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157</Words>
  <Application>Microsoft Macintosh PowerPoint</Application>
  <PresentationFormat>Widescreen</PresentationFormat>
  <Paragraphs>33</Paragraphs>
  <Slides>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imaging</dc:creator>
  <cp:lastModifiedBy>Andrew Erskine</cp:lastModifiedBy>
  <cp:revision>13</cp:revision>
  <dcterms:created xsi:type="dcterms:W3CDTF">2019-08-11T01:19:20Z</dcterms:created>
  <dcterms:modified xsi:type="dcterms:W3CDTF">2019-08-11T12:55:47Z</dcterms:modified>
</cp:coreProperties>
</file>