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avi" ContentType="video/x-msvide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355" r:id="rId2"/>
    <p:sldId id="356" r:id="rId3"/>
    <p:sldId id="357" r:id="rId4"/>
    <p:sldId id="358" r:id="rId5"/>
    <p:sldId id="359" r:id="rId6"/>
    <p:sldId id="360" r:id="rId7"/>
    <p:sldId id="345" r:id="rId8"/>
    <p:sldId id="346" r:id="rId9"/>
    <p:sldId id="347" r:id="rId10"/>
    <p:sldId id="348" r:id="rId11"/>
    <p:sldId id="349" r:id="rId12"/>
    <p:sldId id="350" r:id="rId13"/>
    <p:sldId id="270" r:id="rId14"/>
    <p:sldId id="271" r:id="rId15"/>
    <p:sldId id="272" r:id="rId16"/>
    <p:sldId id="354" r:id="rId17"/>
    <p:sldId id="342" r:id="rId18"/>
    <p:sldId id="341" r:id="rId19"/>
    <p:sldId id="351" r:id="rId20"/>
    <p:sldId id="34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A22F"/>
    <a:srgbClr val="D313D8"/>
    <a:srgbClr val="C133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606" autoAdjust="0"/>
    <p:restoredTop sz="77586" autoAdjust="0"/>
  </p:normalViewPr>
  <p:slideViewPr>
    <p:cSldViewPr snapToGrid="0">
      <p:cViewPr>
        <p:scale>
          <a:sx n="66" d="100"/>
          <a:sy n="66" d="100"/>
        </p:scale>
        <p:origin x="1982" y="36"/>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6EEE27-25E7-4A33-B251-6E74C2C3D783}" type="datetimeFigureOut">
              <a:rPr lang="en-US" smtClean="0"/>
              <a:t>8/11/2019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EFD2D8-8BA6-41AA-A84D-D02A22D2E0F2}" type="slidenum">
              <a:rPr lang="en-US" smtClean="0"/>
              <a:t>‹#›</a:t>
            </a:fld>
            <a:endParaRPr lang="en-US"/>
          </a:p>
        </p:txBody>
      </p:sp>
    </p:spTree>
    <p:extLst>
      <p:ext uri="{BB962C8B-B14F-4D97-AF65-F5344CB8AC3E}">
        <p14:creationId xmlns:p14="http://schemas.microsoft.com/office/powerpoint/2010/main" val="3849738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thebrain.mcgill.ca/flash/a/a_02/a_02_cl/a_02_cl_vis/a_02_cl_vis.htm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hebrain.mcgill.ca/flash/a/a_02/a_02_cl/a_02_cl_vis/a_02_cl_vis.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hebrain.mcgill.ca/flash/a/a_02/a_02_cl/a_02_cl_vis/a_02_cl_vis.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hebrain.mcgill.ca/flash/a/a_02/a_02_cl/a_02_cl_vis/a_02_cl_vis.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ature.com/articles/s41598-018-21640-2#ref-CR3"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ww.nature.com/articles/s41598-018-21640-2#Fig2" TargetMode="External"/><Relationship Id="rId4" Type="http://schemas.openxmlformats.org/officeDocument/2006/relationships/hyperlink" Target="https://www.nature.com/articles/s41598-018-21640-2#ref-CR14"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ature.com/articles/s41598-018-21640-2#ref-CR3"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www.nature.com/articles/s41598-018-21640-2#Fig2" TargetMode="External"/><Relationship Id="rId4" Type="http://schemas.openxmlformats.org/officeDocument/2006/relationships/hyperlink" Target="https://www.nature.com/articles/s41598-018-21640-2#ref-CR14"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6935A971-9E17-BF4B-AEAA-BDCCCE4A93ED}" type="slidenum">
              <a:rPr lang="en-US" smtClean="0"/>
              <a:pPr/>
              <a:t>1</a:t>
            </a:fld>
            <a:endParaRPr lang="en-US" dirty="0"/>
          </a:p>
        </p:txBody>
      </p:sp>
    </p:spTree>
    <p:extLst>
      <p:ext uri="{BB962C8B-B14F-4D97-AF65-F5344CB8AC3E}">
        <p14:creationId xmlns:p14="http://schemas.microsoft.com/office/powerpoint/2010/main" val="653288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https://thebrain.mcgill.ca/flash/a/a_02/a_02_cl/a_02_cl_vis/a_02_cl_vis.html</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2</a:t>
            </a:fld>
            <a:endParaRPr lang="nl-BE"/>
          </a:p>
        </p:txBody>
      </p:sp>
    </p:spTree>
    <p:extLst>
      <p:ext uri="{BB962C8B-B14F-4D97-AF65-F5344CB8AC3E}">
        <p14:creationId xmlns:p14="http://schemas.microsoft.com/office/powerpoint/2010/main" val="404193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been know</a:t>
            </a:r>
            <a:r>
              <a:rPr lang="en-US" baseline="0" dirty="0"/>
              <a:t>n for more than 50 years that neurons in visual cortex exhibit orientation and direction selectivity. </a:t>
            </a:r>
            <a:r>
              <a:rPr lang="en-US" dirty="0"/>
              <a:t>Here we can take a look at some of the original data from Hubel and Wiesel</a:t>
            </a:r>
            <a:r>
              <a:rPr lang="en-US" baseline="0" dirty="0"/>
              <a:t> acquired in the 1960s. Here on the left side we can see the responses of a complex cell in the monkey striate cortex to various orientations of a moving black bar.</a:t>
            </a:r>
          </a:p>
          <a:p>
            <a:endParaRPr lang="en-US" baseline="0" dirty="0"/>
          </a:p>
          <a:p>
            <a:r>
              <a:rPr lang="en-US" sz="1200" b="0" i="0" u="none" strike="noStrike" kern="1200" baseline="0" dirty="0">
                <a:solidFill>
                  <a:schemeClr val="tx1"/>
                </a:solidFill>
                <a:latin typeface="+mn-lt"/>
                <a:ea typeface="+mn-ea"/>
                <a:cs typeface="+mn-cs"/>
              </a:rPr>
              <a:t>Text-fig. 2. Responses of a complex cell in right striate cortex (layer IV A) to</a:t>
            </a:r>
          </a:p>
          <a:p>
            <a:r>
              <a:rPr lang="en-US" sz="1200" b="0" i="0" u="none" strike="noStrike" kern="1200" baseline="0" dirty="0">
                <a:solidFill>
                  <a:schemeClr val="tx1"/>
                </a:solidFill>
                <a:latin typeface="+mn-lt"/>
                <a:ea typeface="+mn-ea"/>
                <a:cs typeface="+mn-cs"/>
              </a:rPr>
              <a:t>various ori6ntations of a moving black bar. Receptive field in the left eye indicated</a:t>
            </a:r>
          </a:p>
          <a:p>
            <a:r>
              <a:rPr lang="en-US" sz="1200" b="0" i="0" u="none" strike="noStrike" kern="1200" baseline="0" dirty="0">
                <a:solidFill>
                  <a:schemeClr val="tx1"/>
                </a:solidFill>
                <a:latin typeface="+mn-lt"/>
                <a:ea typeface="+mn-ea"/>
                <a:cs typeface="+mn-cs"/>
              </a:rPr>
              <a:t>by the interrupted rectangles; it was approximately </a:t>
            </a:r>
            <a:r>
              <a:rPr lang="en-US" sz="1200" b="0" i="0" u="none" strike="noStrike" kern="1200" baseline="0" dirty="0" err="1">
                <a:solidFill>
                  <a:schemeClr val="tx1"/>
                </a:solidFill>
                <a:latin typeface="+mn-lt"/>
                <a:ea typeface="+mn-ea"/>
                <a:cs typeface="+mn-cs"/>
              </a:rPr>
              <a:t>i</a:t>
            </a:r>
            <a:r>
              <a:rPr lang="en-US" sz="1200" b="0" i="0" u="none" strike="noStrike" kern="1200" baseline="0" dirty="0">
                <a:solidFill>
                  <a:schemeClr val="tx1"/>
                </a:solidFill>
                <a:latin typeface="+mn-lt"/>
                <a:ea typeface="+mn-ea"/>
                <a:cs typeface="+mn-cs"/>
              </a:rPr>
              <a:t> x I' in size, and was situated</a:t>
            </a:r>
          </a:p>
          <a:p>
            <a:r>
              <a:rPr lang="en-US" sz="1200" b="0" i="0" u="none" strike="noStrike" kern="1200" baseline="0" dirty="0">
                <a:solidFill>
                  <a:schemeClr val="tx1"/>
                </a:solidFill>
                <a:latin typeface="+mn-lt"/>
                <a:ea typeface="+mn-ea"/>
                <a:cs typeface="+mn-cs"/>
              </a:rPr>
              <a:t>40 below and to the left of the point </a:t>
            </a:r>
            <a:r>
              <a:rPr lang="en-US" sz="1200" b="0" i="0" u="none" strike="noStrike" kern="1200" baseline="0" dirty="0" err="1">
                <a:solidFill>
                  <a:schemeClr val="tx1"/>
                </a:solidFill>
                <a:latin typeface="+mn-lt"/>
                <a:ea typeface="+mn-ea"/>
                <a:cs typeface="+mn-cs"/>
              </a:rPr>
              <a:t>offixation</a:t>
            </a:r>
            <a:r>
              <a:rPr lang="en-US" sz="1200" b="0" i="0" u="none" strike="noStrike" kern="1200" baseline="0" dirty="0">
                <a:solidFill>
                  <a:schemeClr val="tx1"/>
                </a:solidFill>
                <a:latin typeface="+mn-lt"/>
                <a:ea typeface="+mn-ea"/>
                <a:cs typeface="+mn-cs"/>
              </a:rPr>
              <a:t>. Ocular-dominance group 4. Duration</a:t>
            </a:r>
          </a:p>
          <a:p>
            <a:r>
              <a:rPr lang="en-US" sz="1200" b="0" i="0" u="none" strike="noStrike" kern="1200" baseline="0" dirty="0">
                <a:solidFill>
                  <a:schemeClr val="tx1"/>
                </a:solidFill>
                <a:latin typeface="+mn-lt"/>
                <a:ea typeface="+mn-ea"/>
                <a:cs typeface="+mn-cs"/>
              </a:rPr>
              <a:t>of each record, 2 sec. Background intensity 1-3 log10 cd/M2, dark bars 0.0 log cd/M2.</a:t>
            </a:r>
            <a:endParaRPr lang="en-US" dirty="0"/>
          </a:p>
          <a:p>
            <a:endParaRPr lang="en-US" dirty="0"/>
          </a:p>
          <a:p>
            <a:endParaRPr lang="en-US"/>
          </a:p>
          <a:p>
            <a:endParaRPr lang="en-US" dirty="0"/>
          </a:p>
          <a:p>
            <a:r>
              <a:rPr lang="en-US" dirty="0"/>
              <a:t>These are data from Hubel and Wiesel's early experiments on V1. The dashed </a:t>
            </a:r>
            <a:r>
              <a:rPr lang="en-US" dirty="0" err="1"/>
              <a:t>rectantangles</a:t>
            </a:r>
            <a:r>
              <a:rPr lang="en-US" dirty="0"/>
              <a:t> on the left indicate a V1 neuron's receptive field. The superimposed lines are the stimuli that were used. For each stimulus (each line orientation), Hubel and Wiesel recording how many action potentials were produced by this neuron. The middle row are </a:t>
            </a:r>
            <a:r>
              <a:rPr lang="en-US" dirty="0" err="1"/>
              <a:t>exampls</a:t>
            </a:r>
            <a:r>
              <a:rPr lang="en-US" dirty="0"/>
              <a:t> of the electrophysiological recordings for each of the corresponding stimulus orientations. The diagonal orientation (the middle row) evoked the greatest response (largest number of action potentials). The graph on the right shows the result after a whole bunch of measurements like these for each of a bunch of lines. There is a peak response for one particular orientation and weaker responses for other orientations, falling of to zero when the line </a:t>
            </a:r>
            <a:r>
              <a:rPr lang="en-US" dirty="0" err="1"/>
              <a:t>orientaiton</a:t>
            </a:r>
            <a:r>
              <a:rPr lang="en-US" dirty="0"/>
              <a:t> is about 40 degrees away from the neurons favorite (preferred) orientation).</a:t>
            </a:r>
          </a:p>
          <a:p>
            <a:r>
              <a:rPr lang="en-US" b="1" dirty="0"/>
              <a:t>Direction selectivity</a:t>
            </a:r>
            <a:r>
              <a:rPr lang="en-US" dirty="0"/>
              <a:t>: Some V1 cells are also direction selective meaning that they respond strongly to oriented lines/bars/edges moving in a preferred direction (e.g., vertical lines moving to the right) but not at all in the opposite direction (e.g., vertical lines moving to the left).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r>
              <a:rPr lang="en-US" dirty="0"/>
              <a:t>These are also data from Hubel &amp; Wiesel's early experiments. The arrows above each electrophysiological recording indicate the direction of motion. This V1 neuron responds best to up-right motion but not at all to down-left motion.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3</a:t>
            </a:fld>
            <a:endParaRPr lang="nl-BE"/>
          </a:p>
        </p:txBody>
      </p:sp>
    </p:spTree>
    <p:extLst>
      <p:ext uri="{BB962C8B-B14F-4D97-AF65-F5344CB8AC3E}">
        <p14:creationId xmlns:p14="http://schemas.microsoft.com/office/powerpoint/2010/main" val="511410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https://thebrain.mcgill.ca/flash/a/a_02/a_02_cl/a_02_cl_vis/a_02_cl_vis.html</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4</a:t>
            </a:fld>
            <a:endParaRPr lang="nl-BE"/>
          </a:p>
        </p:txBody>
      </p:sp>
    </p:spTree>
    <p:extLst>
      <p:ext uri="{BB962C8B-B14F-4D97-AF65-F5344CB8AC3E}">
        <p14:creationId xmlns:p14="http://schemas.microsoft.com/office/powerpoint/2010/main" val="1407074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https://thebrain.mcgill.ca/flash/a/a_02/a_02_cl/a_02_cl_vis/a_02_cl_vis.html</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5</a:t>
            </a:fld>
            <a:endParaRPr lang="nl-BE"/>
          </a:p>
        </p:txBody>
      </p:sp>
    </p:spTree>
    <p:extLst>
      <p:ext uri="{BB962C8B-B14F-4D97-AF65-F5344CB8AC3E}">
        <p14:creationId xmlns:p14="http://schemas.microsoft.com/office/powerpoint/2010/main" val="2801598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https://thebrain.mcgill.ca/flash/a/a_02/a_02_cl/a_02_cl_vis/a_02_cl_vis.html</a:t>
            </a: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6</a:t>
            </a:fld>
            <a:endParaRPr lang="nl-BE"/>
          </a:p>
        </p:txBody>
      </p:sp>
    </p:spTree>
    <p:extLst>
      <p:ext uri="{BB962C8B-B14F-4D97-AF65-F5344CB8AC3E}">
        <p14:creationId xmlns:p14="http://schemas.microsoft.com/office/powerpoint/2010/main" val="4238178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7478EA-4504-48C1-B90B-39F667329DEB}" type="slidenum">
              <a:rPr lang="en-US" smtClean="0"/>
              <a:t>7</a:t>
            </a:fld>
            <a:endParaRPr lang="en-US"/>
          </a:p>
        </p:txBody>
      </p:sp>
    </p:spTree>
    <p:extLst>
      <p:ext uri="{BB962C8B-B14F-4D97-AF65-F5344CB8AC3E}">
        <p14:creationId xmlns:p14="http://schemas.microsoft.com/office/powerpoint/2010/main" val="3322110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7478EA-4504-48C1-B90B-39F667329DEB}" type="slidenum">
              <a:rPr lang="en-US" smtClean="0"/>
              <a:t>10</a:t>
            </a:fld>
            <a:endParaRPr lang="en-US"/>
          </a:p>
        </p:txBody>
      </p:sp>
    </p:spTree>
    <p:extLst>
      <p:ext uri="{BB962C8B-B14F-4D97-AF65-F5344CB8AC3E}">
        <p14:creationId xmlns:p14="http://schemas.microsoft.com/office/powerpoint/2010/main" val="493635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Registration</a:t>
            </a:r>
          </a:p>
          <a:p>
            <a:r>
              <a:rPr lang="en-US" dirty="0" smtClean="0"/>
              <a:t>-finding a target</a:t>
            </a:r>
            <a:r>
              <a:rPr lang="en-US" baseline="0" dirty="0" smtClean="0"/>
              <a:t> reference :</a:t>
            </a:r>
            <a:r>
              <a:rPr lang="en-US" sz="1200" b="0" i="0" kern="1200" dirty="0" smtClean="0">
                <a:solidFill>
                  <a:schemeClr val="tx1"/>
                </a:solidFill>
                <a:effectLst/>
                <a:latin typeface="+mn-lt"/>
                <a:ea typeface="+mn-ea"/>
                <a:cs typeface="+mn-cs"/>
              </a:rPr>
              <a:t>We first take </a:t>
            </a:r>
            <a:r>
              <a:rPr lang="en-US" dirty="0" smtClean="0"/>
              <a:t>ops['</a:t>
            </a:r>
            <a:r>
              <a:rPr lang="en-US" dirty="0" err="1" smtClean="0"/>
              <a:t>nimg_init</a:t>
            </a:r>
            <a:r>
              <a:rPr lang="en-US" dirty="0" smtClean="0"/>
              <a:t>']</a:t>
            </a:r>
            <a:r>
              <a:rPr lang="en-US" sz="1200" b="0" i="0" kern="1200" dirty="0" smtClean="0">
                <a:solidFill>
                  <a:schemeClr val="tx1"/>
                </a:solidFill>
                <a:effectLst/>
                <a:latin typeface="+mn-lt"/>
                <a:ea typeface="+mn-ea"/>
                <a:cs typeface="+mn-cs"/>
              </a:rPr>
              <a:t> random frames of the movie. Then from those frames, we take the top 20 frames that are most correlated to each other and take the mean of those frames as our initial reference image. If the reference image doesn't look good, try increasing </a:t>
            </a:r>
            <a:r>
              <a:rPr lang="en-US" dirty="0" smtClean="0"/>
              <a:t>ops['</a:t>
            </a:r>
            <a:r>
              <a:rPr lang="en-US" dirty="0" err="1" smtClean="0"/>
              <a:t>nimg_init</a:t>
            </a:r>
            <a:r>
              <a:rPr lang="en-US" dirty="0" smtClean="0"/>
              <a:t>']</a:t>
            </a:r>
            <a:r>
              <a:rPr lang="en-US" sz="1200" b="0" i="0" kern="1200" dirty="0" smtClean="0">
                <a:solidFill>
                  <a:schemeClr val="tx1"/>
                </a:solidFill>
                <a:effectLst/>
                <a:latin typeface="+mn-lt"/>
                <a:ea typeface="+mn-ea"/>
                <a:cs typeface="+mn-cs"/>
              </a:rPr>
              <a:t>.</a:t>
            </a:r>
          </a:p>
          <a:p>
            <a:r>
              <a:rPr lang="en-US" sz="1200" b="1" i="0" kern="1200" dirty="0" smtClean="0">
                <a:solidFill>
                  <a:schemeClr val="tx1"/>
                </a:solidFill>
                <a:effectLst/>
                <a:latin typeface="+mn-lt"/>
                <a:ea typeface="+mn-ea"/>
                <a:cs typeface="+mn-cs"/>
              </a:rPr>
              <a:t>1. Rigid registration </a:t>
            </a:r>
            <a:r>
              <a:rPr lang="en-US" sz="1200" b="0" i="0" kern="1200" dirty="0" smtClean="0">
                <a:solidFill>
                  <a:schemeClr val="tx1"/>
                </a:solidFill>
                <a:effectLst/>
                <a:latin typeface="+mn-lt"/>
                <a:ea typeface="+mn-ea"/>
                <a:cs typeface="+mn-cs"/>
              </a:rPr>
              <a:t>The frames are registered in batches of size </a:t>
            </a:r>
            <a:r>
              <a:rPr lang="en-US" dirty="0" smtClean="0"/>
              <a:t>ops['</a:t>
            </a:r>
            <a:r>
              <a:rPr lang="en-US" dirty="0" err="1" smtClean="0"/>
              <a:t>batch_size</a:t>
            </a:r>
            <a:r>
              <a:rPr lang="en-US" dirty="0" smtClean="0"/>
              <a:t>']</a:t>
            </a:r>
            <a:endParaRPr lang="en-US" sz="1200" b="1"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Rigid registration computes the shifts between the frame and the reference image using phase-correlation.</a:t>
            </a:r>
          </a:p>
          <a:p>
            <a:endParaRPr lang="en-US" dirty="0"/>
          </a:p>
        </p:txBody>
      </p:sp>
      <p:sp>
        <p:nvSpPr>
          <p:cNvPr id="4" name="Slide Number Placeholder 3"/>
          <p:cNvSpPr>
            <a:spLocks noGrp="1"/>
          </p:cNvSpPr>
          <p:nvPr>
            <p:ph type="sldNum" sz="quarter" idx="10"/>
          </p:nvPr>
        </p:nvSpPr>
        <p:spPr/>
        <p:txBody>
          <a:bodyPr/>
          <a:lstStyle/>
          <a:p>
            <a:fld id="{DC7478EA-4504-48C1-B90B-39F667329DEB}" type="slidenum">
              <a:rPr lang="en-US" smtClean="0"/>
              <a:t>11</a:t>
            </a:fld>
            <a:endParaRPr lang="en-US"/>
          </a:p>
        </p:txBody>
      </p:sp>
    </p:spTree>
    <p:extLst>
      <p:ext uri="{BB962C8B-B14F-4D97-AF65-F5344CB8AC3E}">
        <p14:creationId xmlns:p14="http://schemas.microsoft.com/office/powerpoint/2010/main" val="2825461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7478EA-4504-48C1-B90B-39F667329DEB}" type="slidenum">
              <a:rPr lang="en-US" smtClean="0"/>
              <a:t>12</a:t>
            </a:fld>
            <a:endParaRPr lang="en-US"/>
          </a:p>
        </p:txBody>
      </p:sp>
    </p:spTree>
    <p:extLst>
      <p:ext uri="{BB962C8B-B14F-4D97-AF65-F5344CB8AC3E}">
        <p14:creationId xmlns:p14="http://schemas.microsoft.com/office/powerpoint/2010/main" val="4207762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Raw </a:t>
            </a:r>
            <a:r>
              <a:rPr lang="en-US" sz="1200" b="0" i="0" u="none" strike="noStrike" kern="1200" baseline="0" dirty="0" err="1" smtClean="0">
                <a:solidFill>
                  <a:schemeClr val="tx1"/>
                </a:solidFill>
                <a:latin typeface="+mn-lt"/>
                <a:ea typeface="+mn-ea"/>
                <a:cs typeface="+mn-cs"/>
              </a:rPr>
              <a:t>fluo</a:t>
            </a:r>
            <a:r>
              <a:rPr lang="en-US" sz="1200" b="0" i="0" u="none" strike="noStrike" kern="1200" baseline="0" dirty="0" smtClean="0">
                <a:solidFill>
                  <a:schemeClr val="tx1"/>
                </a:solidFill>
                <a:latin typeface="+mn-lt"/>
                <a:ea typeface="+mn-ea"/>
                <a:cs typeface="+mn-cs"/>
              </a:rPr>
              <a:t> data for chosen cells in suite2P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Given a ROI’s spatially averaged signal </a:t>
            </a:r>
            <a:r>
              <a:rPr lang="en-US" sz="1200" i="1" kern="1200" dirty="0" err="1" smtClean="0">
                <a:solidFill>
                  <a:schemeClr val="tx1"/>
                </a:solidFill>
                <a:effectLst/>
                <a:latin typeface="+mn-lt"/>
                <a:ea typeface="+mn-ea"/>
                <a:cs typeface="+mn-cs"/>
              </a:rPr>
              <a:t>f</a:t>
            </a:r>
            <a:r>
              <a:rPr lang="en-US" sz="1200" kern="1200" dirty="0" err="1" smtClean="0">
                <a:solidFill>
                  <a:schemeClr val="tx1"/>
                </a:solidFill>
                <a:effectLst/>
                <a:latin typeface="+mn-lt"/>
                <a:ea typeface="+mn-ea"/>
                <a:cs typeface="+mn-cs"/>
              </a:rPr>
              <a:t>ROI</a:t>
            </a:r>
            <a:r>
              <a:rPr lang="en-US" sz="1200" kern="1200" dirty="0" smtClean="0">
                <a:solidFill>
                  <a:schemeClr val="tx1"/>
                </a:solidFill>
                <a:effectLst/>
                <a:latin typeface="+mn-lt"/>
                <a:ea typeface="+mn-ea"/>
                <a:cs typeface="+mn-cs"/>
              </a:rPr>
              <a:t>(</a:t>
            </a:r>
            <a:r>
              <a:rPr lang="en-US" sz="1200" i="1" kern="1200" dirty="0" smtClean="0">
                <a:solidFill>
                  <a:schemeClr val="tx1"/>
                </a:solidFill>
                <a:effectLst/>
                <a:latin typeface="+mn-lt"/>
                <a:ea typeface="+mn-ea"/>
                <a:cs typeface="+mn-cs"/>
              </a:rPr>
              <a:t>t</a:t>
            </a:r>
            <a:r>
              <a:rPr lang="en-US" sz="1200" kern="1200" dirty="0" smtClean="0">
                <a:solidFill>
                  <a:schemeClr val="tx1"/>
                </a:solidFill>
                <a:effectLst/>
                <a:latin typeface="+mn-lt"/>
                <a:ea typeface="+mn-ea"/>
                <a:cs typeface="+mn-cs"/>
              </a:rPr>
              <a:t>)</a:t>
            </a:r>
            <a:r>
              <a:rPr lang="en-US" dirty="0" smtClean="0"/>
              <a:t> and a surrounding neuropil region, the neuropil’s spatially averaged signal </a:t>
            </a:r>
            <a:r>
              <a:rPr lang="en-US" sz="1200" i="1" kern="1200" dirty="0" err="1" smtClean="0">
                <a:solidFill>
                  <a:schemeClr val="tx1"/>
                </a:solidFill>
                <a:effectLst/>
                <a:latin typeface="+mn-lt"/>
                <a:ea typeface="+mn-ea"/>
                <a:cs typeface="+mn-cs"/>
              </a:rPr>
              <a:t>f</a:t>
            </a:r>
            <a:r>
              <a:rPr lang="en-US" sz="1200" kern="1200" dirty="0" err="1" smtClean="0">
                <a:solidFill>
                  <a:schemeClr val="tx1"/>
                </a:solidFill>
                <a:effectLst/>
                <a:latin typeface="+mn-lt"/>
                <a:ea typeface="+mn-ea"/>
                <a:cs typeface="+mn-cs"/>
              </a:rPr>
              <a:t>npil</a:t>
            </a:r>
            <a:r>
              <a:rPr lang="en-US" sz="1200" kern="1200" dirty="0" smtClean="0">
                <a:solidFill>
                  <a:schemeClr val="tx1"/>
                </a:solidFill>
                <a:effectLst/>
                <a:latin typeface="+mn-lt"/>
                <a:ea typeface="+mn-ea"/>
                <a:cs typeface="+mn-cs"/>
              </a:rPr>
              <a:t>(</a:t>
            </a:r>
            <a:r>
              <a:rPr lang="en-US" sz="1200" i="1" kern="1200" dirty="0" smtClean="0">
                <a:solidFill>
                  <a:schemeClr val="tx1"/>
                </a:solidFill>
                <a:effectLst/>
                <a:latin typeface="+mn-lt"/>
                <a:ea typeface="+mn-ea"/>
                <a:cs typeface="+mn-cs"/>
              </a:rPr>
              <a:t>t</a:t>
            </a:r>
            <a:r>
              <a:rPr lang="en-US" sz="1200" kern="1200" dirty="0" smtClean="0">
                <a:solidFill>
                  <a:schemeClr val="tx1"/>
                </a:solidFill>
                <a:effectLst/>
                <a:latin typeface="+mn-lt"/>
                <a:ea typeface="+mn-ea"/>
                <a:cs typeface="+mn-cs"/>
              </a:rPr>
              <a:t>)</a:t>
            </a:r>
            <a:r>
              <a:rPr lang="en-US" dirty="0" smtClean="0"/>
              <a:t> was subtracted to give the estimated signal where </a:t>
            </a:r>
            <a:r>
              <a:rPr lang="en-US" i="1" dirty="0" smtClean="0"/>
              <a:t>k</a:t>
            </a:r>
            <a:r>
              <a:rPr lang="en-US" dirty="0" smtClean="0"/>
              <a:t> is a constant. The value of this constant has been determined manually in previous publications</a:t>
            </a:r>
            <a:r>
              <a:rPr lang="en-US" baseline="30000" dirty="0" smtClean="0">
                <a:hlinkClick r:id="rId3" tooltip="Chen, T. et al. Ultrasensitive fluorescent proteins for imaging neuronal activity. Nature 499, 295–300 (2013)."/>
              </a:rPr>
              <a:t>3</a:t>
            </a:r>
            <a:r>
              <a:rPr lang="en-US" baseline="30000" dirty="0" smtClean="0"/>
              <a:t>,</a:t>
            </a:r>
            <a:r>
              <a:rPr lang="en-US" baseline="30000" dirty="0" smtClean="0">
                <a:hlinkClick r:id="rId4" tooltip="Peron, S., Freeman, J., Iyer, V., Guo, C. &amp; Svoboda, K. A cellular resolution map of barrel cortex activity during tactile behavior. Neuron 86, 783–799 (2015)."/>
              </a:rPr>
              <a:t>14</a:t>
            </a:r>
            <a:r>
              <a:rPr lang="en-US" dirty="0" smtClean="0"/>
              <a:t>. When </a:t>
            </a:r>
            <a:r>
              <a:rPr lang="en-US" dirty="0" err="1" smtClean="0"/>
              <a:t>analysing</a:t>
            </a:r>
            <a:r>
              <a:rPr lang="en-US" dirty="0" smtClean="0"/>
              <a:t> our simulated data, we set </a:t>
            </a:r>
            <a:r>
              <a:rPr lang="en-US" i="1" dirty="0" smtClean="0"/>
              <a:t>k</a:t>
            </a:r>
            <a:r>
              <a:rPr lang="en-US" dirty="0" smtClean="0"/>
              <a:t> = 1, since this value removed the background fluctuations (Fig. </a:t>
            </a:r>
            <a:r>
              <a:rPr lang="en-US" dirty="0" smtClean="0">
                <a:hlinkClick r:id="rId5"/>
              </a:rPr>
              <a:t>2A</a:t>
            </a:r>
            <a:r>
              <a:rPr lang="en-US" dirty="0" smtClean="0"/>
              <a:t>). For the experimental </a:t>
            </a:r>
            <a:r>
              <a:rPr lang="en-US" i="1" dirty="0" smtClean="0"/>
              <a:t>in vivo</a:t>
            </a:r>
            <a:r>
              <a:rPr lang="en-US" dirty="0" smtClean="0"/>
              <a:t> data, we set </a:t>
            </a:r>
            <a:r>
              <a:rPr lang="en-US" i="1" dirty="0" smtClean="0"/>
              <a:t>k</a:t>
            </a:r>
            <a:r>
              <a:rPr lang="en-US" dirty="0" smtClean="0"/>
              <a:t> = 0.7, as previously published</a:t>
            </a:r>
            <a:r>
              <a:rPr lang="en-US" baseline="30000" dirty="0" smtClean="0">
                <a:hlinkClick r:id="rId3" tooltip="Chen, T. et al. Ultrasensitive fluorescent proteins for imaging neuronal activity. Nature 499, 295–300 (2013)."/>
              </a:rPr>
              <a:t>3</a:t>
            </a:r>
            <a:r>
              <a:rPr lang="en-US" dirty="0" smtClean="0"/>
              <a:t>. </a:t>
            </a: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13</a:t>
            </a:fld>
            <a:endParaRPr lang="nl-BE"/>
          </a:p>
        </p:txBody>
      </p:sp>
    </p:spTree>
    <p:extLst>
      <p:ext uri="{BB962C8B-B14F-4D97-AF65-F5344CB8AC3E}">
        <p14:creationId xmlns:p14="http://schemas.microsoft.com/office/powerpoint/2010/main" val="2294608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err="1" smtClean="0">
                <a:solidFill>
                  <a:schemeClr val="tx1"/>
                </a:solidFill>
                <a:latin typeface="+mn-lt"/>
                <a:ea typeface="+mn-ea"/>
                <a:cs typeface="+mn-cs"/>
              </a:rPr>
              <a:t>dFoF_tmp</a:t>
            </a:r>
            <a:r>
              <a:rPr lang="en-US" sz="1200" b="0" i="0" u="none" strike="noStrike" kern="1200" baseline="0" dirty="0" smtClean="0">
                <a:solidFill>
                  <a:schemeClr val="tx1"/>
                </a:solidFill>
                <a:latin typeface="+mn-lt"/>
                <a:ea typeface="+mn-ea"/>
                <a:cs typeface="+mn-cs"/>
              </a:rPr>
              <a:t> = (</a:t>
            </a:r>
            <a:r>
              <a:rPr lang="en-US" sz="1200" b="0" i="0" u="none" strike="noStrike" kern="1200" baseline="0" dirty="0" err="1" smtClean="0">
                <a:solidFill>
                  <a:schemeClr val="tx1"/>
                </a:solidFill>
                <a:latin typeface="+mn-lt"/>
                <a:ea typeface="+mn-ea"/>
                <a:cs typeface="+mn-cs"/>
              </a:rPr>
              <a:t>Ftrial_tmp</a:t>
            </a:r>
            <a:r>
              <a:rPr lang="en-US" sz="1200" b="0" i="0" u="none" strike="noStrike" kern="1200" baseline="0" dirty="0" smtClean="0">
                <a:solidFill>
                  <a:schemeClr val="tx1"/>
                </a:solidFill>
                <a:latin typeface="+mn-lt"/>
                <a:ea typeface="+mn-ea"/>
                <a:cs typeface="+mn-cs"/>
              </a:rPr>
              <a:t> - </a:t>
            </a:r>
            <a:r>
              <a:rPr lang="en-US" sz="1200" b="0" i="0" u="none" strike="noStrike" kern="1200" baseline="0" dirty="0" err="1" smtClean="0">
                <a:solidFill>
                  <a:schemeClr val="tx1"/>
                </a:solidFill>
                <a:latin typeface="+mn-lt"/>
                <a:ea typeface="+mn-ea"/>
                <a:cs typeface="+mn-cs"/>
              </a:rPr>
              <a:t>Fbaseline_mean</a:t>
            </a:r>
            <a:r>
              <a:rPr lang="en-US" sz="1200" b="0" i="0" u="none" strike="noStrike" kern="1200" baseline="0" dirty="0" smtClean="0">
                <a:solidFill>
                  <a:schemeClr val="tx1"/>
                </a:solidFill>
                <a:latin typeface="+mn-lt"/>
                <a:ea typeface="+mn-ea"/>
                <a:cs typeface="+mn-cs"/>
              </a:rPr>
              <a:t>)/(</a:t>
            </a:r>
            <a:r>
              <a:rPr lang="en-US" sz="1200" b="0" i="0" u="none" strike="noStrike" kern="1200" baseline="0" dirty="0" err="1" smtClean="0">
                <a:solidFill>
                  <a:schemeClr val="tx1"/>
                </a:solidFill>
                <a:latin typeface="+mn-lt"/>
                <a:ea typeface="+mn-ea"/>
                <a:cs typeface="+mn-cs"/>
              </a:rPr>
              <a:t>Fbaseline_mean</a:t>
            </a:r>
            <a:r>
              <a:rPr lang="en-US" sz="1200" b="0" i="0" u="none" strike="noStrike" kern="1200" baseline="0" dirty="0" smtClean="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dirty="0" err="1" smtClean="0"/>
              <a:t>Ftrial</a:t>
            </a:r>
            <a:r>
              <a:rPr lang="en-US" dirty="0" smtClean="0"/>
              <a:t> – </a:t>
            </a:r>
            <a:r>
              <a:rPr lang="en-US" dirty="0" err="1" smtClean="0"/>
              <a:t>Fbaseline_mean</a:t>
            </a:r>
            <a:r>
              <a:rPr lang="en-US" dirty="0" smtClean="0"/>
              <a:t>)/(</a:t>
            </a:r>
            <a:r>
              <a:rPr lang="en-US" dirty="0" err="1" smtClean="0"/>
              <a:t>Fbaseline_mean</a:t>
            </a:r>
            <a:r>
              <a:rPr lang="en-US"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Given a ROI’s spatially averaged signal </a:t>
            </a:r>
            <a:r>
              <a:rPr lang="en-US" sz="1200" i="1" kern="1200" dirty="0" err="1" smtClean="0">
                <a:solidFill>
                  <a:schemeClr val="tx1"/>
                </a:solidFill>
                <a:effectLst/>
                <a:latin typeface="+mn-lt"/>
                <a:ea typeface="+mn-ea"/>
                <a:cs typeface="+mn-cs"/>
              </a:rPr>
              <a:t>f</a:t>
            </a:r>
            <a:r>
              <a:rPr lang="en-US" sz="1200" kern="1200" dirty="0" err="1" smtClean="0">
                <a:solidFill>
                  <a:schemeClr val="tx1"/>
                </a:solidFill>
                <a:effectLst/>
                <a:latin typeface="+mn-lt"/>
                <a:ea typeface="+mn-ea"/>
                <a:cs typeface="+mn-cs"/>
              </a:rPr>
              <a:t>ROI</a:t>
            </a:r>
            <a:r>
              <a:rPr lang="en-US" sz="1200" kern="1200" dirty="0" smtClean="0">
                <a:solidFill>
                  <a:schemeClr val="tx1"/>
                </a:solidFill>
                <a:effectLst/>
                <a:latin typeface="+mn-lt"/>
                <a:ea typeface="+mn-ea"/>
                <a:cs typeface="+mn-cs"/>
              </a:rPr>
              <a:t>(</a:t>
            </a:r>
            <a:r>
              <a:rPr lang="en-US" sz="1200" i="1" kern="1200" dirty="0" smtClean="0">
                <a:solidFill>
                  <a:schemeClr val="tx1"/>
                </a:solidFill>
                <a:effectLst/>
                <a:latin typeface="+mn-lt"/>
                <a:ea typeface="+mn-ea"/>
                <a:cs typeface="+mn-cs"/>
              </a:rPr>
              <a:t>t</a:t>
            </a:r>
            <a:r>
              <a:rPr lang="en-US" sz="1200" kern="1200" dirty="0" smtClean="0">
                <a:solidFill>
                  <a:schemeClr val="tx1"/>
                </a:solidFill>
                <a:effectLst/>
                <a:latin typeface="+mn-lt"/>
                <a:ea typeface="+mn-ea"/>
                <a:cs typeface="+mn-cs"/>
              </a:rPr>
              <a:t>)</a:t>
            </a:r>
            <a:r>
              <a:rPr lang="en-US" dirty="0" smtClean="0"/>
              <a:t> and a surrounding neuropil region, the neuropil’s spatially averaged signal </a:t>
            </a:r>
            <a:r>
              <a:rPr lang="en-US" sz="1200" i="1" kern="1200" dirty="0" err="1" smtClean="0">
                <a:solidFill>
                  <a:schemeClr val="tx1"/>
                </a:solidFill>
                <a:effectLst/>
                <a:latin typeface="+mn-lt"/>
                <a:ea typeface="+mn-ea"/>
                <a:cs typeface="+mn-cs"/>
              </a:rPr>
              <a:t>f</a:t>
            </a:r>
            <a:r>
              <a:rPr lang="en-US" sz="1200" kern="1200" dirty="0" err="1" smtClean="0">
                <a:solidFill>
                  <a:schemeClr val="tx1"/>
                </a:solidFill>
                <a:effectLst/>
                <a:latin typeface="+mn-lt"/>
                <a:ea typeface="+mn-ea"/>
                <a:cs typeface="+mn-cs"/>
              </a:rPr>
              <a:t>npil</a:t>
            </a:r>
            <a:r>
              <a:rPr lang="en-US" sz="1200" kern="1200" dirty="0" smtClean="0">
                <a:solidFill>
                  <a:schemeClr val="tx1"/>
                </a:solidFill>
                <a:effectLst/>
                <a:latin typeface="+mn-lt"/>
                <a:ea typeface="+mn-ea"/>
                <a:cs typeface="+mn-cs"/>
              </a:rPr>
              <a:t>(</a:t>
            </a:r>
            <a:r>
              <a:rPr lang="en-US" sz="1200" i="1" kern="1200" dirty="0" smtClean="0">
                <a:solidFill>
                  <a:schemeClr val="tx1"/>
                </a:solidFill>
                <a:effectLst/>
                <a:latin typeface="+mn-lt"/>
                <a:ea typeface="+mn-ea"/>
                <a:cs typeface="+mn-cs"/>
              </a:rPr>
              <a:t>t</a:t>
            </a:r>
            <a:r>
              <a:rPr lang="en-US" sz="1200" kern="1200" dirty="0" smtClean="0">
                <a:solidFill>
                  <a:schemeClr val="tx1"/>
                </a:solidFill>
                <a:effectLst/>
                <a:latin typeface="+mn-lt"/>
                <a:ea typeface="+mn-ea"/>
                <a:cs typeface="+mn-cs"/>
              </a:rPr>
              <a:t>)</a:t>
            </a:r>
            <a:r>
              <a:rPr lang="en-US" dirty="0" smtClean="0"/>
              <a:t> was subtracted to give the estimated signal where </a:t>
            </a:r>
            <a:r>
              <a:rPr lang="en-US" i="1" dirty="0" smtClean="0"/>
              <a:t>k</a:t>
            </a:r>
            <a:r>
              <a:rPr lang="en-US" dirty="0" smtClean="0"/>
              <a:t> is a constant. The value of this constant has been determined manually in previous publications</a:t>
            </a:r>
            <a:r>
              <a:rPr lang="en-US" baseline="30000" dirty="0" smtClean="0">
                <a:hlinkClick r:id="rId3" tooltip="Chen, T. et al. Ultrasensitive fluorescent proteins for imaging neuronal activity. Nature 499, 295–300 (2013)."/>
              </a:rPr>
              <a:t>3</a:t>
            </a:r>
            <a:r>
              <a:rPr lang="en-US" baseline="30000" dirty="0" smtClean="0"/>
              <a:t>,</a:t>
            </a:r>
            <a:r>
              <a:rPr lang="en-US" baseline="30000" dirty="0" smtClean="0">
                <a:hlinkClick r:id="rId4" tooltip="Peron, S., Freeman, J., Iyer, V., Guo, C. &amp; Svoboda, K. A cellular resolution map of barrel cortex activity during tactile behavior. Neuron 86, 783–799 (2015)."/>
              </a:rPr>
              <a:t>14</a:t>
            </a:r>
            <a:r>
              <a:rPr lang="en-US" dirty="0" smtClean="0"/>
              <a:t>. When </a:t>
            </a:r>
            <a:r>
              <a:rPr lang="en-US" dirty="0" err="1" smtClean="0"/>
              <a:t>analysing</a:t>
            </a:r>
            <a:r>
              <a:rPr lang="en-US" dirty="0" smtClean="0"/>
              <a:t> our simulated data, we set </a:t>
            </a:r>
            <a:r>
              <a:rPr lang="en-US" i="1" dirty="0" smtClean="0"/>
              <a:t>k</a:t>
            </a:r>
            <a:r>
              <a:rPr lang="en-US" dirty="0" smtClean="0"/>
              <a:t> = 1, since this value removed the background fluctuations (Fig. </a:t>
            </a:r>
            <a:r>
              <a:rPr lang="en-US" dirty="0" smtClean="0">
                <a:hlinkClick r:id="rId5"/>
              </a:rPr>
              <a:t>2A</a:t>
            </a:r>
            <a:r>
              <a:rPr lang="en-US" dirty="0" smtClean="0"/>
              <a:t>). For the experimental </a:t>
            </a:r>
            <a:r>
              <a:rPr lang="en-US" i="1" dirty="0" smtClean="0"/>
              <a:t>in vivo</a:t>
            </a:r>
            <a:r>
              <a:rPr lang="en-US" dirty="0" smtClean="0"/>
              <a:t> data, we set </a:t>
            </a:r>
            <a:r>
              <a:rPr lang="en-US" i="1" dirty="0" smtClean="0"/>
              <a:t>k</a:t>
            </a:r>
            <a:r>
              <a:rPr lang="en-US" dirty="0" smtClean="0"/>
              <a:t> = 0.7, as previously published</a:t>
            </a:r>
            <a:r>
              <a:rPr lang="en-US" baseline="30000" dirty="0" smtClean="0">
                <a:hlinkClick r:id="rId3" tooltip="Chen, T. et al. Ultrasensitive fluorescent proteins for imaging neuronal activity. Nature 499, 295–300 (2013)."/>
              </a:rPr>
              <a:t>3</a:t>
            </a:r>
            <a:r>
              <a:rPr lang="en-US" dirty="0" smtClean="0"/>
              <a:t>. </a:t>
            </a: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14</a:t>
            </a:fld>
            <a:endParaRPr lang="nl-BE"/>
          </a:p>
        </p:txBody>
      </p:sp>
    </p:spTree>
    <p:extLst>
      <p:ext uri="{BB962C8B-B14F-4D97-AF65-F5344CB8AC3E}">
        <p14:creationId xmlns:p14="http://schemas.microsoft.com/office/powerpoint/2010/main" val="39413212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15</a:t>
            </a:fld>
            <a:endParaRPr lang="nl-BE"/>
          </a:p>
        </p:txBody>
      </p:sp>
    </p:spTree>
    <p:extLst>
      <p:ext uri="{BB962C8B-B14F-4D97-AF65-F5344CB8AC3E}">
        <p14:creationId xmlns:p14="http://schemas.microsoft.com/office/powerpoint/2010/main" val="4228701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16</a:t>
            </a:fld>
            <a:endParaRPr lang="nl-BE"/>
          </a:p>
        </p:txBody>
      </p:sp>
    </p:spTree>
    <p:extLst>
      <p:ext uri="{BB962C8B-B14F-4D97-AF65-F5344CB8AC3E}">
        <p14:creationId xmlns:p14="http://schemas.microsoft.com/office/powerpoint/2010/main" val="232388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17</a:t>
            </a:fld>
            <a:endParaRPr lang="nl-BE"/>
          </a:p>
        </p:txBody>
      </p:sp>
    </p:spTree>
    <p:extLst>
      <p:ext uri="{BB962C8B-B14F-4D97-AF65-F5344CB8AC3E}">
        <p14:creationId xmlns:p14="http://schemas.microsoft.com/office/powerpoint/2010/main" val="3885612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18</a:t>
            </a:fld>
            <a:endParaRPr lang="nl-BE"/>
          </a:p>
        </p:txBody>
      </p:sp>
    </p:spTree>
    <p:extLst>
      <p:ext uri="{BB962C8B-B14F-4D97-AF65-F5344CB8AC3E}">
        <p14:creationId xmlns:p14="http://schemas.microsoft.com/office/powerpoint/2010/main" val="3057294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19</a:t>
            </a:fld>
            <a:endParaRPr lang="nl-BE"/>
          </a:p>
        </p:txBody>
      </p:sp>
    </p:spTree>
    <p:extLst>
      <p:ext uri="{BB962C8B-B14F-4D97-AF65-F5344CB8AC3E}">
        <p14:creationId xmlns:p14="http://schemas.microsoft.com/office/powerpoint/2010/main" val="28112513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5E1FFD2-6286-4137-9B15-9AB9321EF684}" type="slidenum">
              <a:rPr lang="nl-BE" smtClean="0"/>
              <a:pPr/>
              <a:t>20</a:t>
            </a:fld>
            <a:endParaRPr lang="nl-BE"/>
          </a:p>
        </p:txBody>
      </p:sp>
    </p:spTree>
    <p:extLst>
      <p:ext uri="{BB962C8B-B14F-4D97-AF65-F5344CB8AC3E}">
        <p14:creationId xmlns:p14="http://schemas.microsoft.com/office/powerpoint/2010/main" val="723958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A69255A-E8D1-4290-B43D-E4A1AE2099DD}"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98DDB-642C-4411-A82F-BEA3E5E551A4}" type="slidenum">
              <a:rPr lang="en-US" smtClean="0"/>
              <a:t>‹#›</a:t>
            </a:fld>
            <a:endParaRPr lang="en-US"/>
          </a:p>
        </p:txBody>
      </p:sp>
    </p:spTree>
    <p:extLst>
      <p:ext uri="{BB962C8B-B14F-4D97-AF65-F5344CB8AC3E}">
        <p14:creationId xmlns:p14="http://schemas.microsoft.com/office/powerpoint/2010/main" val="3612707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69255A-E8D1-4290-B43D-E4A1AE2099DD}"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98DDB-642C-4411-A82F-BEA3E5E551A4}" type="slidenum">
              <a:rPr lang="en-US" smtClean="0"/>
              <a:t>‹#›</a:t>
            </a:fld>
            <a:endParaRPr lang="en-US"/>
          </a:p>
        </p:txBody>
      </p:sp>
    </p:spTree>
    <p:extLst>
      <p:ext uri="{BB962C8B-B14F-4D97-AF65-F5344CB8AC3E}">
        <p14:creationId xmlns:p14="http://schemas.microsoft.com/office/powerpoint/2010/main" val="57694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A69255A-E8D1-4290-B43D-E4A1AE2099DD}"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98DDB-642C-4411-A82F-BEA3E5E551A4}" type="slidenum">
              <a:rPr lang="en-US" smtClean="0"/>
              <a:t>‹#›</a:t>
            </a:fld>
            <a:endParaRPr lang="en-US"/>
          </a:p>
        </p:txBody>
      </p:sp>
    </p:spTree>
    <p:extLst>
      <p:ext uri="{BB962C8B-B14F-4D97-AF65-F5344CB8AC3E}">
        <p14:creationId xmlns:p14="http://schemas.microsoft.com/office/powerpoint/2010/main" val="2827465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A69255A-E8D1-4290-B43D-E4A1AE2099DD}" type="datetimeFigureOut">
              <a:rPr lang="en-US" smtClean="0"/>
              <a:t>8/11/2019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C98DDB-642C-4411-A82F-BEA3E5E551A4}" type="slidenum">
              <a:rPr lang="en-US" smtClean="0"/>
              <a:t>‹#›</a:t>
            </a:fld>
            <a:endParaRPr lang="en-US"/>
          </a:p>
        </p:txBody>
      </p:sp>
    </p:spTree>
    <p:extLst>
      <p:ext uri="{BB962C8B-B14F-4D97-AF65-F5344CB8AC3E}">
        <p14:creationId xmlns:p14="http://schemas.microsoft.com/office/powerpoint/2010/main" val="3745438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69255A-E8D1-4290-B43D-E4A1AE2099DD}" type="datetimeFigureOut">
              <a:rPr lang="en-US" smtClean="0"/>
              <a:t>8/11/2019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C98DDB-642C-4411-A82F-BEA3E5E551A4}" type="slidenum">
              <a:rPr lang="en-US" smtClean="0"/>
              <a:t>‹#›</a:t>
            </a:fld>
            <a:endParaRPr lang="en-US"/>
          </a:p>
        </p:txBody>
      </p:sp>
    </p:spTree>
    <p:extLst>
      <p:ext uri="{BB962C8B-B14F-4D97-AF65-F5344CB8AC3E}">
        <p14:creationId xmlns:p14="http://schemas.microsoft.com/office/powerpoint/2010/main" val="4138473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69255A-E8D1-4290-B43D-E4A1AE2099DD}" type="datetimeFigureOut">
              <a:rPr lang="en-US" smtClean="0"/>
              <a:t>8/11/2019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C98DDB-642C-4411-A82F-BEA3E5E551A4}" type="slidenum">
              <a:rPr lang="en-US" smtClean="0"/>
              <a:t>‹#›</a:t>
            </a:fld>
            <a:endParaRPr lang="en-US"/>
          </a:p>
        </p:txBody>
      </p:sp>
    </p:spTree>
    <p:extLst>
      <p:ext uri="{BB962C8B-B14F-4D97-AF65-F5344CB8AC3E}">
        <p14:creationId xmlns:p14="http://schemas.microsoft.com/office/powerpoint/2010/main" val="3774494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69255A-E8D1-4290-B43D-E4A1AE2099DD}" type="datetimeFigureOut">
              <a:rPr lang="en-US" smtClean="0"/>
              <a:t>8/11/2019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C98DDB-642C-4411-A82F-BEA3E5E551A4}" type="slidenum">
              <a:rPr lang="en-US" smtClean="0"/>
              <a:t>‹#›</a:t>
            </a:fld>
            <a:endParaRPr lang="en-US"/>
          </a:p>
        </p:txBody>
      </p:sp>
    </p:spTree>
    <p:extLst>
      <p:ext uri="{BB962C8B-B14F-4D97-AF65-F5344CB8AC3E}">
        <p14:creationId xmlns:p14="http://schemas.microsoft.com/office/powerpoint/2010/main" val="3370916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69255A-E8D1-4290-B43D-E4A1AE2099DD}" type="datetimeFigureOut">
              <a:rPr lang="en-US" smtClean="0"/>
              <a:t>8/11/2019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C98DDB-642C-4411-A82F-BEA3E5E551A4}" type="slidenum">
              <a:rPr lang="en-US" smtClean="0"/>
              <a:t>‹#›</a:t>
            </a:fld>
            <a:endParaRPr lang="en-US"/>
          </a:p>
        </p:txBody>
      </p:sp>
    </p:spTree>
    <p:extLst>
      <p:ext uri="{BB962C8B-B14F-4D97-AF65-F5344CB8AC3E}">
        <p14:creationId xmlns:p14="http://schemas.microsoft.com/office/powerpoint/2010/main" val="1760249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A69255A-E8D1-4290-B43D-E4A1AE2099DD}" type="datetimeFigureOut">
              <a:rPr lang="en-US" smtClean="0"/>
              <a:t>8/11/2019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C98DDB-642C-4411-A82F-BEA3E5E551A4}" type="slidenum">
              <a:rPr lang="en-US" smtClean="0"/>
              <a:t>‹#›</a:t>
            </a:fld>
            <a:endParaRPr lang="en-US"/>
          </a:p>
        </p:txBody>
      </p:sp>
    </p:spTree>
    <p:extLst>
      <p:ext uri="{BB962C8B-B14F-4D97-AF65-F5344CB8AC3E}">
        <p14:creationId xmlns:p14="http://schemas.microsoft.com/office/powerpoint/2010/main" val="11182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69255A-E8D1-4290-B43D-E4A1AE2099DD}"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98DDB-642C-4411-A82F-BEA3E5E551A4}" type="slidenum">
              <a:rPr lang="en-US" smtClean="0"/>
              <a:t>‹#›</a:t>
            </a:fld>
            <a:endParaRPr lang="en-US"/>
          </a:p>
        </p:txBody>
      </p:sp>
    </p:spTree>
    <p:extLst>
      <p:ext uri="{BB962C8B-B14F-4D97-AF65-F5344CB8AC3E}">
        <p14:creationId xmlns:p14="http://schemas.microsoft.com/office/powerpoint/2010/main" val="3682864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69255A-E8D1-4290-B43D-E4A1AE2099DD}" type="datetimeFigureOut">
              <a:rPr lang="en-US" smtClean="0"/>
              <a:t>8/11/2019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C98DDB-642C-4411-A82F-BEA3E5E551A4}" type="slidenum">
              <a:rPr lang="en-US" smtClean="0"/>
              <a:t>‹#›</a:t>
            </a:fld>
            <a:endParaRPr lang="en-US"/>
          </a:p>
        </p:txBody>
      </p:sp>
    </p:spTree>
    <p:extLst>
      <p:ext uri="{BB962C8B-B14F-4D97-AF65-F5344CB8AC3E}">
        <p14:creationId xmlns:p14="http://schemas.microsoft.com/office/powerpoint/2010/main" val="2882583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69255A-E8D1-4290-B43D-E4A1AE2099DD}" type="datetimeFigureOut">
              <a:rPr lang="en-US" smtClean="0"/>
              <a:t>8/11/2019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C98DDB-642C-4411-A82F-BEA3E5E551A4}" type="slidenum">
              <a:rPr lang="en-US" smtClean="0"/>
              <a:t>‹#›</a:t>
            </a:fld>
            <a:endParaRPr lang="en-US"/>
          </a:p>
        </p:txBody>
      </p:sp>
    </p:spTree>
    <p:extLst>
      <p:ext uri="{BB962C8B-B14F-4D97-AF65-F5344CB8AC3E}">
        <p14:creationId xmlns:p14="http://schemas.microsoft.com/office/powerpoint/2010/main" val="4243090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thebrain.mcgill.ca/flash/a/a_02/a_02_cl/a_02_cl_vis/a_02_cl_vis.html"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emf"/><Relationship Id="rId4" Type="http://schemas.openxmlformats.org/officeDocument/2006/relationships/hyperlink" Target="https://www.jax.org/news-and-insights/jax-blog/2011/september/cre-lox-breeding-for-dummie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12" Type="http://schemas.microsoft.com/office/2007/relationships/hdphoto" Target="../media/hdphoto2.wdp"/><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7.jpeg"/><Relationship Id="rId11" Type="http://schemas.openxmlformats.org/officeDocument/2006/relationships/image" Target="../media/image21.png"/><Relationship Id="rId5" Type="http://schemas.openxmlformats.org/officeDocument/2006/relationships/image" Target="../media/image16.jpeg"/><Relationship Id="rId10" Type="http://schemas.microsoft.com/office/2007/relationships/hdphoto" Target="../media/hdphoto1.wdp"/><Relationship Id="rId4" Type="http://schemas.openxmlformats.org/officeDocument/2006/relationships/image" Target="../media/image15.jpe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microsoft.com/office/2007/relationships/media" Target="../media/media3.avi"/><Relationship Id="rId7" Type="http://schemas.openxmlformats.org/officeDocument/2006/relationships/image" Target="../media/image23.png"/><Relationship Id="rId2" Type="http://schemas.openxmlformats.org/officeDocument/2006/relationships/video" Target="../media/media2.avi"/><Relationship Id="rId1" Type="http://schemas.microsoft.com/office/2007/relationships/media" Target="../media/media2.avi"/><Relationship Id="rId6" Type="http://schemas.openxmlformats.org/officeDocument/2006/relationships/image" Target="../media/image22.png"/><Relationship Id="rId5" Type="http://schemas.openxmlformats.org/officeDocument/2006/relationships/slideLayout" Target="../slideLayouts/slideLayout2.xml"/><Relationship Id="rId4" Type="http://schemas.openxmlformats.org/officeDocument/2006/relationships/video" Target="../media/media3.avi"/></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tif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5.tiff"/><Relationship Id="rId3" Type="http://schemas.openxmlformats.org/officeDocument/2006/relationships/image" Target="../media/image30.tiff"/><Relationship Id="rId7" Type="http://schemas.openxmlformats.org/officeDocument/2006/relationships/image" Target="../media/image34.tif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3.tiff"/><Relationship Id="rId5" Type="http://schemas.openxmlformats.org/officeDocument/2006/relationships/image" Target="../media/image32.tiff"/><Relationship Id="rId4" Type="http://schemas.openxmlformats.org/officeDocument/2006/relationships/image" Target="../media/image31.tiff"/></Relationships>
</file>

<file path=ppt/slides/_rels/slide17.xml.rels><?xml version="1.0" encoding="UTF-8" standalone="yes"?>
<Relationships xmlns="http://schemas.openxmlformats.org/package/2006/relationships"><Relationship Id="rId8" Type="http://schemas.openxmlformats.org/officeDocument/2006/relationships/image" Target="../media/image41.tiff"/><Relationship Id="rId3" Type="http://schemas.openxmlformats.org/officeDocument/2006/relationships/image" Target="../media/image36.tiff"/><Relationship Id="rId7" Type="http://schemas.openxmlformats.org/officeDocument/2006/relationships/image" Target="../media/image40.tif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9.tiff"/><Relationship Id="rId5" Type="http://schemas.openxmlformats.org/officeDocument/2006/relationships/image" Target="../media/image38.tiff"/><Relationship Id="rId4" Type="http://schemas.openxmlformats.org/officeDocument/2006/relationships/image" Target="../media/image37.tiff"/></Relationships>
</file>

<file path=ppt/slides/_rels/slide18.xml.rels><?xml version="1.0" encoding="UTF-8" standalone="yes"?>
<Relationships xmlns="http://schemas.openxmlformats.org/package/2006/relationships"><Relationship Id="rId8" Type="http://schemas.openxmlformats.org/officeDocument/2006/relationships/image" Target="../media/image47.tiff"/><Relationship Id="rId3" Type="http://schemas.openxmlformats.org/officeDocument/2006/relationships/image" Target="../media/image42.tiff"/><Relationship Id="rId7" Type="http://schemas.openxmlformats.org/officeDocument/2006/relationships/image" Target="../media/image46.tif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5.tiff"/><Relationship Id="rId5" Type="http://schemas.openxmlformats.org/officeDocument/2006/relationships/image" Target="../media/image44.tiff"/><Relationship Id="rId4" Type="http://schemas.openxmlformats.org/officeDocument/2006/relationships/image" Target="../media/image43.tif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12" Type="http://schemas.openxmlformats.org/officeDocument/2006/relationships/image" Target="../media/image57.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1.jpeg"/><Relationship Id="rId11" Type="http://schemas.openxmlformats.org/officeDocument/2006/relationships/image" Target="../media/image56.jpeg"/><Relationship Id="rId5" Type="http://schemas.openxmlformats.org/officeDocument/2006/relationships/image" Target="../media/image50.jpeg"/><Relationship Id="rId10" Type="http://schemas.openxmlformats.org/officeDocument/2006/relationships/image" Target="../media/image55.jpeg"/><Relationship Id="rId4" Type="http://schemas.openxmlformats.org/officeDocument/2006/relationships/image" Target="../media/image49.jpeg"/><Relationship Id="rId9"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751320" y="5282538"/>
            <a:ext cx="5787738" cy="1261884"/>
          </a:xfrm>
          <a:prstGeom prst="rect">
            <a:avLst/>
          </a:prstGeom>
          <a:noFill/>
          <a:effectLst/>
        </p:spPr>
        <p:txBody>
          <a:bodyPr wrap="none" rtlCol="0">
            <a:spAutoFit/>
          </a:bodyPr>
          <a:lstStyle/>
          <a:p>
            <a:pPr algn="ctr"/>
            <a:r>
              <a:rPr lang="en-US" sz="2800" b="1" dirty="0">
                <a:latin typeface="Arial"/>
                <a:cs typeface="Arial"/>
              </a:rPr>
              <a:t>Anna, Armando, </a:t>
            </a:r>
            <a:r>
              <a:rPr lang="en-US" sz="2800" b="1" dirty="0" err="1">
                <a:latin typeface="Arial"/>
                <a:cs typeface="Arial"/>
              </a:rPr>
              <a:t>Seoyoung</a:t>
            </a:r>
            <a:r>
              <a:rPr lang="en-US" sz="2800" b="1" dirty="0">
                <a:latin typeface="Arial"/>
                <a:cs typeface="Arial"/>
              </a:rPr>
              <a:t> &amp; Ale</a:t>
            </a:r>
            <a:endParaRPr lang="en-US" sz="2400" dirty="0">
              <a:latin typeface="Arial"/>
              <a:cs typeface="Arial"/>
            </a:endParaRPr>
          </a:p>
          <a:p>
            <a:pPr algn="ctr"/>
            <a:r>
              <a:rPr lang="en-US" sz="2400" dirty="0">
                <a:latin typeface="Arial"/>
                <a:cs typeface="Arial"/>
              </a:rPr>
              <a:t>CSHL Imaging 2019</a:t>
            </a:r>
          </a:p>
          <a:p>
            <a:pPr algn="ctr"/>
            <a:endParaRPr lang="en-US" sz="2400" dirty="0">
              <a:latin typeface="Arial"/>
              <a:cs typeface="Arial"/>
            </a:endParaRPr>
          </a:p>
        </p:txBody>
      </p:sp>
      <p:sp>
        <p:nvSpPr>
          <p:cNvPr id="12" name="Title 1"/>
          <p:cNvSpPr txBox="1">
            <a:spLocks/>
          </p:cNvSpPr>
          <p:nvPr/>
        </p:nvSpPr>
        <p:spPr>
          <a:xfrm>
            <a:off x="-937968" y="706322"/>
            <a:ext cx="11166312" cy="417047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i="1" dirty="0">
                <a:latin typeface="+mn-lt"/>
              </a:rPr>
              <a:t>Sound-driven modulation of</a:t>
            </a:r>
          </a:p>
          <a:p>
            <a:r>
              <a:rPr lang="en-US" sz="4000" i="1" dirty="0">
                <a:latin typeface="+mn-lt"/>
              </a:rPr>
              <a:t>sensory processing in visual cortex…</a:t>
            </a:r>
          </a:p>
          <a:p>
            <a:endParaRPr lang="en-US" sz="4000" i="1" dirty="0">
              <a:latin typeface="+mn-lt"/>
            </a:endParaRPr>
          </a:p>
          <a:p>
            <a:r>
              <a:rPr lang="en-US" sz="3200" i="1" dirty="0">
                <a:latin typeface="+mn-lt"/>
              </a:rPr>
              <a:t>An attempt was made.</a:t>
            </a:r>
          </a:p>
          <a:p>
            <a:endParaRPr lang="nl-BE" i="1" dirty="0">
              <a:latin typeface="+mn-lt"/>
            </a:endParaRPr>
          </a:p>
        </p:txBody>
      </p:sp>
    </p:spTree>
    <p:extLst>
      <p:ext uri="{BB962C8B-B14F-4D97-AF65-F5344CB8AC3E}">
        <p14:creationId xmlns:p14="http://schemas.microsoft.com/office/powerpoint/2010/main" val="317941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3" end="3"/>
                                            </p:txEl>
                                          </p:spTgt>
                                        </p:tgtEl>
                                        <p:attrNameLst>
                                          <p:attrName>style.visibility</p:attrName>
                                        </p:attrNameLst>
                                      </p:cBhvr>
                                      <p:to>
                                        <p:strVal val="visible"/>
                                      </p:to>
                                    </p:set>
                                    <p:anim calcmode="lin" valueType="num">
                                      <p:cBhvr additive="base">
                                        <p:cTn id="7"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595266" y="156029"/>
            <a:ext cx="7953468" cy="461665"/>
          </a:xfrm>
          <a:prstGeom prst="rect">
            <a:avLst/>
          </a:prstGeom>
          <a:noFill/>
        </p:spPr>
        <p:txBody>
          <a:bodyPr wrap="square" rtlCol="0">
            <a:spAutoFit/>
          </a:bodyPr>
          <a:lstStyle/>
          <a:p>
            <a:pPr algn="ctr"/>
            <a:r>
              <a:rPr lang="en-US" sz="2400" b="1" dirty="0">
                <a:solidFill>
                  <a:schemeClr val="bg1"/>
                </a:solidFill>
                <a:latin typeface="Arial"/>
                <a:cs typeface="Arial"/>
              </a:rPr>
              <a:t>The Mouse Primary Visual Cortex (V1)</a:t>
            </a:r>
          </a:p>
        </p:txBody>
      </p:sp>
      <p:pic>
        <p:nvPicPr>
          <p:cNvPr id="11" name="Content Placeholder 4">
            <a:extLst>
              <a:ext uri="{FF2B5EF4-FFF2-40B4-BE49-F238E27FC236}">
                <a16:creationId xmlns:a16="http://schemas.microsoft.com/office/drawing/2014/main" id="{85ED5313-80DA-4D74-8FFA-197F8727F3A4}"/>
              </a:ext>
            </a:extLst>
          </p:cNvPr>
          <p:cNvPicPr>
            <a:picLocks noGrp="1" noChangeAspect="1"/>
          </p:cNvPicPr>
          <p:nvPr>
            <p:ph sz="half" idx="1"/>
          </p:nvPr>
        </p:nvPicPr>
        <p:blipFill rotWithShape="1">
          <a:blip r:embed="rId3"/>
          <a:srcRect l="2796" t="5153" r="55679" b="15078"/>
          <a:stretch/>
        </p:blipFill>
        <p:spPr>
          <a:xfrm>
            <a:off x="595265" y="2523219"/>
            <a:ext cx="3473132" cy="2353624"/>
          </a:xfrm>
          <a:prstGeom prst="rect">
            <a:avLst/>
          </a:prstGeom>
        </p:spPr>
      </p:pic>
      <p:pic>
        <p:nvPicPr>
          <p:cNvPr id="4" name="Picture 3">
            <a:extLst>
              <a:ext uri="{FF2B5EF4-FFF2-40B4-BE49-F238E27FC236}">
                <a16:creationId xmlns:a16="http://schemas.microsoft.com/office/drawing/2014/main" id="{871C92E2-1362-4028-A2B2-6EE7BBB91330}"/>
              </a:ext>
            </a:extLst>
          </p:cNvPr>
          <p:cNvPicPr>
            <a:picLocks noChangeAspect="1"/>
          </p:cNvPicPr>
          <p:nvPr/>
        </p:nvPicPr>
        <p:blipFill rotWithShape="1">
          <a:blip r:embed="rId4">
            <a:extLst>
              <a:ext uri="{28A0092B-C50C-407E-A947-70E740481C1C}">
                <a14:useLocalDpi xmlns:a14="http://schemas.microsoft.com/office/drawing/2010/main" val="0"/>
              </a:ext>
            </a:extLst>
          </a:blip>
          <a:srcRect b="4342"/>
          <a:stretch/>
        </p:blipFill>
        <p:spPr>
          <a:xfrm>
            <a:off x="5379248" y="929752"/>
            <a:ext cx="3169486" cy="4103120"/>
          </a:xfrm>
          <a:prstGeom prst="rect">
            <a:avLst/>
          </a:prstGeom>
        </p:spPr>
      </p:pic>
      <p:sp>
        <p:nvSpPr>
          <p:cNvPr id="8" name="TextBox 7">
            <a:extLst>
              <a:ext uri="{FF2B5EF4-FFF2-40B4-BE49-F238E27FC236}">
                <a16:creationId xmlns:a16="http://schemas.microsoft.com/office/drawing/2014/main" id="{115D4746-51E1-4844-9A0F-C14D63C151F8}"/>
              </a:ext>
            </a:extLst>
          </p:cNvPr>
          <p:cNvSpPr txBox="1"/>
          <p:nvPr/>
        </p:nvSpPr>
        <p:spPr>
          <a:xfrm>
            <a:off x="4497621" y="5058096"/>
            <a:ext cx="4632054" cy="246221"/>
          </a:xfrm>
          <a:prstGeom prst="rect">
            <a:avLst/>
          </a:prstGeom>
          <a:noFill/>
        </p:spPr>
        <p:txBody>
          <a:bodyPr wrap="square" rtlCol="0">
            <a:spAutoFit/>
          </a:bodyPr>
          <a:lstStyle/>
          <a:p>
            <a:pPr algn="ctr"/>
            <a:r>
              <a:rPr lang="en-US" sz="1000" dirty="0">
                <a:hlinkClick r:id="rId5"/>
              </a:rPr>
              <a:t>https://thebrain.mcgill.ca/flash/a/a_02/a_02_cl/a_02_cl_vis/a_02_cl_vis.html</a:t>
            </a:r>
            <a:endParaRPr lang="en-US" sz="1000" dirty="0"/>
          </a:p>
        </p:txBody>
      </p:sp>
      <p:pic>
        <p:nvPicPr>
          <p:cNvPr id="15" name="Picture 14">
            <a:extLst>
              <a:ext uri="{FF2B5EF4-FFF2-40B4-BE49-F238E27FC236}">
                <a16:creationId xmlns:a16="http://schemas.microsoft.com/office/drawing/2014/main" id="{C5F1D598-C13A-4766-A38F-A810755AB10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080" r="24866" b="87798"/>
          <a:stretch/>
        </p:blipFill>
        <p:spPr>
          <a:xfrm>
            <a:off x="5160397" y="5427385"/>
            <a:ext cx="3887043" cy="1097100"/>
          </a:xfrm>
          <a:prstGeom prst="rect">
            <a:avLst/>
          </a:prstGeom>
        </p:spPr>
      </p:pic>
      <p:sp>
        <p:nvSpPr>
          <p:cNvPr id="9" name="TextBox 8">
            <a:extLst>
              <a:ext uri="{FF2B5EF4-FFF2-40B4-BE49-F238E27FC236}">
                <a16:creationId xmlns:a16="http://schemas.microsoft.com/office/drawing/2014/main" id="{4154C7DE-FD0A-4806-B154-02DF6C8D052A}"/>
              </a:ext>
            </a:extLst>
          </p:cNvPr>
          <p:cNvSpPr txBox="1"/>
          <p:nvPr/>
        </p:nvSpPr>
        <p:spPr>
          <a:xfrm>
            <a:off x="7752954" y="6524485"/>
            <a:ext cx="1180131" cy="253916"/>
          </a:xfrm>
          <a:prstGeom prst="rect">
            <a:avLst/>
          </a:prstGeom>
          <a:noFill/>
        </p:spPr>
        <p:txBody>
          <a:bodyPr wrap="none" rtlCol="0">
            <a:spAutoFit/>
          </a:bodyPr>
          <a:lstStyle/>
          <a:p>
            <a:r>
              <a:rPr lang="en-US" sz="1050" dirty="0"/>
              <a:t>Gilman et al, 2017</a:t>
            </a:r>
          </a:p>
        </p:txBody>
      </p:sp>
    </p:spTree>
    <p:extLst>
      <p:ext uri="{BB962C8B-B14F-4D97-AF65-F5344CB8AC3E}">
        <p14:creationId xmlns:p14="http://schemas.microsoft.com/office/powerpoint/2010/main" val="2850173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595266" y="156029"/>
            <a:ext cx="7953468" cy="461665"/>
          </a:xfrm>
          <a:prstGeom prst="rect">
            <a:avLst/>
          </a:prstGeom>
          <a:noFill/>
        </p:spPr>
        <p:txBody>
          <a:bodyPr wrap="square" rtlCol="0">
            <a:spAutoFit/>
          </a:bodyPr>
          <a:lstStyle/>
          <a:p>
            <a:pPr algn="ctr"/>
            <a:r>
              <a:rPr lang="en-US" sz="2400" b="1" dirty="0">
                <a:solidFill>
                  <a:schemeClr val="bg1"/>
                </a:solidFill>
                <a:latin typeface="Arial"/>
                <a:cs typeface="Arial"/>
              </a:rPr>
              <a:t>V1 neurons are orientation and direction selective</a:t>
            </a:r>
          </a:p>
        </p:txBody>
      </p:sp>
      <p:sp>
        <p:nvSpPr>
          <p:cNvPr id="25" name="Rectangle 24"/>
          <p:cNvSpPr/>
          <p:nvPr/>
        </p:nvSpPr>
        <p:spPr>
          <a:xfrm>
            <a:off x="595266" y="1676400"/>
            <a:ext cx="700134" cy="381000"/>
          </a:xfrm>
          <a:prstGeom prst="rect">
            <a:avLst/>
          </a:prstGeom>
          <a:solidFill>
            <a:schemeClr val="bg1"/>
          </a:solidFill>
          <a:ln>
            <a:solidFill>
              <a:schemeClr val="bg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nl-BE"/>
          </a:p>
        </p:txBody>
      </p:sp>
      <p:sp>
        <p:nvSpPr>
          <p:cNvPr id="26" name="Rectangle 25"/>
          <p:cNvSpPr/>
          <p:nvPr/>
        </p:nvSpPr>
        <p:spPr>
          <a:xfrm>
            <a:off x="4694280" y="1706105"/>
            <a:ext cx="700134" cy="381000"/>
          </a:xfrm>
          <a:prstGeom prst="rect">
            <a:avLst/>
          </a:prstGeom>
          <a:solidFill>
            <a:schemeClr val="bg1"/>
          </a:solidFill>
          <a:ln>
            <a:solidFill>
              <a:schemeClr val="bg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nl-BE"/>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7787" t="18167" r="56419" b="12105"/>
          <a:stretch/>
        </p:blipFill>
        <p:spPr>
          <a:xfrm>
            <a:off x="1134432" y="1607045"/>
            <a:ext cx="2535329" cy="3704095"/>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0119"/>
          <a:stretch/>
        </p:blipFill>
        <p:spPr>
          <a:xfrm>
            <a:off x="4644136" y="1782866"/>
            <a:ext cx="3322879" cy="3995911"/>
          </a:xfrm>
          <a:prstGeom prst="rect">
            <a:avLst/>
          </a:prstGeom>
        </p:spPr>
      </p:pic>
      <p:sp>
        <p:nvSpPr>
          <p:cNvPr id="6" name="TextBox 5"/>
          <p:cNvSpPr txBox="1"/>
          <p:nvPr/>
        </p:nvSpPr>
        <p:spPr>
          <a:xfrm>
            <a:off x="5090211" y="1305995"/>
            <a:ext cx="2430727" cy="400110"/>
          </a:xfrm>
          <a:prstGeom prst="rect">
            <a:avLst/>
          </a:prstGeom>
          <a:noFill/>
        </p:spPr>
        <p:txBody>
          <a:bodyPr wrap="square" rtlCol="0">
            <a:spAutoFit/>
          </a:bodyPr>
          <a:lstStyle/>
          <a:p>
            <a:r>
              <a:rPr lang="en-US" sz="2000" b="1" dirty="0"/>
              <a:t>Direction selectivity</a:t>
            </a:r>
          </a:p>
        </p:txBody>
      </p:sp>
      <p:sp>
        <p:nvSpPr>
          <p:cNvPr id="21" name="TextBox 20"/>
          <p:cNvSpPr txBox="1"/>
          <p:nvPr/>
        </p:nvSpPr>
        <p:spPr>
          <a:xfrm>
            <a:off x="1123796" y="1305995"/>
            <a:ext cx="2750367" cy="400110"/>
          </a:xfrm>
          <a:prstGeom prst="rect">
            <a:avLst/>
          </a:prstGeom>
          <a:noFill/>
        </p:spPr>
        <p:txBody>
          <a:bodyPr wrap="square" rtlCol="0">
            <a:spAutoFit/>
          </a:bodyPr>
          <a:lstStyle/>
          <a:p>
            <a:r>
              <a:rPr lang="en-US" sz="2000" b="1" dirty="0"/>
              <a:t>Orientation selectivity</a:t>
            </a:r>
          </a:p>
        </p:txBody>
      </p:sp>
      <p:sp>
        <p:nvSpPr>
          <p:cNvPr id="7" name="TextBox 6"/>
          <p:cNvSpPr txBox="1"/>
          <p:nvPr/>
        </p:nvSpPr>
        <p:spPr>
          <a:xfrm>
            <a:off x="6070210" y="6505046"/>
            <a:ext cx="3073790" cy="338554"/>
          </a:xfrm>
          <a:prstGeom prst="rect">
            <a:avLst/>
          </a:prstGeom>
          <a:noFill/>
        </p:spPr>
        <p:txBody>
          <a:bodyPr wrap="none" rtlCol="0">
            <a:spAutoFit/>
          </a:bodyPr>
          <a:lstStyle/>
          <a:p>
            <a:r>
              <a:rPr lang="en-US" sz="1600" dirty="0"/>
              <a:t>Hubel &amp; Wiesel, J. Physiology 1968</a:t>
            </a:r>
          </a:p>
        </p:txBody>
      </p:sp>
    </p:spTree>
    <p:extLst>
      <p:ext uri="{BB962C8B-B14F-4D97-AF65-F5344CB8AC3E}">
        <p14:creationId xmlns:p14="http://schemas.microsoft.com/office/powerpoint/2010/main" val="294700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595266" y="156029"/>
            <a:ext cx="7953468" cy="461665"/>
          </a:xfrm>
          <a:prstGeom prst="rect">
            <a:avLst/>
          </a:prstGeom>
          <a:noFill/>
        </p:spPr>
        <p:txBody>
          <a:bodyPr wrap="square" rtlCol="0">
            <a:spAutoFit/>
          </a:bodyPr>
          <a:lstStyle/>
          <a:p>
            <a:pPr algn="ctr"/>
            <a:r>
              <a:rPr lang="en-US" sz="2400" b="1" dirty="0">
                <a:solidFill>
                  <a:schemeClr val="bg1"/>
                </a:solidFill>
                <a:latin typeface="Arial"/>
                <a:cs typeface="Arial"/>
              </a:rPr>
              <a:t>Experimental Design:  The Task</a:t>
            </a:r>
          </a:p>
        </p:txBody>
      </p:sp>
      <p:grpSp>
        <p:nvGrpSpPr>
          <p:cNvPr id="5" name="Group 4">
            <a:extLst>
              <a:ext uri="{FF2B5EF4-FFF2-40B4-BE49-F238E27FC236}">
                <a16:creationId xmlns:a16="http://schemas.microsoft.com/office/drawing/2014/main" id="{F87F6BF2-E0DC-4268-9A70-55F1633B81CC}"/>
              </a:ext>
            </a:extLst>
          </p:cNvPr>
          <p:cNvGrpSpPr/>
          <p:nvPr/>
        </p:nvGrpSpPr>
        <p:grpSpPr>
          <a:xfrm>
            <a:off x="308651" y="2301183"/>
            <a:ext cx="1530064" cy="1647965"/>
            <a:chOff x="850232" y="2859154"/>
            <a:chExt cx="1530064" cy="1647965"/>
          </a:xfrm>
        </p:grpSpPr>
        <p:pic>
          <p:nvPicPr>
            <p:cNvPr id="6" name="Picture 5">
              <a:extLst>
                <a:ext uri="{FF2B5EF4-FFF2-40B4-BE49-F238E27FC236}">
                  <a16:creationId xmlns:a16="http://schemas.microsoft.com/office/drawing/2014/main" id="{8750E0E0-661F-461A-BA88-48453237099E}"/>
                </a:ext>
              </a:extLst>
            </p:cNvPr>
            <p:cNvPicPr>
              <a:picLocks noChangeAspect="1"/>
            </p:cNvPicPr>
            <p:nvPr/>
          </p:nvPicPr>
          <p:blipFill rotWithShape="1">
            <a:blip r:embed="rId5">
              <a:extLst>
                <a:ext uri="{28A0092B-C50C-407E-A947-70E740481C1C}">
                  <a14:useLocalDpi xmlns:a14="http://schemas.microsoft.com/office/drawing/2010/main" val="0"/>
                </a:ext>
              </a:extLst>
            </a:blip>
            <a:srcRect l="1" r="77035" b="68159"/>
            <a:stretch/>
          </p:blipFill>
          <p:spPr>
            <a:xfrm>
              <a:off x="850232" y="2859154"/>
              <a:ext cx="1530064" cy="1401744"/>
            </a:xfrm>
            <a:prstGeom prst="rect">
              <a:avLst/>
            </a:prstGeom>
          </p:spPr>
        </p:pic>
        <p:sp>
          <p:nvSpPr>
            <p:cNvPr id="7" name="TextBox 6">
              <a:extLst>
                <a:ext uri="{FF2B5EF4-FFF2-40B4-BE49-F238E27FC236}">
                  <a16:creationId xmlns:a16="http://schemas.microsoft.com/office/drawing/2014/main" id="{8AC1EE12-CB8F-4B61-B78F-DC16A9CFDEC1}"/>
                </a:ext>
              </a:extLst>
            </p:cNvPr>
            <p:cNvSpPr txBox="1"/>
            <p:nvPr/>
          </p:nvSpPr>
          <p:spPr>
            <a:xfrm>
              <a:off x="1221122" y="4260898"/>
              <a:ext cx="1155031" cy="246221"/>
            </a:xfrm>
            <a:prstGeom prst="rect">
              <a:avLst/>
            </a:prstGeom>
            <a:noFill/>
          </p:spPr>
          <p:txBody>
            <a:bodyPr wrap="square" rtlCol="0">
              <a:spAutoFit/>
            </a:bodyPr>
            <a:lstStyle/>
            <a:p>
              <a:r>
                <a:rPr lang="en-US" sz="1000" dirty="0"/>
                <a:t>Chen et al, 2013</a:t>
              </a:r>
            </a:p>
          </p:txBody>
        </p:sp>
      </p:grpSp>
      <p:pic>
        <p:nvPicPr>
          <p:cNvPr id="59" name="audiocheck.net_whitenoise">
            <a:hlinkClick r:id="" action="ppaction://media"/>
            <a:extLst>
              <a:ext uri="{FF2B5EF4-FFF2-40B4-BE49-F238E27FC236}">
                <a16:creationId xmlns:a16="http://schemas.microsoft.com/office/drawing/2014/main" id="{CE4EF25C-BFA7-4859-8BE8-BAB663DCBAAF}"/>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8239106" y="1106080"/>
            <a:ext cx="609600" cy="609600"/>
          </a:xfrm>
        </p:spPr>
      </p:pic>
      <p:grpSp>
        <p:nvGrpSpPr>
          <p:cNvPr id="120" name="Group 119">
            <a:extLst>
              <a:ext uri="{FF2B5EF4-FFF2-40B4-BE49-F238E27FC236}">
                <a16:creationId xmlns:a16="http://schemas.microsoft.com/office/drawing/2014/main" id="{9F6C969B-F1BF-4690-B558-DD9877F4DC5E}"/>
              </a:ext>
            </a:extLst>
          </p:cNvPr>
          <p:cNvGrpSpPr/>
          <p:nvPr/>
        </p:nvGrpSpPr>
        <p:grpSpPr>
          <a:xfrm>
            <a:off x="2505535" y="2158289"/>
            <a:ext cx="6422076" cy="2153772"/>
            <a:chOff x="1383311" y="4709869"/>
            <a:chExt cx="6422076" cy="2153772"/>
          </a:xfrm>
        </p:grpSpPr>
        <p:grpSp>
          <p:nvGrpSpPr>
            <p:cNvPr id="11" name="Group 10">
              <a:extLst>
                <a:ext uri="{FF2B5EF4-FFF2-40B4-BE49-F238E27FC236}">
                  <a16:creationId xmlns:a16="http://schemas.microsoft.com/office/drawing/2014/main" id="{B6164FFA-3B34-454C-BFF4-A0FB80E7BF40}"/>
                </a:ext>
              </a:extLst>
            </p:cNvPr>
            <p:cNvGrpSpPr/>
            <p:nvPr/>
          </p:nvGrpSpPr>
          <p:grpSpPr>
            <a:xfrm>
              <a:off x="7194397" y="4769636"/>
              <a:ext cx="530717" cy="890261"/>
              <a:chOff x="2750538" y="2319319"/>
              <a:chExt cx="707623" cy="1187014"/>
            </a:xfrm>
          </p:grpSpPr>
          <p:grpSp>
            <p:nvGrpSpPr>
              <p:cNvPr id="44" name="Group 43">
                <a:extLst>
                  <a:ext uri="{FF2B5EF4-FFF2-40B4-BE49-F238E27FC236}">
                    <a16:creationId xmlns:a16="http://schemas.microsoft.com/office/drawing/2014/main" id="{2776299A-730E-4399-B522-793F3C8C9847}"/>
                  </a:ext>
                </a:extLst>
              </p:cNvPr>
              <p:cNvGrpSpPr/>
              <p:nvPr/>
            </p:nvGrpSpPr>
            <p:grpSpPr>
              <a:xfrm rot="5400000">
                <a:off x="2873972" y="2239628"/>
                <a:ext cx="504497" cy="663880"/>
                <a:chOff x="3972910" y="2196085"/>
                <a:chExt cx="504497" cy="663880"/>
              </a:xfrm>
            </p:grpSpPr>
            <p:cxnSp>
              <p:nvCxnSpPr>
                <p:cNvPr id="46" name="Straight Connector 45">
                  <a:extLst>
                    <a:ext uri="{FF2B5EF4-FFF2-40B4-BE49-F238E27FC236}">
                      <a16:creationId xmlns:a16="http://schemas.microsoft.com/office/drawing/2014/main" id="{A52BE28C-BD79-4DCE-9AE6-2F88839673C6}"/>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6D1933B-B4E3-4B5D-BFF9-8FC5F5591E6B}"/>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505D9D5E-2736-46AF-8AD3-CA874CF140C8}"/>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64BAE927-3D13-4DDA-8880-1C36A4F4CBF6}"/>
                  </a:ext>
                </a:extLst>
              </p:cNvPr>
              <p:cNvSpPr txBox="1"/>
              <p:nvPr/>
            </p:nvSpPr>
            <p:spPr>
              <a:xfrm>
                <a:off x="2750538" y="3075446"/>
                <a:ext cx="606095" cy="430887"/>
              </a:xfrm>
              <a:prstGeom prst="rect">
                <a:avLst/>
              </a:prstGeom>
              <a:noFill/>
            </p:spPr>
            <p:txBody>
              <a:bodyPr wrap="square" rtlCol="0">
                <a:spAutoFit/>
              </a:bodyPr>
              <a:lstStyle/>
              <a:p>
                <a:pPr algn="ctr"/>
                <a:r>
                  <a:rPr lang="en-US" sz="1500" dirty="0"/>
                  <a:t>90°</a:t>
                </a:r>
              </a:p>
            </p:txBody>
          </p:sp>
        </p:grpSp>
        <p:grpSp>
          <p:nvGrpSpPr>
            <p:cNvPr id="12" name="Group 11">
              <a:extLst>
                <a:ext uri="{FF2B5EF4-FFF2-40B4-BE49-F238E27FC236}">
                  <a16:creationId xmlns:a16="http://schemas.microsoft.com/office/drawing/2014/main" id="{49738A68-476A-4F44-BF27-DAA5696939C7}"/>
                </a:ext>
              </a:extLst>
            </p:cNvPr>
            <p:cNvGrpSpPr/>
            <p:nvPr/>
          </p:nvGrpSpPr>
          <p:grpSpPr>
            <a:xfrm>
              <a:off x="3867481" y="4709869"/>
              <a:ext cx="590264" cy="950028"/>
              <a:chOff x="3592783" y="2239628"/>
              <a:chExt cx="787019" cy="1266705"/>
            </a:xfrm>
          </p:grpSpPr>
          <p:grpSp>
            <p:nvGrpSpPr>
              <p:cNvPr id="39" name="Group 38">
                <a:extLst>
                  <a:ext uri="{FF2B5EF4-FFF2-40B4-BE49-F238E27FC236}">
                    <a16:creationId xmlns:a16="http://schemas.microsoft.com/office/drawing/2014/main" id="{C3988623-7C50-4396-B889-0B4B9D9273F7}"/>
                  </a:ext>
                </a:extLst>
              </p:cNvPr>
              <p:cNvGrpSpPr/>
              <p:nvPr/>
            </p:nvGrpSpPr>
            <p:grpSpPr>
              <a:xfrm rot="8100000">
                <a:off x="3863017" y="2239628"/>
                <a:ext cx="504497" cy="663880"/>
                <a:chOff x="3972910" y="2196085"/>
                <a:chExt cx="504497" cy="663880"/>
              </a:xfrm>
            </p:grpSpPr>
            <p:cxnSp>
              <p:nvCxnSpPr>
                <p:cNvPr id="41" name="Straight Connector 40">
                  <a:extLst>
                    <a:ext uri="{FF2B5EF4-FFF2-40B4-BE49-F238E27FC236}">
                      <a16:creationId xmlns:a16="http://schemas.microsoft.com/office/drawing/2014/main" id="{E758B455-B1F2-4955-A00D-94CA211FC410}"/>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3F9B6BB-E51B-4A8E-A515-EA7D12B041F3}"/>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87279717-BF02-4055-9C87-311547059750}"/>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0" name="TextBox 39">
                <a:extLst>
                  <a:ext uri="{FF2B5EF4-FFF2-40B4-BE49-F238E27FC236}">
                    <a16:creationId xmlns:a16="http://schemas.microsoft.com/office/drawing/2014/main" id="{40BFB796-F8C1-43BF-B66F-99E8BD3E8E80}"/>
                  </a:ext>
                </a:extLst>
              </p:cNvPr>
              <p:cNvSpPr txBox="1"/>
              <p:nvPr/>
            </p:nvSpPr>
            <p:spPr>
              <a:xfrm>
                <a:off x="3592783" y="3075446"/>
                <a:ext cx="787019" cy="430887"/>
              </a:xfrm>
              <a:prstGeom prst="rect">
                <a:avLst/>
              </a:prstGeom>
              <a:noFill/>
            </p:spPr>
            <p:txBody>
              <a:bodyPr wrap="square" rtlCol="0">
                <a:spAutoFit/>
              </a:bodyPr>
              <a:lstStyle/>
              <a:p>
                <a:pPr algn="ctr"/>
                <a:r>
                  <a:rPr lang="en-US" sz="1500" dirty="0"/>
                  <a:t>135°</a:t>
                </a:r>
              </a:p>
            </p:txBody>
          </p:sp>
        </p:grpSp>
        <p:grpSp>
          <p:nvGrpSpPr>
            <p:cNvPr id="17" name="Group 16">
              <a:extLst>
                <a:ext uri="{FF2B5EF4-FFF2-40B4-BE49-F238E27FC236}">
                  <a16:creationId xmlns:a16="http://schemas.microsoft.com/office/drawing/2014/main" id="{5E6A6F2D-14BF-410C-B617-A1E027774BD5}"/>
                </a:ext>
              </a:extLst>
            </p:cNvPr>
            <p:cNvGrpSpPr/>
            <p:nvPr/>
          </p:nvGrpSpPr>
          <p:grpSpPr>
            <a:xfrm>
              <a:off x="5381153" y="4769635"/>
              <a:ext cx="628741" cy="890262"/>
              <a:chOff x="6702842" y="2319319"/>
              <a:chExt cx="838321" cy="1187016"/>
            </a:xfrm>
          </p:grpSpPr>
          <p:grpSp>
            <p:nvGrpSpPr>
              <p:cNvPr id="24" name="Group 23">
                <a:extLst>
                  <a:ext uri="{FF2B5EF4-FFF2-40B4-BE49-F238E27FC236}">
                    <a16:creationId xmlns:a16="http://schemas.microsoft.com/office/drawing/2014/main" id="{8F56CBC2-8B07-419F-9ECC-714D569B4CB4}"/>
                  </a:ext>
                </a:extLst>
              </p:cNvPr>
              <p:cNvGrpSpPr/>
              <p:nvPr/>
            </p:nvGrpSpPr>
            <p:grpSpPr>
              <a:xfrm rot="16200000">
                <a:off x="6830152" y="2239628"/>
                <a:ext cx="504497" cy="663880"/>
                <a:chOff x="3972910" y="2196085"/>
                <a:chExt cx="504497" cy="663880"/>
              </a:xfrm>
            </p:grpSpPr>
            <p:cxnSp>
              <p:nvCxnSpPr>
                <p:cNvPr id="26" name="Straight Connector 25">
                  <a:extLst>
                    <a:ext uri="{FF2B5EF4-FFF2-40B4-BE49-F238E27FC236}">
                      <a16:creationId xmlns:a16="http://schemas.microsoft.com/office/drawing/2014/main" id="{164387B7-1E77-4D42-A8EE-D587F4FD1359}"/>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61EB0DB-2A01-42E8-A06D-886B0272EEBE}"/>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F49E56C-13CD-4759-9415-EA5FE2447B87}"/>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924CAAD7-7610-4DB5-986A-2CC55F098A16}"/>
                  </a:ext>
                </a:extLst>
              </p:cNvPr>
              <p:cNvSpPr txBox="1"/>
              <p:nvPr/>
            </p:nvSpPr>
            <p:spPr>
              <a:xfrm>
                <a:off x="6702842" y="3075448"/>
                <a:ext cx="838321" cy="430887"/>
              </a:xfrm>
              <a:prstGeom prst="rect">
                <a:avLst/>
              </a:prstGeom>
              <a:noFill/>
            </p:spPr>
            <p:txBody>
              <a:bodyPr wrap="square" rtlCol="0">
                <a:spAutoFit/>
              </a:bodyPr>
              <a:lstStyle/>
              <a:p>
                <a:pPr algn="ctr"/>
                <a:r>
                  <a:rPr lang="en-US" sz="1500" dirty="0"/>
                  <a:t>270°</a:t>
                </a:r>
              </a:p>
            </p:txBody>
          </p:sp>
        </p:grpSp>
        <p:grpSp>
          <p:nvGrpSpPr>
            <p:cNvPr id="18" name="Group 17">
              <a:extLst>
                <a:ext uri="{FF2B5EF4-FFF2-40B4-BE49-F238E27FC236}">
                  <a16:creationId xmlns:a16="http://schemas.microsoft.com/office/drawing/2014/main" id="{71E66708-9F8C-41CB-A1A3-3915EFD43CF9}"/>
                </a:ext>
              </a:extLst>
            </p:cNvPr>
            <p:cNvGrpSpPr/>
            <p:nvPr/>
          </p:nvGrpSpPr>
          <p:grpSpPr>
            <a:xfrm>
              <a:off x="2388909" y="4709869"/>
              <a:ext cx="378373" cy="950028"/>
              <a:chOff x="895882" y="2239628"/>
              <a:chExt cx="504497" cy="1266705"/>
            </a:xfrm>
          </p:grpSpPr>
          <p:grpSp>
            <p:nvGrpSpPr>
              <p:cNvPr id="19" name="Group 18">
                <a:extLst>
                  <a:ext uri="{FF2B5EF4-FFF2-40B4-BE49-F238E27FC236}">
                    <a16:creationId xmlns:a16="http://schemas.microsoft.com/office/drawing/2014/main" id="{ADBB203B-F674-4C03-AAE8-3968DFB3FCDC}"/>
                  </a:ext>
                </a:extLst>
              </p:cNvPr>
              <p:cNvGrpSpPr/>
              <p:nvPr/>
            </p:nvGrpSpPr>
            <p:grpSpPr>
              <a:xfrm>
                <a:off x="895882" y="2239628"/>
                <a:ext cx="504497" cy="663880"/>
                <a:chOff x="3972910" y="2196085"/>
                <a:chExt cx="504497" cy="663880"/>
              </a:xfrm>
            </p:grpSpPr>
            <p:cxnSp>
              <p:nvCxnSpPr>
                <p:cNvPr id="21" name="Straight Connector 20">
                  <a:extLst>
                    <a:ext uri="{FF2B5EF4-FFF2-40B4-BE49-F238E27FC236}">
                      <a16:creationId xmlns:a16="http://schemas.microsoft.com/office/drawing/2014/main" id="{8E3AFA00-5195-47AA-A344-AFFA370939A9}"/>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53F762A-A98A-40E5-B159-128CF23C0035}"/>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7CD2814-E4C4-47FD-B0C2-5AAD71D78CAE}"/>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0" name="TextBox 19">
                <a:extLst>
                  <a:ext uri="{FF2B5EF4-FFF2-40B4-BE49-F238E27FC236}">
                    <a16:creationId xmlns:a16="http://schemas.microsoft.com/office/drawing/2014/main" id="{B5651C99-12A1-48C1-9DA7-F6377D9899F4}"/>
                  </a:ext>
                </a:extLst>
              </p:cNvPr>
              <p:cNvSpPr txBox="1"/>
              <p:nvPr/>
            </p:nvSpPr>
            <p:spPr>
              <a:xfrm>
                <a:off x="895882" y="3075446"/>
                <a:ext cx="504497" cy="430887"/>
              </a:xfrm>
              <a:prstGeom prst="rect">
                <a:avLst/>
              </a:prstGeom>
              <a:noFill/>
            </p:spPr>
            <p:txBody>
              <a:bodyPr wrap="square" rtlCol="0">
                <a:spAutoFit/>
              </a:bodyPr>
              <a:lstStyle/>
              <a:p>
                <a:pPr algn="ctr"/>
                <a:r>
                  <a:rPr lang="en-US" sz="1500" dirty="0"/>
                  <a:t>0°</a:t>
                </a:r>
              </a:p>
            </p:txBody>
          </p:sp>
        </p:grpSp>
        <p:grpSp>
          <p:nvGrpSpPr>
            <p:cNvPr id="90" name="Group 89">
              <a:extLst>
                <a:ext uri="{FF2B5EF4-FFF2-40B4-BE49-F238E27FC236}">
                  <a16:creationId xmlns:a16="http://schemas.microsoft.com/office/drawing/2014/main" id="{A8A841D3-A594-4C51-8471-7479EA1D893E}"/>
                </a:ext>
              </a:extLst>
            </p:cNvPr>
            <p:cNvGrpSpPr/>
            <p:nvPr/>
          </p:nvGrpSpPr>
          <p:grpSpPr>
            <a:xfrm>
              <a:off x="1383311" y="5526705"/>
              <a:ext cx="6422076" cy="707234"/>
              <a:chOff x="595266" y="5599736"/>
              <a:chExt cx="6422076" cy="707234"/>
            </a:xfrm>
          </p:grpSpPr>
          <p:cxnSp>
            <p:nvCxnSpPr>
              <p:cNvPr id="61" name="Straight Connector 60">
                <a:extLst>
                  <a:ext uri="{FF2B5EF4-FFF2-40B4-BE49-F238E27FC236}">
                    <a16:creationId xmlns:a16="http://schemas.microsoft.com/office/drawing/2014/main" id="{129E20A3-3FBA-4EC3-9BE8-0B328F114FE1}"/>
                  </a:ext>
                </a:extLst>
              </p:cNvPr>
              <p:cNvCxnSpPr/>
              <p:nvPr/>
            </p:nvCxnSpPr>
            <p:spPr>
              <a:xfrm flipV="1">
                <a:off x="5988642" y="5839095"/>
                <a:ext cx="1028700" cy="165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BBD531D-EE14-4557-8EA3-32446678AA11}"/>
                  </a:ext>
                </a:extLst>
              </p:cNvPr>
              <p:cNvCxnSpPr/>
              <p:nvPr/>
            </p:nvCxnSpPr>
            <p:spPr>
              <a:xfrm flipV="1">
                <a:off x="3890540" y="6255187"/>
                <a:ext cx="171450" cy="1657"/>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744163B-31AC-40D7-8612-E33D33945E64}"/>
                  </a:ext>
                </a:extLst>
              </p:cNvPr>
              <p:cNvCxnSpPr/>
              <p:nvPr/>
            </p:nvCxnSpPr>
            <p:spPr>
              <a:xfrm>
                <a:off x="7009722" y="5839095"/>
                <a:ext cx="0" cy="4191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99656DF8-30E1-46B7-91D0-572AFC3F8D4C}"/>
                  </a:ext>
                </a:extLst>
              </p:cNvPr>
              <p:cNvCxnSpPr/>
              <p:nvPr/>
            </p:nvCxnSpPr>
            <p:spPr>
              <a:xfrm>
                <a:off x="5988642" y="5839095"/>
                <a:ext cx="0" cy="4191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3E5D2C0-A9D4-4D3D-BBBC-7C1D914E65BC}"/>
                  </a:ext>
                </a:extLst>
              </p:cNvPr>
              <p:cNvCxnSpPr/>
              <p:nvPr/>
            </p:nvCxnSpPr>
            <p:spPr>
              <a:xfrm flipV="1">
                <a:off x="5644357" y="6258195"/>
                <a:ext cx="342900" cy="165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E9FE6F61-1AFC-4ECB-80B9-C56612F42AA5}"/>
                  </a:ext>
                </a:extLst>
              </p:cNvPr>
              <p:cNvCxnSpPr/>
              <p:nvPr/>
            </p:nvCxnSpPr>
            <p:spPr>
              <a:xfrm flipV="1">
                <a:off x="4097794" y="6258195"/>
                <a:ext cx="342900" cy="1657"/>
              </a:xfrm>
              <a:prstGeom prst="line">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1ACCC2BE-40F6-43A9-B5D8-C7EE5B191939}"/>
                  </a:ext>
                </a:extLst>
              </p:cNvPr>
              <p:cNvCxnSpPr/>
              <p:nvPr/>
            </p:nvCxnSpPr>
            <p:spPr>
              <a:xfrm flipV="1">
                <a:off x="4440694" y="5839095"/>
                <a:ext cx="1028700" cy="165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BBA4D500-3B35-43EB-A363-CA584BAC205A}"/>
                  </a:ext>
                </a:extLst>
              </p:cNvPr>
              <p:cNvCxnSpPr/>
              <p:nvPr/>
            </p:nvCxnSpPr>
            <p:spPr>
              <a:xfrm>
                <a:off x="5461774" y="5839095"/>
                <a:ext cx="0" cy="4191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87E4397-7FD4-46DA-9D93-AAADF398A53F}"/>
                  </a:ext>
                </a:extLst>
              </p:cNvPr>
              <p:cNvCxnSpPr/>
              <p:nvPr/>
            </p:nvCxnSpPr>
            <p:spPr>
              <a:xfrm>
                <a:off x="4440694" y="5839095"/>
                <a:ext cx="0" cy="4191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8BED009-39C8-4060-84D6-F12C6D96F9A2}"/>
                  </a:ext>
                </a:extLst>
              </p:cNvPr>
              <p:cNvCxnSpPr/>
              <p:nvPr/>
            </p:nvCxnSpPr>
            <p:spPr>
              <a:xfrm flipV="1">
                <a:off x="5454154" y="6258195"/>
                <a:ext cx="171450" cy="1657"/>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15FD9C0D-982E-45A9-AD5A-E18C43B9A378}"/>
                  </a:ext>
                </a:extLst>
              </p:cNvPr>
              <p:cNvCxnSpPr/>
              <p:nvPr/>
            </p:nvCxnSpPr>
            <p:spPr>
              <a:xfrm flipV="1">
                <a:off x="2843249" y="5849121"/>
                <a:ext cx="1028700" cy="165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D0DEC3D-7613-4A11-8412-C9CC63329212}"/>
                  </a:ext>
                </a:extLst>
              </p:cNvPr>
              <p:cNvCxnSpPr/>
              <p:nvPr/>
            </p:nvCxnSpPr>
            <p:spPr>
              <a:xfrm flipV="1">
                <a:off x="745147" y="6268221"/>
                <a:ext cx="171450" cy="1657"/>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C39A4BF3-07BB-43DD-BDD0-BA20FCDB028C}"/>
                  </a:ext>
                </a:extLst>
              </p:cNvPr>
              <p:cNvCxnSpPr/>
              <p:nvPr/>
            </p:nvCxnSpPr>
            <p:spPr>
              <a:xfrm>
                <a:off x="3864329" y="5849121"/>
                <a:ext cx="0" cy="4191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8C12358-FEB1-4DCF-9254-89AAF2D43275}"/>
                  </a:ext>
                </a:extLst>
              </p:cNvPr>
              <p:cNvCxnSpPr/>
              <p:nvPr/>
            </p:nvCxnSpPr>
            <p:spPr>
              <a:xfrm>
                <a:off x="2843249" y="5849121"/>
                <a:ext cx="0" cy="4191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EF0D46C-A6C0-48EA-B2B6-866AEDD7DADC}"/>
                  </a:ext>
                </a:extLst>
              </p:cNvPr>
              <p:cNvCxnSpPr/>
              <p:nvPr/>
            </p:nvCxnSpPr>
            <p:spPr>
              <a:xfrm flipV="1">
                <a:off x="2498964" y="6268221"/>
                <a:ext cx="342900" cy="165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B7213B4-3A6F-48FE-ABE1-30AFC5214FBF}"/>
                  </a:ext>
                </a:extLst>
              </p:cNvPr>
              <p:cNvCxnSpPr/>
              <p:nvPr/>
            </p:nvCxnSpPr>
            <p:spPr>
              <a:xfrm flipV="1">
                <a:off x="952401" y="6268221"/>
                <a:ext cx="342900" cy="1657"/>
              </a:xfrm>
              <a:prstGeom prst="line">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67346CF2-BAB4-4156-BAD1-C89F5C130BC7}"/>
                  </a:ext>
                </a:extLst>
              </p:cNvPr>
              <p:cNvCxnSpPr/>
              <p:nvPr/>
            </p:nvCxnSpPr>
            <p:spPr>
              <a:xfrm flipV="1">
                <a:off x="1295301" y="5849121"/>
                <a:ext cx="1028700" cy="165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5B139332-8BB9-4779-A718-A6B52A62A25B}"/>
                  </a:ext>
                </a:extLst>
              </p:cNvPr>
              <p:cNvCxnSpPr/>
              <p:nvPr/>
            </p:nvCxnSpPr>
            <p:spPr>
              <a:xfrm>
                <a:off x="2316381" y="5849121"/>
                <a:ext cx="0" cy="4191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96929586-CD04-44CE-8B17-A0A14316BE3B}"/>
                  </a:ext>
                </a:extLst>
              </p:cNvPr>
              <p:cNvCxnSpPr/>
              <p:nvPr/>
            </p:nvCxnSpPr>
            <p:spPr>
              <a:xfrm>
                <a:off x="1295301" y="5849121"/>
                <a:ext cx="0" cy="4191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59D548E0-0540-4621-9614-B593AF5E258A}"/>
                  </a:ext>
                </a:extLst>
              </p:cNvPr>
              <p:cNvCxnSpPr/>
              <p:nvPr/>
            </p:nvCxnSpPr>
            <p:spPr>
              <a:xfrm flipV="1">
                <a:off x="2308761" y="6268221"/>
                <a:ext cx="171450" cy="1657"/>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4557845E-304E-490E-A068-75170ED91FC0}"/>
                  </a:ext>
                </a:extLst>
              </p:cNvPr>
              <p:cNvSpPr txBox="1"/>
              <p:nvPr/>
            </p:nvSpPr>
            <p:spPr>
              <a:xfrm>
                <a:off x="971413" y="6006888"/>
                <a:ext cx="378630" cy="300082"/>
              </a:xfrm>
              <a:prstGeom prst="rect">
                <a:avLst/>
              </a:prstGeom>
              <a:noFill/>
            </p:spPr>
            <p:txBody>
              <a:bodyPr wrap="none" rtlCol="0">
                <a:spAutoFit/>
              </a:bodyPr>
              <a:lstStyle/>
              <a:p>
                <a:r>
                  <a:rPr lang="en-US" sz="1350" dirty="0"/>
                  <a:t>1 s</a:t>
                </a:r>
              </a:p>
            </p:txBody>
          </p:sp>
          <p:sp>
            <p:nvSpPr>
              <p:cNvPr id="86" name="TextBox 85">
                <a:extLst>
                  <a:ext uri="{FF2B5EF4-FFF2-40B4-BE49-F238E27FC236}">
                    <a16:creationId xmlns:a16="http://schemas.microsoft.com/office/drawing/2014/main" id="{A30B3AEF-B169-4AE8-96CA-00CD3408ABF6}"/>
                  </a:ext>
                </a:extLst>
              </p:cNvPr>
              <p:cNvSpPr txBox="1"/>
              <p:nvPr/>
            </p:nvSpPr>
            <p:spPr>
              <a:xfrm>
                <a:off x="1600864" y="5599736"/>
                <a:ext cx="340158" cy="300082"/>
              </a:xfrm>
              <a:prstGeom prst="rect">
                <a:avLst/>
              </a:prstGeom>
              <a:noFill/>
            </p:spPr>
            <p:txBody>
              <a:bodyPr wrap="none" rtlCol="0">
                <a:spAutoFit/>
              </a:bodyPr>
              <a:lstStyle/>
              <a:p>
                <a:r>
                  <a:rPr lang="en-US" sz="1350" dirty="0"/>
                  <a:t>3s</a:t>
                </a:r>
              </a:p>
            </p:txBody>
          </p:sp>
          <p:sp>
            <p:nvSpPr>
              <p:cNvPr id="87" name="TextBox 86">
                <a:extLst>
                  <a:ext uri="{FF2B5EF4-FFF2-40B4-BE49-F238E27FC236}">
                    <a16:creationId xmlns:a16="http://schemas.microsoft.com/office/drawing/2014/main" id="{025AB7D8-1660-4579-9DC2-B7BD6CDA6D87}"/>
                  </a:ext>
                </a:extLst>
              </p:cNvPr>
              <p:cNvSpPr txBox="1"/>
              <p:nvPr/>
            </p:nvSpPr>
            <p:spPr>
              <a:xfrm>
                <a:off x="595266" y="6006888"/>
                <a:ext cx="471604" cy="300082"/>
              </a:xfrm>
              <a:prstGeom prst="rect">
                <a:avLst/>
              </a:prstGeom>
              <a:noFill/>
            </p:spPr>
            <p:txBody>
              <a:bodyPr wrap="none" rtlCol="0">
                <a:spAutoFit/>
              </a:bodyPr>
              <a:lstStyle/>
              <a:p>
                <a:r>
                  <a:rPr lang="en-US" sz="1350" dirty="0"/>
                  <a:t>0.5s</a:t>
                </a:r>
              </a:p>
            </p:txBody>
          </p:sp>
        </p:grpSp>
        <p:sp>
          <p:nvSpPr>
            <p:cNvPr id="88" name="Left Brace 87">
              <a:extLst>
                <a:ext uri="{FF2B5EF4-FFF2-40B4-BE49-F238E27FC236}">
                  <a16:creationId xmlns:a16="http://schemas.microsoft.com/office/drawing/2014/main" id="{D3FAE078-84FF-41BC-BD19-4917D664B176}"/>
                </a:ext>
              </a:extLst>
            </p:cNvPr>
            <p:cNvSpPr/>
            <p:nvPr/>
          </p:nvSpPr>
          <p:spPr>
            <a:xfrm rot="16200000">
              <a:off x="3377067" y="6220062"/>
              <a:ext cx="188282" cy="344334"/>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9" name="TextBox 88">
              <a:extLst>
                <a:ext uri="{FF2B5EF4-FFF2-40B4-BE49-F238E27FC236}">
                  <a16:creationId xmlns:a16="http://schemas.microsoft.com/office/drawing/2014/main" id="{A5371A05-F23C-428A-8775-EE2277A7F73D}"/>
                </a:ext>
              </a:extLst>
            </p:cNvPr>
            <p:cNvSpPr txBox="1"/>
            <p:nvPr/>
          </p:nvSpPr>
          <p:spPr>
            <a:xfrm>
              <a:off x="2145117" y="6555864"/>
              <a:ext cx="494110" cy="307777"/>
            </a:xfrm>
            <a:prstGeom prst="rect">
              <a:avLst/>
            </a:prstGeom>
            <a:noFill/>
          </p:spPr>
          <p:txBody>
            <a:bodyPr wrap="none" rtlCol="0">
              <a:spAutoFit/>
            </a:bodyPr>
            <a:lstStyle/>
            <a:p>
              <a:r>
                <a:rPr lang="en-US" sz="1400" dirty="0"/>
                <a:t>Trial</a:t>
              </a:r>
            </a:p>
          </p:txBody>
        </p:sp>
        <p:sp>
          <p:nvSpPr>
            <p:cNvPr id="116" name="Left Brace 115">
              <a:extLst>
                <a:ext uri="{FF2B5EF4-FFF2-40B4-BE49-F238E27FC236}">
                  <a16:creationId xmlns:a16="http://schemas.microsoft.com/office/drawing/2014/main" id="{51283A94-42E2-4F91-93F0-EF5D813F702A}"/>
                </a:ext>
              </a:extLst>
            </p:cNvPr>
            <p:cNvSpPr/>
            <p:nvPr/>
          </p:nvSpPr>
          <p:spPr>
            <a:xfrm rot="16200000">
              <a:off x="2329851" y="5728315"/>
              <a:ext cx="196564" cy="133735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7" name="Left Brace 116">
              <a:extLst>
                <a:ext uri="{FF2B5EF4-FFF2-40B4-BE49-F238E27FC236}">
                  <a16:creationId xmlns:a16="http://schemas.microsoft.com/office/drawing/2014/main" id="{186A5A1D-0C25-4A20-B740-F695E1253A1B}"/>
                </a:ext>
              </a:extLst>
            </p:cNvPr>
            <p:cNvSpPr/>
            <p:nvPr/>
          </p:nvSpPr>
          <p:spPr>
            <a:xfrm rot="16200000">
              <a:off x="5623876" y="5887711"/>
              <a:ext cx="207947" cy="102870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8" name="TextBox 117">
              <a:extLst>
                <a:ext uri="{FF2B5EF4-FFF2-40B4-BE49-F238E27FC236}">
                  <a16:creationId xmlns:a16="http://schemas.microsoft.com/office/drawing/2014/main" id="{87DC6E79-1631-4833-93A3-ACEB6AB4057A}"/>
                </a:ext>
              </a:extLst>
            </p:cNvPr>
            <p:cNvSpPr txBox="1"/>
            <p:nvPr/>
          </p:nvSpPr>
          <p:spPr>
            <a:xfrm>
              <a:off x="3073449" y="6555864"/>
              <a:ext cx="797013" cy="307777"/>
            </a:xfrm>
            <a:prstGeom prst="rect">
              <a:avLst/>
            </a:prstGeom>
            <a:noFill/>
          </p:spPr>
          <p:txBody>
            <a:bodyPr wrap="none" rtlCol="0">
              <a:spAutoFit/>
            </a:bodyPr>
            <a:lstStyle/>
            <a:p>
              <a:r>
                <a:rPr lang="en-US" sz="1400" dirty="0"/>
                <a:t>Baseline</a:t>
              </a:r>
            </a:p>
          </p:txBody>
        </p:sp>
        <p:sp>
          <p:nvSpPr>
            <p:cNvPr id="119" name="TextBox 118">
              <a:extLst>
                <a:ext uri="{FF2B5EF4-FFF2-40B4-BE49-F238E27FC236}">
                  <a16:creationId xmlns:a16="http://schemas.microsoft.com/office/drawing/2014/main" id="{2E4EDCF4-0F38-4D0E-8AFD-9C86F07F0F35}"/>
                </a:ext>
              </a:extLst>
            </p:cNvPr>
            <p:cNvSpPr txBox="1"/>
            <p:nvPr/>
          </p:nvSpPr>
          <p:spPr>
            <a:xfrm>
              <a:off x="5324535" y="6555864"/>
              <a:ext cx="813043" cy="307777"/>
            </a:xfrm>
            <a:prstGeom prst="rect">
              <a:avLst/>
            </a:prstGeom>
            <a:noFill/>
          </p:spPr>
          <p:txBody>
            <a:bodyPr wrap="none" rtlCol="0">
              <a:spAutoFit/>
            </a:bodyPr>
            <a:lstStyle/>
            <a:p>
              <a:r>
                <a:rPr lang="en-US" sz="1400" dirty="0"/>
                <a:t>Stimulus</a:t>
              </a:r>
            </a:p>
          </p:txBody>
        </p:sp>
      </p:grpSp>
      <p:sp>
        <p:nvSpPr>
          <p:cNvPr id="121" name="TextBox 120">
            <a:extLst>
              <a:ext uri="{FF2B5EF4-FFF2-40B4-BE49-F238E27FC236}">
                <a16:creationId xmlns:a16="http://schemas.microsoft.com/office/drawing/2014/main" id="{BFF564D3-6DC9-4BA1-981B-38573EF29EAD}"/>
              </a:ext>
            </a:extLst>
          </p:cNvPr>
          <p:cNvSpPr txBox="1"/>
          <p:nvPr/>
        </p:nvSpPr>
        <p:spPr>
          <a:xfrm>
            <a:off x="930449" y="4908884"/>
            <a:ext cx="7308649" cy="1754326"/>
          </a:xfrm>
          <a:prstGeom prst="rect">
            <a:avLst/>
          </a:prstGeom>
          <a:noFill/>
        </p:spPr>
        <p:txBody>
          <a:bodyPr wrap="square" rtlCol="0">
            <a:spAutoFit/>
          </a:bodyPr>
          <a:lstStyle/>
          <a:p>
            <a:endParaRPr lang="en-US" dirty="0"/>
          </a:p>
          <a:p>
            <a:r>
              <a:rPr lang="en-US" dirty="0"/>
              <a:t>Each grating set consisted of 8 unordered, nonrepeating grating trials.</a:t>
            </a:r>
          </a:p>
          <a:p>
            <a:endParaRPr lang="en-US" dirty="0"/>
          </a:p>
          <a:p>
            <a:r>
              <a:rPr lang="en-US" dirty="0"/>
              <a:t>Each acquisition consisted of 4 repetitions of each grating set.</a:t>
            </a:r>
          </a:p>
          <a:p>
            <a:endParaRPr lang="en-US" dirty="0"/>
          </a:p>
          <a:p>
            <a:endParaRPr lang="en-US" dirty="0"/>
          </a:p>
        </p:txBody>
      </p:sp>
    </p:spTree>
    <p:extLst>
      <p:ext uri="{BB962C8B-B14F-4D97-AF65-F5344CB8AC3E}">
        <p14:creationId xmlns:p14="http://schemas.microsoft.com/office/powerpoint/2010/main" val="758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5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595266" y="156029"/>
            <a:ext cx="7953468" cy="461665"/>
          </a:xfrm>
          <a:prstGeom prst="rect">
            <a:avLst/>
          </a:prstGeom>
          <a:noFill/>
        </p:spPr>
        <p:txBody>
          <a:bodyPr wrap="square" rtlCol="0">
            <a:spAutoFit/>
          </a:bodyPr>
          <a:lstStyle/>
          <a:p>
            <a:pPr algn="ctr"/>
            <a:r>
              <a:rPr lang="en-US" sz="2400" b="1" dirty="0">
                <a:solidFill>
                  <a:schemeClr val="bg1"/>
                </a:solidFill>
                <a:latin typeface="Arial"/>
                <a:cs typeface="Arial"/>
              </a:rPr>
              <a:t>Experimental Design:  The Mouse</a:t>
            </a:r>
          </a:p>
        </p:txBody>
      </p:sp>
      <p:grpSp>
        <p:nvGrpSpPr>
          <p:cNvPr id="12" name="Group 11">
            <a:extLst>
              <a:ext uri="{FF2B5EF4-FFF2-40B4-BE49-F238E27FC236}">
                <a16:creationId xmlns:a16="http://schemas.microsoft.com/office/drawing/2014/main" id="{DD21F2D4-2091-47D2-93DA-C474182D7523}"/>
              </a:ext>
            </a:extLst>
          </p:cNvPr>
          <p:cNvGrpSpPr/>
          <p:nvPr/>
        </p:nvGrpSpPr>
        <p:grpSpPr>
          <a:xfrm>
            <a:off x="476910" y="2273745"/>
            <a:ext cx="2967137" cy="2053836"/>
            <a:chOff x="501644" y="2152679"/>
            <a:chExt cx="2967137" cy="2053836"/>
          </a:xfrm>
        </p:grpSpPr>
        <p:pic>
          <p:nvPicPr>
            <p:cNvPr id="16" name="Picture 15">
              <a:extLst>
                <a:ext uri="{FF2B5EF4-FFF2-40B4-BE49-F238E27FC236}">
                  <a16:creationId xmlns:a16="http://schemas.microsoft.com/office/drawing/2014/main" id="{1AA926DD-7B22-41DE-9620-9430A37EDB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19" t="11625" r="3230"/>
            <a:stretch/>
          </p:blipFill>
          <p:spPr>
            <a:xfrm>
              <a:off x="501645" y="2152679"/>
              <a:ext cx="2967136" cy="1616409"/>
            </a:xfrm>
            <a:prstGeom prst="rect">
              <a:avLst/>
            </a:prstGeom>
          </p:spPr>
        </p:pic>
        <p:sp>
          <p:nvSpPr>
            <p:cNvPr id="17" name="TextBox 16">
              <a:extLst>
                <a:ext uri="{FF2B5EF4-FFF2-40B4-BE49-F238E27FC236}">
                  <a16:creationId xmlns:a16="http://schemas.microsoft.com/office/drawing/2014/main" id="{208476C0-B8A7-4A6D-BE7D-2C1E5ADD7B1D}"/>
                </a:ext>
              </a:extLst>
            </p:cNvPr>
            <p:cNvSpPr txBox="1"/>
            <p:nvPr/>
          </p:nvSpPr>
          <p:spPr>
            <a:xfrm>
              <a:off x="501644" y="3837183"/>
              <a:ext cx="2967136" cy="369332"/>
            </a:xfrm>
            <a:prstGeom prst="rect">
              <a:avLst/>
            </a:prstGeom>
            <a:noFill/>
          </p:spPr>
          <p:txBody>
            <a:bodyPr wrap="square" rtlCol="0">
              <a:spAutoFit/>
            </a:bodyPr>
            <a:lstStyle/>
            <a:p>
              <a:r>
                <a:rPr lang="en-US" sz="900" dirty="0">
                  <a:hlinkClick r:id="rId4"/>
                </a:rPr>
                <a:t>https://www.jax.org/news-and-insights/jax-blog/2011/september/cre-lox-breeding-for-dummies</a:t>
              </a:r>
              <a:endParaRPr lang="en-US" sz="900" dirty="0"/>
            </a:p>
          </p:txBody>
        </p:sp>
      </p:grpSp>
      <p:sp>
        <p:nvSpPr>
          <p:cNvPr id="5" name="TextBox 4">
            <a:extLst>
              <a:ext uri="{FF2B5EF4-FFF2-40B4-BE49-F238E27FC236}">
                <a16:creationId xmlns:a16="http://schemas.microsoft.com/office/drawing/2014/main" id="{DC982A3C-36C3-4859-B69E-321C921F2FD6}"/>
              </a:ext>
            </a:extLst>
          </p:cNvPr>
          <p:cNvSpPr txBox="1"/>
          <p:nvPr/>
        </p:nvSpPr>
        <p:spPr>
          <a:xfrm>
            <a:off x="476910" y="4717506"/>
            <a:ext cx="3145413" cy="646331"/>
          </a:xfrm>
          <a:prstGeom prst="rect">
            <a:avLst/>
          </a:prstGeom>
          <a:noFill/>
        </p:spPr>
        <p:txBody>
          <a:bodyPr wrap="none" rtlCol="0">
            <a:spAutoFit/>
          </a:bodyPr>
          <a:lstStyle/>
          <a:p>
            <a:r>
              <a:rPr lang="en-US" dirty="0"/>
              <a:t>GCaMP6s (mouse of some sort)</a:t>
            </a:r>
          </a:p>
          <a:p>
            <a:r>
              <a:rPr lang="en-US" dirty="0"/>
              <a:t>CaMKII </a:t>
            </a:r>
            <a:r>
              <a:rPr lang="en-US" dirty="0" err="1"/>
              <a:t>Cre</a:t>
            </a:r>
            <a:r>
              <a:rPr lang="en-US" dirty="0"/>
              <a:t> (probably)</a:t>
            </a:r>
          </a:p>
        </p:txBody>
      </p:sp>
      <p:grpSp>
        <p:nvGrpSpPr>
          <p:cNvPr id="21" name="Group 20">
            <a:extLst>
              <a:ext uri="{FF2B5EF4-FFF2-40B4-BE49-F238E27FC236}">
                <a16:creationId xmlns:a16="http://schemas.microsoft.com/office/drawing/2014/main" id="{34738BFC-8687-44B7-A47D-A37F1CD58A20}"/>
              </a:ext>
            </a:extLst>
          </p:cNvPr>
          <p:cNvGrpSpPr/>
          <p:nvPr/>
        </p:nvGrpSpPr>
        <p:grpSpPr>
          <a:xfrm>
            <a:off x="6480687" y="2136334"/>
            <a:ext cx="2396605" cy="3507640"/>
            <a:chOff x="6632147" y="1331495"/>
            <a:chExt cx="2396605" cy="3507640"/>
          </a:xfrm>
        </p:grpSpPr>
        <p:pic>
          <p:nvPicPr>
            <p:cNvPr id="22" name="Picture 21">
              <a:extLst>
                <a:ext uri="{FF2B5EF4-FFF2-40B4-BE49-F238E27FC236}">
                  <a16:creationId xmlns:a16="http://schemas.microsoft.com/office/drawing/2014/main" id="{26DE165D-773A-4888-B6DA-EEB73E39C7EA}"/>
                </a:ext>
              </a:extLst>
            </p:cNvPr>
            <p:cNvPicPr>
              <a:picLocks noChangeAspect="1"/>
            </p:cNvPicPr>
            <p:nvPr/>
          </p:nvPicPr>
          <p:blipFill rotWithShape="1">
            <a:blip r:embed="rId5"/>
            <a:srcRect t="6947" r="42639"/>
            <a:stretch/>
          </p:blipFill>
          <p:spPr>
            <a:xfrm>
              <a:off x="6632147" y="1331495"/>
              <a:ext cx="2311794" cy="3318222"/>
            </a:xfrm>
            <a:prstGeom prst="rect">
              <a:avLst/>
            </a:prstGeom>
          </p:spPr>
        </p:pic>
        <p:sp>
          <p:nvSpPr>
            <p:cNvPr id="23" name="TextBox 22">
              <a:extLst>
                <a:ext uri="{FF2B5EF4-FFF2-40B4-BE49-F238E27FC236}">
                  <a16:creationId xmlns:a16="http://schemas.microsoft.com/office/drawing/2014/main" id="{D526B69B-F0B3-4F9A-98A4-1B5455331042}"/>
                </a:ext>
              </a:extLst>
            </p:cNvPr>
            <p:cNvSpPr txBox="1"/>
            <p:nvPr/>
          </p:nvSpPr>
          <p:spPr>
            <a:xfrm>
              <a:off x="7645040" y="4577525"/>
              <a:ext cx="1383712" cy="261610"/>
            </a:xfrm>
            <a:prstGeom prst="rect">
              <a:avLst/>
            </a:prstGeom>
            <a:noFill/>
          </p:spPr>
          <p:txBody>
            <a:bodyPr wrap="none" rtlCol="0">
              <a:spAutoFit/>
            </a:bodyPr>
            <a:lstStyle/>
            <a:p>
              <a:r>
                <a:rPr lang="en-US" sz="1100" dirty="0"/>
                <a:t>Yamagata et al, 2009</a:t>
              </a:r>
            </a:p>
          </p:txBody>
        </p:sp>
      </p:grpSp>
      <p:grpSp>
        <p:nvGrpSpPr>
          <p:cNvPr id="7" name="Group 6">
            <a:extLst>
              <a:ext uri="{FF2B5EF4-FFF2-40B4-BE49-F238E27FC236}">
                <a16:creationId xmlns:a16="http://schemas.microsoft.com/office/drawing/2014/main" id="{26E105B6-CB24-43D4-9143-8A8701EA843C}"/>
              </a:ext>
            </a:extLst>
          </p:cNvPr>
          <p:cNvGrpSpPr/>
          <p:nvPr/>
        </p:nvGrpSpPr>
        <p:grpSpPr>
          <a:xfrm>
            <a:off x="4314528" y="2278255"/>
            <a:ext cx="1237468" cy="2821030"/>
            <a:chOff x="4462487" y="1833975"/>
            <a:chExt cx="1237468" cy="2821030"/>
          </a:xfrm>
        </p:grpSpPr>
        <p:grpSp>
          <p:nvGrpSpPr>
            <p:cNvPr id="18" name="Group 17">
              <a:extLst>
                <a:ext uri="{FF2B5EF4-FFF2-40B4-BE49-F238E27FC236}">
                  <a16:creationId xmlns:a16="http://schemas.microsoft.com/office/drawing/2014/main" id="{7C4C248D-F493-4C35-A377-681AF448E4E0}"/>
                </a:ext>
              </a:extLst>
            </p:cNvPr>
            <p:cNvGrpSpPr/>
            <p:nvPr/>
          </p:nvGrpSpPr>
          <p:grpSpPr>
            <a:xfrm>
              <a:off x="4462487" y="2202994"/>
              <a:ext cx="1237468" cy="2452011"/>
              <a:chOff x="6960048" y="3392905"/>
              <a:chExt cx="1237468" cy="2452011"/>
            </a:xfrm>
          </p:grpSpPr>
          <p:pic>
            <p:nvPicPr>
              <p:cNvPr id="19" name="Picture 18">
                <a:extLst>
                  <a:ext uri="{FF2B5EF4-FFF2-40B4-BE49-F238E27FC236}">
                    <a16:creationId xmlns:a16="http://schemas.microsoft.com/office/drawing/2014/main" id="{66106AAB-D6B7-4D9A-9278-9E358356F4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6960048" y="3392905"/>
                <a:ext cx="1196249" cy="2098874"/>
              </a:xfrm>
              <a:prstGeom prst="rect">
                <a:avLst/>
              </a:prstGeom>
            </p:spPr>
          </p:pic>
          <p:sp>
            <p:nvSpPr>
              <p:cNvPr id="20" name="TextBox 19">
                <a:extLst>
                  <a:ext uri="{FF2B5EF4-FFF2-40B4-BE49-F238E27FC236}">
                    <a16:creationId xmlns:a16="http://schemas.microsoft.com/office/drawing/2014/main" id="{6AFE3FC4-2DF2-4AC6-9061-6E5FFCD976C8}"/>
                  </a:ext>
                </a:extLst>
              </p:cNvPr>
              <p:cNvSpPr txBox="1"/>
              <p:nvPr/>
            </p:nvSpPr>
            <p:spPr>
              <a:xfrm>
                <a:off x="7042485" y="5598695"/>
                <a:ext cx="1155031" cy="246221"/>
              </a:xfrm>
              <a:prstGeom prst="rect">
                <a:avLst/>
              </a:prstGeom>
              <a:noFill/>
            </p:spPr>
            <p:txBody>
              <a:bodyPr wrap="square" rtlCol="0">
                <a:spAutoFit/>
              </a:bodyPr>
              <a:lstStyle/>
              <a:p>
                <a:r>
                  <a:rPr lang="en-US" sz="1000" dirty="0"/>
                  <a:t>Chen et al, 2013</a:t>
                </a:r>
              </a:p>
            </p:txBody>
          </p:sp>
        </p:grpSp>
        <p:sp>
          <p:nvSpPr>
            <p:cNvPr id="6" name="TextBox 5">
              <a:extLst>
                <a:ext uri="{FF2B5EF4-FFF2-40B4-BE49-F238E27FC236}">
                  <a16:creationId xmlns:a16="http://schemas.microsoft.com/office/drawing/2014/main" id="{C7BD9F1A-F4D5-4833-AD21-6C546B10220A}"/>
                </a:ext>
              </a:extLst>
            </p:cNvPr>
            <p:cNvSpPr txBox="1"/>
            <p:nvPr/>
          </p:nvSpPr>
          <p:spPr>
            <a:xfrm>
              <a:off x="4561916" y="1833975"/>
              <a:ext cx="997389" cy="369332"/>
            </a:xfrm>
            <a:prstGeom prst="rect">
              <a:avLst/>
            </a:prstGeom>
            <a:noFill/>
          </p:spPr>
          <p:txBody>
            <a:bodyPr wrap="none" rtlCol="0">
              <a:spAutoFit/>
            </a:bodyPr>
            <a:lstStyle/>
            <a:p>
              <a:r>
                <a:rPr lang="en-US" dirty="0"/>
                <a:t>GCaMP6</a:t>
              </a:r>
            </a:p>
          </p:txBody>
        </p:sp>
      </p:grpSp>
      <p:sp>
        <p:nvSpPr>
          <p:cNvPr id="10" name="TextBox 9">
            <a:extLst>
              <a:ext uri="{FF2B5EF4-FFF2-40B4-BE49-F238E27FC236}">
                <a16:creationId xmlns:a16="http://schemas.microsoft.com/office/drawing/2014/main" id="{4401F0A6-AB1E-4258-90D2-A005BB059CD7}"/>
              </a:ext>
            </a:extLst>
          </p:cNvPr>
          <p:cNvSpPr txBox="1"/>
          <p:nvPr/>
        </p:nvSpPr>
        <p:spPr>
          <a:xfrm>
            <a:off x="6683342" y="1610973"/>
            <a:ext cx="1906484" cy="369332"/>
          </a:xfrm>
          <a:prstGeom prst="rect">
            <a:avLst/>
          </a:prstGeom>
          <a:noFill/>
        </p:spPr>
        <p:txBody>
          <a:bodyPr wrap="none" rtlCol="0">
            <a:spAutoFit/>
          </a:bodyPr>
          <a:lstStyle/>
          <a:p>
            <a:r>
              <a:rPr lang="en-US" dirty="0"/>
              <a:t>CaMKII Expression</a:t>
            </a:r>
          </a:p>
        </p:txBody>
      </p:sp>
    </p:spTree>
    <p:extLst>
      <p:ext uri="{BB962C8B-B14F-4D97-AF65-F5344CB8AC3E}">
        <p14:creationId xmlns:p14="http://schemas.microsoft.com/office/powerpoint/2010/main" val="2709169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595266" y="156029"/>
            <a:ext cx="7953468" cy="461665"/>
          </a:xfrm>
          <a:prstGeom prst="rect">
            <a:avLst/>
          </a:prstGeom>
          <a:noFill/>
        </p:spPr>
        <p:txBody>
          <a:bodyPr wrap="square" rtlCol="0">
            <a:spAutoFit/>
          </a:bodyPr>
          <a:lstStyle/>
          <a:p>
            <a:pPr algn="ctr"/>
            <a:r>
              <a:rPr lang="en-US" sz="2400" b="1" dirty="0">
                <a:solidFill>
                  <a:schemeClr val="bg1"/>
                </a:solidFill>
                <a:latin typeface="Arial"/>
                <a:cs typeface="Arial"/>
              </a:rPr>
              <a:t>Experimental Design:  The Scope</a:t>
            </a:r>
          </a:p>
        </p:txBody>
      </p:sp>
      <p:grpSp>
        <p:nvGrpSpPr>
          <p:cNvPr id="4" name="Group 3">
            <a:extLst>
              <a:ext uri="{FF2B5EF4-FFF2-40B4-BE49-F238E27FC236}">
                <a16:creationId xmlns:a16="http://schemas.microsoft.com/office/drawing/2014/main" id="{9EDBA896-1F58-4F3D-B6C9-2987D029D054}"/>
              </a:ext>
            </a:extLst>
          </p:cNvPr>
          <p:cNvGrpSpPr/>
          <p:nvPr/>
        </p:nvGrpSpPr>
        <p:grpSpPr>
          <a:xfrm>
            <a:off x="5512116" y="4324044"/>
            <a:ext cx="3036618" cy="1343580"/>
            <a:chOff x="5512116" y="1291521"/>
            <a:chExt cx="3036618" cy="1343580"/>
          </a:xfrm>
        </p:grpSpPr>
        <p:pic>
          <p:nvPicPr>
            <p:cNvPr id="5" name="Picture 4">
              <a:extLst>
                <a:ext uri="{FF2B5EF4-FFF2-40B4-BE49-F238E27FC236}">
                  <a16:creationId xmlns:a16="http://schemas.microsoft.com/office/drawing/2014/main" id="{3754112A-40AC-4B56-B649-0FBC436552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2116" y="1291521"/>
              <a:ext cx="1343580" cy="1343580"/>
            </a:xfrm>
            <a:prstGeom prst="rect">
              <a:avLst/>
            </a:prstGeom>
          </p:spPr>
        </p:pic>
        <p:sp>
          <p:nvSpPr>
            <p:cNvPr id="2" name="TextBox 1">
              <a:extLst>
                <a:ext uri="{FF2B5EF4-FFF2-40B4-BE49-F238E27FC236}">
                  <a16:creationId xmlns:a16="http://schemas.microsoft.com/office/drawing/2014/main" id="{1BE8486F-DBB1-4731-98CB-F749327DE98E}"/>
                </a:ext>
              </a:extLst>
            </p:cNvPr>
            <p:cNvSpPr txBox="1"/>
            <p:nvPr/>
          </p:nvSpPr>
          <p:spPr>
            <a:xfrm>
              <a:off x="6639723" y="1501646"/>
              <a:ext cx="1909011" cy="923330"/>
            </a:xfrm>
            <a:prstGeom prst="rect">
              <a:avLst/>
            </a:prstGeom>
            <a:noFill/>
          </p:spPr>
          <p:txBody>
            <a:bodyPr wrap="square" rtlCol="0">
              <a:spAutoFit/>
            </a:bodyPr>
            <a:lstStyle/>
            <a:p>
              <a:r>
                <a:rPr lang="en-US" dirty="0"/>
                <a:t>Nikon 16X</a:t>
              </a:r>
            </a:p>
            <a:p>
              <a:r>
                <a:rPr lang="en-US" dirty="0"/>
                <a:t>0.8 NA</a:t>
              </a:r>
            </a:p>
            <a:p>
              <a:r>
                <a:rPr lang="en-US" dirty="0"/>
                <a:t>3mm WD</a:t>
              </a:r>
            </a:p>
          </p:txBody>
        </p:sp>
      </p:grpSp>
      <p:pic>
        <p:nvPicPr>
          <p:cNvPr id="7" name="Picture 6">
            <a:extLst>
              <a:ext uri="{FF2B5EF4-FFF2-40B4-BE49-F238E27FC236}">
                <a16:creationId xmlns:a16="http://schemas.microsoft.com/office/drawing/2014/main" id="{619A51EC-9076-46D8-A049-39E6FAA7F3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9692" y="3528044"/>
            <a:ext cx="3208421" cy="2486399"/>
          </a:xfrm>
          <a:prstGeom prst="rect">
            <a:avLst/>
          </a:prstGeom>
        </p:spPr>
      </p:pic>
      <p:sp>
        <p:nvSpPr>
          <p:cNvPr id="8" name="TextBox 7">
            <a:extLst>
              <a:ext uri="{FF2B5EF4-FFF2-40B4-BE49-F238E27FC236}">
                <a16:creationId xmlns:a16="http://schemas.microsoft.com/office/drawing/2014/main" id="{12FE5DF7-EB48-45D7-B3F8-B19F0EB97C69}"/>
              </a:ext>
            </a:extLst>
          </p:cNvPr>
          <p:cNvSpPr txBox="1"/>
          <p:nvPr/>
        </p:nvSpPr>
        <p:spPr>
          <a:xfrm>
            <a:off x="379356" y="1738721"/>
            <a:ext cx="5132760" cy="2585323"/>
          </a:xfrm>
          <a:prstGeom prst="rect">
            <a:avLst/>
          </a:prstGeom>
          <a:noFill/>
        </p:spPr>
        <p:txBody>
          <a:bodyPr wrap="square" rtlCol="0">
            <a:spAutoFit/>
          </a:bodyPr>
          <a:lstStyle/>
          <a:p>
            <a:r>
              <a:rPr lang="en-US" dirty="0" err="1"/>
              <a:t>Scientifica</a:t>
            </a:r>
            <a:r>
              <a:rPr lang="en-US" dirty="0"/>
              <a:t> Multiphoton Resonant System</a:t>
            </a:r>
          </a:p>
          <a:p>
            <a:endParaRPr lang="en-US" sz="1600" dirty="0"/>
          </a:p>
          <a:p>
            <a:r>
              <a:rPr lang="en-US" sz="1600" dirty="0"/>
              <a:t>30.95 Hz acquisition, 512x512</a:t>
            </a:r>
          </a:p>
          <a:p>
            <a:endParaRPr lang="en-US" sz="1600" dirty="0"/>
          </a:p>
          <a:p>
            <a:pPr algn="ctr"/>
            <a:r>
              <a:rPr lang="en-US" sz="1600" dirty="0"/>
              <a:t>Scans acquired ~150-200um below brain surface (Layer 2/3)</a:t>
            </a:r>
          </a:p>
          <a:p>
            <a:pPr algn="ctr"/>
            <a:endParaRPr lang="en-US" sz="1600" dirty="0"/>
          </a:p>
          <a:p>
            <a:pPr algn="ctr"/>
            <a:endParaRPr lang="en-US" sz="1600" dirty="0"/>
          </a:p>
          <a:p>
            <a:pPr algn="ctr"/>
            <a:endParaRPr lang="en-US" sz="1600" dirty="0"/>
          </a:p>
          <a:p>
            <a:pPr algn="ctr"/>
            <a:endParaRPr lang="en-US" sz="1600" dirty="0"/>
          </a:p>
          <a:p>
            <a:pPr algn="ctr"/>
            <a:endParaRPr lang="en-US" sz="1600" dirty="0"/>
          </a:p>
        </p:txBody>
      </p:sp>
      <p:pic>
        <p:nvPicPr>
          <p:cNvPr id="9" name="Picture 8">
            <a:extLst>
              <a:ext uri="{FF2B5EF4-FFF2-40B4-BE49-F238E27FC236}">
                <a16:creationId xmlns:a16="http://schemas.microsoft.com/office/drawing/2014/main" id="{A8ABA539-1A6D-4BB5-99D5-30D63D3B6F4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5019"/>
          <a:stretch/>
        </p:blipFill>
        <p:spPr>
          <a:xfrm>
            <a:off x="5839326" y="1333484"/>
            <a:ext cx="2925318" cy="2194560"/>
          </a:xfrm>
          <a:prstGeom prst="rect">
            <a:avLst/>
          </a:prstGeom>
        </p:spPr>
      </p:pic>
    </p:spTree>
    <p:extLst>
      <p:ext uri="{BB962C8B-B14F-4D97-AF65-F5344CB8AC3E}">
        <p14:creationId xmlns:p14="http://schemas.microsoft.com/office/powerpoint/2010/main" val="789601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438790" y="0"/>
            <a:ext cx="10835698" cy="702991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526388" y="1913297"/>
            <a:ext cx="1629781" cy="1629781"/>
          </a:xfrm>
        </p:spPr>
      </p:pic>
      <p:pic>
        <p:nvPicPr>
          <p:cNvPr id="6" name="Content Placeholder 5"/>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1526388" y="3644280"/>
            <a:ext cx="1626230" cy="1626230"/>
          </a:xfr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9590" y="1913297"/>
            <a:ext cx="1629781" cy="1629781"/>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29590" y="3644280"/>
            <a:ext cx="1614302" cy="1614302"/>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20864" y="1913297"/>
            <a:ext cx="1629844" cy="1629844"/>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20864" y="3644280"/>
            <a:ext cx="1629760" cy="1629760"/>
          </a:xfrm>
          <a:prstGeom prst="rect">
            <a:avLst/>
          </a:prstGeom>
        </p:spPr>
      </p:pic>
      <p:sp>
        <p:nvSpPr>
          <p:cNvPr id="11" name="TextBox 10"/>
          <p:cNvSpPr txBox="1"/>
          <p:nvPr/>
        </p:nvSpPr>
        <p:spPr>
          <a:xfrm>
            <a:off x="3315770" y="1624015"/>
            <a:ext cx="1626230" cy="300082"/>
          </a:xfrm>
          <a:prstGeom prst="rect">
            <a:avLst/>
          </a:prstGeom>
          <a:noFill/>
        </p:spPr>
        <p:txBody>
          <a:bodyPr wrap="square" rtlCol="0">
            <a:spAutoFit/>
          </a:bodyPr>
          <a:lstStyle/>
          <a:p>
            <a:pPr algn="ctr"/>
            <a:r>
              <a:rPr lang="en-US" sz="1350" dirty="0">
                <a:solidFill>
                  <a:schemeClr val="bg1"/>
                </a:solidFill>
              </a:rPr>
              <a:t>Field 2</a:t>
            </a:r>
          </a:p>
        </p:txBody>
      </p:sp>
      <p:sp>
        <p:nvSpPr>
          <p:cNvPr id="12" name="TextBox 11"/>
          <p:cNvSpPr txBox="1"/>
          <p:nvPr/>
        </p:nvSpPr>
        <p:spPr>
          <a:xfrm>
            <a:off x="5120917" y="1624015"/>
            <a:ext cx="1626230" cy="300082"/>
          </a:xfrm>
          <a:prstGeom prst="rect">
            <a:avLst/>
          </a:prstGeom>
          <a:noFill/>
        </p:spPr>
        <p:txBody>
          <a:bodyPr wrap="square" rtlCol="0">
            <a:spAutoFit/>
          </a:bodyPr>
          <a:lstStyle/>
          <a:p>
            <a:pPr algn="ctr"/>
            <a:r>
              <a:rPr lang="en-US" sz="1350" dirty="0">
                <a:solidFill>
                  <a:schemeClr val="bg1"/>
                </a:solidFill>
              </a:rPr>
              <a:t>Field 3</a:t>
            </a:r>
          </a:p>
        </p:txBody>
      </p:sp>
      <p:sp>
        <p:nvSpPr>
          <p:cNvPr id="13" name="TextBox 12"/>
          <p:cNvSpPr txBox="1"/>
          <p:nvPr/>
        </p:nvSpPr>
        <p:spPr>
          <a:xfrm>
            <a:off x="1526388" y="1624015"/>
            <a:ext cx="1626230" cy="300082"/>
          </a:xfrm>
          <a:prstGeom prst="rect">
            <a:avLst/>
          </a:prstGeom>
          <a:noFill/>
        </p:spPr>
        <p:txBody>
          <a:bodyPr wrap="square" rtlCol="0">
            <a:spAutoFit/>
          </a:bodyPr>
          <a:lstStyle/>
          <a:p>
            <a:pPr algn="ctr"/>
            <a:r>
              <a:rPr lang="en-US" sz="1350" dirty="0">
                <a:solidFill>
                  <a:schemeClr val="bg1"/>
                </a:solidFill>
              </a:rPr>
              <a:t>Field 1</a:t>
            </a:r>
          </a:p>
        </p:txBody>
      </p:sp>
      <p:sp>
        <p:nvSpPr>
          <p:cNvPr id="14" name="TextBox 13"/>
          <p:cNvSpPr txBox="1"/>
          <p:nvPr/>
        </p:nvSpPr>
        <p:spPr>
          <a:xfrm>
            <a:off x="158750" y="4451431"/>
            <a:ext cx="1550170" cy="300082"/>
          </a:xfrm>
          <a:prstGeom prst="rect">
            <a:avLst/>
          </a:prstGeom>
          <a:noFill/>
        </p:spPr>
        <p:txBody>
          <a:bodyPr wrap="square" rtlCol="0">
            <a:spAutoFit/>
          </a:bodyPr>
          <a:lstStyle/>
          <a:p>
            <a:r>
              <a:rPr lang="en-US" sz="1350" dirty="0" err="1">
                <a:solidFill>
                  <a:schemeClr val="bg1"/>
                </a:solidFill>
              </a:rPr>
              <a:t>Gratings+WN</a:t>
            </a:r>
            <a:endParaRPr lang="en-US" sz="1350" dirty="0">
              <a:solidFill>
                <a:schemeClr val="bg1"/>
              </a:solidFill>
            </a:endParaRPr>
          </a:p>
        </p:txBody>
      </p:sp>
      <p:sp>
        <p:nvSpPr>
          <p:cNvPr id="15" name="TextBox 14"/>
          <p:cNvSpPr txBox="1"/>
          <p:nvPr/>
        </p:nvSpPr>
        <p:spPr>
          <a:xfrm>
            <a:off x="184071" y="2578146"/>
            <a:ext cx="1499527" cy="300082"/>
          </a:xfrm>
          <a:prstGeom prst="rect">
            <a:avLst/>
          </a:prstGeom>
          <a:noFill/>
        </p:spPr>
        <p:txBody>
          <a:bodyPr wrap="square" rtlCol="0">
            <a:spAutoFit/>
          </a:bodyPr>
          <a:lstStyle/>
          <a:p>
            <a:r>
              <a:rPr lang="en-US" sz="1350" dirty="0">
                <a:solidFill>
                  <a:schemeClr val="bg1"/>
                </a:solidFill>
              </a:rPr>
              <a:t>Gratings Only</a:t>
            </a:r>
          </a:p>
        </p:txBody>
      </p:sp>
      <p:pic>
        <p:nvPicPr>
          <p:cNvPr id="3" name="Picture 2"/>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60000"/>
                    </a14:imgEffect>
                  </a14:imgLayer>
                </a14:imgProps>
              </a:ext>
              <a:ext uri="{28A0092B-C50C-407E-A947-70E740481C1C}">
                <a14:useLocalDpi xmlns:a14="http://schemas.microsoft.com/office/drawing/2010/main" val="0"/>
              </a:ext>
            </a:extLst>
          </a:blip>
          <a:stretch>
            <a:fillRect/>
          </a:stretch>
        </p:blipFill>
        <p:spPr>
          <a:xfrm>
            <a:off x="7122272" y="3643744"/>
            <a:ext cx="1669326" cy="1669326"/>
          </a:xfrm>
          <a:prstGeom prst="rect">
            <a:avLst/>
          </a:prstGeom>
        </p:spPr>
      </p:pic>
      <p:pic>
        <p:nvPicPr>
          <p:cNvPr id="4" name="Picture 3"/>
          <p:cNvPicPr>
            <a:picLocks noChangeAspect="1"/>
          </p:cNvPicPr>
          <p:nvPr/>
        </p:nvPicPr>
        <p:blipFill>
          <a:blip r:embed="rId11" cstate="print">
            <a:extLst>
              <a:ext uri="{BEBA8EAE-BF5A-486C-A8C5-ECC9F3942E4B}">
                <a14:imgProps xmlns:a14="http://schemas.microsoft.com/office/drawing/2010/main">
                  <a14:imgLayer r:embed="rId12">
                    <a14:imgEffect>
                      <a14:brightnessContrast bright="60000"/>
                    </a14:imgEffect>
                  </a14:imgLayer>
                </a14:imgProps>
              </a:ext>
              <a:ext uri="{28A0092B-C50C-407E-A947-70E740481C1C}">
                <a14:useLocalDpi xmlns:a14="http://schemas.microsoft.com/office/drawing/2010/main" val="0"/>
              </a:ext>
            </a:extLst>
          </a:blip>
          <a:stretch>
            <a:fillRect/>
          </a:stretch>
        </p:blipFill>
        <p:spPr>
          <a:xfrm>
            <a:off x="7141344" y="1924097"/>
            <a:ext cx="1669327" cy="1669327"/>
          </a:xfrm>
          <a:prstGeom prst="rect">
            <a:avLst/>
          </a:prstGeom>
          <a:effectLst>
            <a:glow rad="76200">
              <a:schemeClr val="accent1">
                <a:alpha val="40000"/>
              </a:schemeClr>
            </a:glow>
          </a:effectLst>
        </p:spPr>
      </p:pic>
      <p:sp>
        <p:nvSpPr>
          <p:cNvPr id="17" name="TextBox 16"/>
          <p:cNvSpPr txBox="1"/>
          <p:nvPr/>
        </p:nvSpPr>
        <p:spPr>
          <a:xfrm>
            <a:off x="7162892" y="1573695"/>
            <a:ext cx="1626230" cy="300082"/>
          </a:xfrm>
          <a:prstGeom prst="rect">
            <a:avLst/>
          </a:prstGeom>
          <a:noFill/>
        </p:spPr>
        <p:txBody>
          <a:bodyPr wrap="square" rtlCol="0">
            <a:spAutoFit/>
          </a:bodyPr>
          <a:lstStyle/>
          <a:p>
            <a:pPr algn="ctr"/>
            <a:r>
              <a:rPr lang="en-US" sz="1350" dirty="0" smtClean="0">
                <a:solidFill>
                  <a:schemeClr val="bg1"/>
                </a:solidFill>
              </a:rPr>
              <a:t>New Mouse</a:t>
            </a:r>
            <a:endParaRPr lang="en-US" sz="1350" dirty="0">
              <a:solidFill>
                <a:schemeClr val="bg1"/>
              </a:solidFill>
            </a:endParaRPr>
          </a:p>
        </p:txBody>
      </p:sp>
      <p:sp>
        <p:nvSpPr>
          <p:cNvPr id="18" name="Rectangle 17"/>
          <p:cNvSpPr/>
          <p:nvPr/>
        </p:nvSpPr>
        <p:spPr>
          <a:xfrm>
            <a:off x="-438790" y="0"/>
            <a:ext cx="10835698"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1"/>
                </a:solidFill>
                <a:latin typeface="Arial" panose="020B0604020202020204" pitchFamily="34" charset="0"/>
                <a:cs typeface="Arial" panose="020B0604020202020204" pitchFamily="34" charset="0"/>
              </a:rPr>
              <a:t>Avg. Int. Projections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50475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8790" y="0"/>
            <a:ext cx="10835698" cy="702991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20190810_16_02_35_v1_XYT_vedi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2930711" y="1539062"/>
            <a:ext cx="4351338" cy="4351338"/>
          </a:xfrm>
        </p:spPr>
      </p:pic>
      <p:sp>
        <p:nvSpPr>
          <p:cNvPr id="6" name="Rectangle 5"/>
          <p:cNvSpPr/>
          <p:nvPr/>
        </p:nvSpPr>
        <p:spPr>
          <a:xfrm>
            <a:off x="-438790" y="0"/>
            <a:ext cx="10835698"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bg1"/>
                </a:solidFill>
                <a:latin typeface="Arial" panose="020B0604020202020204" pitchFamily="34" charset="0"/>
                <a:cs typeface="Arial" panose="020B0604020202020204" pitchFamily="34" charset="0"/>
              </a:rPr>
              <a:t>Raw data</a:t>
            </a:r>
            <a:endParaRPr lang="en-US" sz="2400" b="1" dirty="0">
              <a:latin typeface="Arial" panose="020B0604020202020204" pitchFamily="34" charset="0"/>
              <a:cs typeface="Arial" panose="020B0604020202020204" pitchFamily="34" charset="0"/>
            </a:endParaRPr>
          </a:p>
        </p:txBody>
      </p:sp>
      <p:pic>
        <p:nvPicPr>
          <p:cNvPr id="2" name="20190810_16_02_35_v1_XYT_vedio_10X">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10946414" y="1988325"/>
            <a:ext cx="3902075" cy="3902075"/>
          </a:xfrm>
          <a:prstGeom prst="rect">
            <a:avLst/>
          </a:prstGeom>
        </p:spPr>
      </p:pic>
    </p:spTree>
    <p:extLst>
      <p:ext uri="{BB962C8B-B14F-4D97-AF65-F5344CB8AC3E}">
        <p14:creationId xmlns:p14="http://schemas.microsoft.com/office/powerpoint/2010/main" val="370627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0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video>
              <p:cMediaNode vol="80000">
                <p:cTn id="16" fill="hold" display="0">
                  <p:stCondLst>
                    <p:cond delay="indefinite"/>
                  </p:stCondLst>
                </p:cTn>
                <p:tgtEl>
                  <p:spTgt spid="5"/>
                </p:tgtEl>
              </p:cMediaNode>
            </p:video>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2"/>
                                        </p:tgtEl>
                                      </p:cBhvr>
                                    </p:cmd>
                                  </p:childTnLst>
                                </p:cTn>
                              </p:par>
                            </p:childTnLst>
                          </p:cTn>
                        </p:par>
                      </p:childTnLst>
                    </p:cTn>
                  </p:par>
                </p:childTnLst>
              </p:cTn>
              <p:nextCondLst>
                <p:cond evt="onClick" delay="0">
                  <p:tgtEl>
                    <p:spTgt spid="2"/>
                  </p:tgtEl>
                </p:cond>
              </p:nextCondLst>
            </p:seq>
            <p:video>
              <p:cMediaNode vol="80000">
                <p:cTn id="22"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38790" y="0"/>
            <a:ext cx="10835698" cy="702991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0" y="1690689"/>
            <a:ext cx="8895522" cy="5063441"/>
          </a:xfrm>
        </p:spPr>
      </p:pic>
      <p:sp>
        <p:nvSpPr>
          <p:cNvPr id="7" name="Rectangle 6"/>
          <p:cNvSpPr/>
          <p:nvPr/>
        </p:nvSpPr>
        <p:spPr>
          <a:xfrm>
            <a:off x="0" y="0"/>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Suite 2p</a:t>
            </a:r>
          </a:p>
        </p:txBody>
      </p:sp>
    </p:spTree>
    <p:extLst>
      <p:ext uri="{BB962C8B-B14F-4D97-AF65-F5344CB8AC3E}">
        <p14:creationId xmlns:p14="http://schemas.microsoft.com/office/powerpoint/2010/main" val="5215188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57699" y="2292206"/>
            <a:ext cx="8925619" cy="4314651"/>
          </a:xfrm>
        </p:spPr>
      </p:pic>
      <p:sp>
        <p:nvSpPr>
          <p:cNvPr id="4" name="Content Placeholder 2"/>
          <p:cNvSpPr>
            <a:spLocks noGrp="1"/>
          </p:cNvSpPr>
          <p:nvPr>
            <p:ph sz="half" idx="1"/>
          </p:nvPr>
        </p:nvSpPr>
        <p:spPr>
          <a:xfrm>
            <a:off x="422413" y="980241"/>
            <a:ext cx="2263637" cy="1311965"/>
          </a:xfrm>
        </p:spPr>
        <p:txBody>
          <a:bodyPr>
            <a:normAutofit/>
          </a:bodyPr>
          <a:lstStyle/>
          <a:p>
            <a:pPr marL="0" indent="0">
              <a:buNone/>
            </a:pPr>
            <a:r>
              <a:rPr lang="en-US" sz="1800" dirty="0" smtClean="0"/>
              <a:t>Parameters</a:t>
            </a:r>
          </a:p>
          <a:p>
            <a:endParaRPr lang="en-US" sz="700" dirty="0"/>
          </a:p>
          <a:p>
            <a:r>
              <a:rPr lang="en-US" sz="1400" dirty="0" smtClean="0"/>
              <a:t>Tau: 1.5s</a:t>
            </a:r>
          </a:p>
          <a:p>
            <a:r>
              <a:rPr lang="en-US" sz="1400" dirty="0" smtClean="0"/>
              <a:t>Fs :30 /s</a:t>
            </a:r>
          </a:p>
          <a:p>
            <a:endParaRPr lang="en-US" sz="1400" dirty="0"/>
          </a:p>
        </p:txBody>
      </p:sp>
      <p:sp>
        <p:nvSpPr>
          <p:cNvPr id="6" name="Rectangle 5"/>
          <p:cNvSpPr/>
          <p:nvPr/>
        </p:nvSpPr>
        <p:spPr>
          <a:xfrm>
            <a:off x="0" y="0"/>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Suite </a:t>
            </a:r>
            <a:r>
              <a:rPr lang="en-US" sz="2400" b="1" dirty="0" smtClean="0">
                <a:latin typeface="Arial" panose="020B0604020202020204" pitchFamily="34" charset="0"/>
                <a:cs typeface="Arial" panose="020B0604020202020204" pitchFamily="34" charset="0"/>
              </a:rPr>
              <a:t>2p_parameters</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40638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041400"/>
            <a:ext cx="8012430" cy="5498548"/>
          </a:xfrm>
        </p:spPr>
        <p:txBody>
          <a:bodyPr>
            <a:normAutofit fontScale="85000" lnSpcReduction="20000"/>
          </a:bodyPr>
          <a:lstStyle/>
          <a:p>
            <a:pPr marL="0" indent="0">
              <a:buNone/>
            </a:pPr>
            <a:r>
              <a:rPr lang="en-US" u="sng" dirty="0" smtClean="0"/>
              <a:t>Registration</a:t>
            </a:r>
            <a:r>
              <a:rPr lang="en-US" dirty="0" smtClean="0"/>
              <a:t> </a:t>
            </a:r>
          </a:p>
          <a:p>
            <a:pPr marL="0" indent="0">
              <a:buNone/>
            </a:pPr>
            <a:r>
              <a:rPr lang="en-US" sz="2400" dirty="0" smtClean="0"/>
              <a:t>-2 channel: </a:t>
            </a:r>
            <a:r>
              <a:rPr lang="en-US" sz="2400" dirty="0" smtClean="0">
                <a:solidFill>
                  <a:schemeClr val="accent2"/>
                </a:solidFill>
              </a:rPr>
              <a:t>‘</a:t>
            </a:r>
            <a:r>
              <a:rPr lang="en-US" sz="2400" dirty="0" err="1" smtClean="0">
                <a:solidFill>
                  <a:schemeClr val="accent2"/>
                </a:solidFill>
              </a:rPr>
              <a:t>align_by_chan</a:t>
            </a:r>
            <a:r>
              <a:rPr lang="en-US" sz="2400" dirty="0" smtClean="0">
                <a:solidFill>
                  <a:schemeClr val="accent2"/>
                </a:solidFill>
              </a:rPr>
              <a:t>’</a:t>
            </a:r>
          </a:p>
          <a:p>
            <a:pPr marL="0" indent="0">
              <a:buNone/>
            </a:pPr>
            <a:r>
              <a:rPr lang="en-US" sz="2400" dirty="0" smtClean="0"/>
              <a:t>-finding a target reference image: </a:t>
            </a:r>
            <a:r>
              <a:rPr lang="en-US" sz="2400" dirty="0" smtClean="0">
                <a:solidFill>
                  <a:schemeClr val="accent2"/>
                </a:solidFill>
              </a:rPr>
              <a:t>‘</a:t>
            </a:r>
            <a:r>
              <a:rPr lang="en-US" sz="2400" dirty="0" err="1" smtClean="0">
                <a:solidFill>
                  <a:schemeClr val="accent2"/>
                </a:solidFill>
              </a:rPr>
              <a:t>nimg_init</a:t>
            </a:r>
            <a:r>
              <a:rPr lang="en-US" sz="2400" dirty="0" smtClean="0">
                <a:solidFill>
                  <a:schemeClr val="accent2"/>
                </a:solidFill>
              </a:rPr>
              <a:t>’</a:t>
            </a:r>
          </a:p>
          <a:p>
            <a:pPr marL="0" indent="0">
              <a:buNone/>
            </a:pPr>
            <a:r>
              <a:rPr lang="en-US" sz="2400" dirty="0" smtClean="0"/>
              <a:t>-registering the frames to the reference image</a:t>
            </a:r>
            <a:r>
              <a:rPr lang="en-US" sz="2400" dirty="0" smtClean="0">
                <a:solidFill>
                  <a:schemeClr val="accent2"/>
                </a:solidFill>
              </a:rPr>
              <a:t> ‘batch size’</a:t>
            </a:r>
          </a:p>
          <a:p>
            <a:pPr marL="457200" lvl="1" indent="0">
              <a:buNone/>
            </a:pPr>
            <a:r>
              <a:rPr lang="en-US" sz="2000" dirty="0" smtClean="0"/>
              <a:t>rigid registration: phase-correlation </a:t>
            </a:r>
            <a:r>
              <a:rPr lang="en-US" sz="2000" dirty="0" smtClean="0">
                <a:solidFill>
                  <a:schemeClr val="accent2"/>
                </a:solidFill>
              </a:rPr>
              <a:t>‘</a:t>
            </a:r>
            <a:r>
              <a:rPr lang="en-US" sz="2000" dirty="0" err="1" smtClean="0">
                <a:solidFill>
                  <a:schemeClr val="accent2"/>
                </a:solidFill>
              </a:rPr>
              <a:t>maxregshit</a:t>
            </a:r>
            <a:r>
              <a:rPr lang="en-US" sz="2000" dirty="0" smtClean="0">
                <a:solidFill>
                  <a:schemeClr val="accent2"/>
                </a:solidFill>
              </a:rPr>
              <a:t>’</a:t>
            </a:r>
          </a:p>
          <a:p>
            <a:pPr marL="457200" lvl="1" indent="0">
              <a:buNone/>
            </a:pPr>
            <a:r>
              <a:rPr lang="en-US" sz="2000" dirty="0" smtClean="0"/>
              <a:t>Non rigid registration: </a:t>
            </a:r>
            <a:r>
              <a:rPr lang="en-US" sz="2000" dirty="0" smtClean="0">
                <a:solidFill>
                  <a:schemeClr val="accent2"/>
                </a:solidFill>
              </a:rPr>
              <a:t>‘</a:t>
            </a:r>
            <a:r>
              <a:rPr lang="en-US" sz="2000" dirty="0" err="1" smtClean="0">
                <a:solidFill>
                  <a:schemeClr val="accent2"/>
                </a:solidFill>
              </a:rPr>
              <a:t>block_size</a:t>
            </a:r>
            <a:r>
              <a:rPr lang="en-US" sz="2000" dirty="0" smtClean="0">
                <a:solidFill>
                  <a:schemeClr val="accent2"/>
                </a:solidFill>
              </a:rPr>
              <a:t>’ ‘</a:t>
            </a:r>
            <a:r>
              <a:rPr lang="en-US" sz="2000" dirty="0" err="1" smtClean="0">
                <a:solidFill>
                  <a:schemeClr val="accent2"/>
                </a:solidFill>
              </a:rPr>
              <a:t>maxregshiftNR</a:t>
            </a:r>
            <a:r>
              <a:rPr lang="en-US" sz="2000" dirty="0" smtClean="0">
                <a:solidFill>
                  <a:schemeClr val="accent2"/>
                </a:solidFill>
              </a:rPr>
              <a:t>’ ‘snr’</a:t>
            </a:r>
          </a:p>
          <a:p>
            <a:pPr marL="457200" lvl="1" indent="0">
              <a:buNone/>
            </a:pPr>
            <a:endParaRPr lang="en-US" sz="2000" dirty="0" smtClean="0">
              <a:solidFill>
                <a:schemeClr val="accent2"/>
              </a:solidFill>
            </a:endParaRPr>
          </a:p>
          <a:p>
            <a:pPr marL="0" indent="0">
              <a:buNone/>
            </a:pPr>
            <a:r>
              <a:rPr lang="en-US" u="sng" dirty="0" smtClean="0"/>
              <a:t>Cell detection</a:t>
            </a:r>
          </a:p>
          <a:p>
            <a:pPr marL="0" indent="0">
              <a:buNone/>
            </a:pPr>
            <a:r>
              <a:rPr lang="en-US" sz="2400" dirty="0" smtClean="0"/>
              <a:t>-principal </a:t>
            </a:r>
            <a:r>
              <a:rPr lang="en-US" sz="2400" dirty="0"/>
              <a:t>components (</a:t>
            </a:r>
            <a:r>
              <a:rPr lang="en-US" sz="2400" dirty="0" smtClean="0"/>
              <a:t>PC): bin </a:t>
            </a:r>
            <a:r>
              <a:rPr lang="en-US" sz="2400" dirty="0" smtClean="0">
                <a:solidFill>
                  <a:schemeClr val="accent2"/>
                </a:solidFill>
              </a:rPr>
              <a:t>‘</a:t>
            </a:r>
            <a:r>
              <a:rPr lang="en-US" sz="2400" dirty="0" err="1" smtClean="0">
                <a:solidFill>
                  <a:schemeClr val="accent2"/>
                </a:solidFill>
              </a:rPr>
              <a:t>navg_frames_svd</a:t>
            </a:r>
            <a:r>
              <a:rPr lang="en-US" sz="2400" dirty="0" smtClean="0">
                <a:solidFill>
                  <a:schemeClr val="accent2"/>
                </a:solidFill>
              </a:rPr>
              <a:t>’</a:t>
            </a:r>
            <a:endParaRPr lang="en-US" sz="2400" dirty="0">
              <a:solidFill>
                <a:schemeClr val="accent2"/>
              </a:solidFill>
            </a:endParaRPr>
          </a:p>
          <a:p>
            <a:pPr marL="0" indent="0">
              <a:buNone/>
            </a:pPr>
            <a:r>
              <a:rPr lang="en-US" sz="2400" dirty="0" smtClean="0"/>
              <a:t>-smoothing of spatial components: Gaussian filter </a:t>
            </a:r>
            <a:endParaRPr lang="en-US" sz="2400" dirty="0" smtClean="0">
              <a:solidFill>
                <a:schemeClr val="accent2"/>
              </a:solidFill>
            </a:endParaRPr>
          </a:p>
          <a:p>
            <a:pPr marL="0" indent="0">
              <a:buNone/>
            </a:pPr>
            <a:r>
              <a:rPr lang="en-US" sz="2400" dirty="0" smtClean="0"/>
              <a:t>-detection of peaks in correlation map</a:t>
            </a:r>
          </a:p>
          <a:p>
            <a:pPr marL="0" indent="0">
              <a:buNone/>
            </a:pPr>
            <a:r>
              <a:rPr lang="en-US" sz="2400" dirty="0" smtClean="0"/>
              <a:t>-ROI extension</a:t>
            </a:r>
          </a:p>
          <a:p>
            <a:pPr marL="0" indent="0">
              <a:buNone/>
            </a:pPr>
            <a:r>
              <a:rPr lang="en-US" sz="2400" dirty="0" smtClean="0"/>
              <a:t>-Neuropil Computation </a:t>
            </a:r>
            <a:r>
              <a:rPr lang="en-US" sz="2400" dirty="0" smtClean="0">
                <a:solidFill>
                  <a:schemeClr val="accent2"/>
                </a:solidFill>
              </a:rPr>
              <a:t>‘</a:t>
            </a:r>
            <a:r>
              <a:rPr lang="en-US" sz="2400" dirty="0" err="1" smtClean="0">
                <a:solidFill>
                  <a:schemeClr val="accent2"/>
                </a:solidFill>
              </a:rPr>
              <a:t>ratio_neuropil</a:t>
            </a:r>
            <a:r>
              <a:rPr lang="en-US" sz="2400" dirty="0" smtClean="0">
                <a:solidFill>
                  <a:schemeClr val="accent2"/>
                </a:solidFill>
              </a:rPr>
              <a:t>’</a:t>
            </a:r>
          </a:p>
          <a:p>
            <a:pPr marL="0" indent="0">
              <a:buNone/>
            </a:pPr>
            <a:endParaRPr lang="en-US" sz="2400" dirty="0">
              <a:solidFill>
                <a:schemeClr val="accent2"/>
              </a:solidFill>
            </a:endParaRPr>
          </a:p>
          <a:p>
            <a:pPr marL="0" indent="0">
              <a:buNone/>
            </a:pPr>
            <a:r>
              <a:rPr lang="en-US" sz="2900" u="sng" dirty="0" smtClean="0"/>
              <a:t>Deconvolution</a:t>
            </a:r>
            <a:endParaRPr lang="en-US" sz="2900" u="sng" dirty="0"/>
          </a:p>
          <a:p>
            <a:pPr marL="0" indent="0">
              <a:buNone/>
            </a:pPr>
            <a:r>
              <a:rPr lang="en-US" sz="2500" dirty="0" smtClean="0"/>
              <a:t>-Online Active Set method to Infer Spikes (OASIS) algorithm</a:t>
            </a:r>
            <a:endParaRPr lang="en-US" sz="2900" dirty="0">
              <a:solidFill>
                <a:schemeClr val="accent2"/>
              </a:solidFill>
            </a:endParaRPr>
          </a:p>
          <a:p>
            <a:pPr marL="457200" lvl="1" indent="0">
              <a:buNone/>
            </a:pPr>
            <a:endParaRPr lang="en-US" sz="2000" dirty="0">
              <a:solidFill>
                <a:schemeClr val="accent2"/>
              </a:solidFill>
            </a:endParaRPr>
          </a:p>
          <a:p>
            <a:pPr marL="457200" lvl="1" indent="0">
              <a:buNone/>
            </a:pPr>
            <a:endParaRPr lang="en-US" sz="2000" dirty="0"/>
          </a:p>
        </p:txBody>
      </p:sp>
      <p:sp>
        <p:nvSpPr>
          <p:cNvPr id="4" name="Rectangle 3"/>
          <p:cNvSpPr/>
          <p:nvPr/>
        </p:nvSpPr>
        <p:spPr>
          <a:xfrm>
            <a:off x="0" y="0"/>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Suite </a:t>
            </a:r>
            <a:r>
              <a:rPr lang="en-US" sz="2400" b="1" dirty="0" smtClean="0">
                <a:latin typeface="Arial" panose="020B0604020202020204" pitchFamily="34" charset="0"/>
                <a:cs typeface="Arial" panose="020B0604020202020204" pitchFamily="34" charset="0"/>
              </a:rPr>
              <a:t>2p_pipeline</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727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8790" y="0"/>
            <a:ext cx="10835698" cy="702991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1063098" y="454216"/>
            <a:ext cx="3868340" cy="617934"/>
          </a:xfrm>
        </p:spPr>
        <p:txBody>
          <a:bodyPr/>
          <a:lstStyle/>
          <a:p>
            <a:pPr algn="ctr"/>
            <a:r>
              <a:rPr lang="en-US" dirty="0" smtClean="0">
                <a:solidFill>
                  <a:schemeClr val="bg1"/>
                </a:solidFill>
              </a:rPr>
              <a:t>Gratings Only</a:t>
            </a:r>
            <a:endParaRPr lang="en-US" dirty="0">
              <a:solidFill>
                <a:schemeClr val="bg1"/>
              </a:solidFill>
            </a:endParaRPr>
          </a:p>
        </p:txBody>
      </p:sp>
      <p:sp>
        <p:nvSpPr>
          <p:cNvPr id="5" name="Text Placeholder 4"/>
          <p:cNvSpPr>
            <a:spLocks noGrp="1"/>
          </p:cNvSpPr>
          <p:nvPr>
            <p:ph type="body" sz="quarter" idx="3"/>
          </p:nvPr>
        </p:nvSpPr>
        <p:spPr>
          <a:xfrm>
            <a:off x="4927609" y="423531"/>
            <a:ext cx="3887391" cy="617934"/>
          </a:xfrm>
        </p:spPr>
        <p:txBody>
          <a:bodyPr/>
          <a:lstStyle/>
          <a:p>
            <a:pPr algn="ctr"/>
            <a:r>
              <a:rPr lang="en-US" dirty="0" smtClean="0">
                <a:solidFill>
                  <a:schemeClr val="bg1"/>
                </a:solidFill>
              </a:rPr>
              <a:t>Gratings + WN</a:t>
            </a:r>
            <a:endParaRPr lang="en-US" dirty="0">
              <a:solidFill>
                <a:schemeClr val="bg1"/>
              </a:solidFill>
            </a:endParaRPr>
          </a:p>
        </p:txBody>
      </p:sp>
      <p:sp>
        <p:nvSpPr>
          <p:cNvPr id="9" name="Title 1"/>
          <p:cNvSpPr txBox="1">
            <a:spLocks/>
          </p:cNvSpPr>
          <p:nvPr/>
        </p:nvSpPr>
        <p:spPr>
          <a:xfrm>
            <a:off x="1087652" y="1835613"/>
            <a:ext cx="3570349" cy="65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smtClean="0">
                <a:solidFill>
                  <a:schemeClr val="bg1"/>
                </a:solidFill>
              </a:rPr>
              <a:t>Cells                         not cells</a:t>
            </a:r>
            <a:endParaRPr lang="en-US" sz="2000" dirty="0">
              <a:solidFill>
                <a:schemeClr val="bg1"/>
              </a:solidFill>
            </a:endParaRPr>
          </a:p>
        </p:txBody>
      </p:sp>
      <p:sp>
        <p:nvSpPr>
          <p:cNvPr id="10" name="Title 1"/>
          <p:cNvSpPr txBox="1">
            <a:spLocks/>
          </p:cNvSpPr>
          <p:nvPr/>
        </p:nvSpPr>
        <p:spPr>
          <a:xfrm>
            <a:off x="5425028" y="1835613"/>
            <a:ext cx="3570349" cy="6542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smtClean="0">
                <a:solidFill>
                  <a:schemeClr val="bg1"/>
                </a:solidFill>
              </a:rPr>
              <a:t>Cells                     not cells</a:t>
            </a:r>
            <a:endParaRPr lang="en-US" sz="2000" dirty="0">
              <a:solidFill>
                <a:schemeClr val="bg1"/>
              </a:solidFill>
            </a:endParaRPr>
          </a:p>
        </p:txBody>
      </p:sp>
      <p:sp>
        <p:nvSpPr>
          <p:cNvPr id="6" name="Rectangle 5"/>
          <p:cNvSpPr/>
          <p:nvPr/>
        </p:nvSpPr>
        <p:spPr>
          <a:xfrm>
            <a:off x="6229723" y="5442385"/>
            <a:ext cx="2219582" cy="369332"/>
          </a:xfrm>
          <a:prstGeom prst="rect">
            <a:avLst/>
          </a:prstGeom>
        </p:spPr>
        <p:txBody>
          <a:bodyPr wrap="none">
            <a:spAutoFit/>
          </a:bodyPr>
          <a:lstStyle/>
          <a:p>
            <a:r>
              <a:rPr lang="en-US" dirty="0" smtClean="0">
                <a:solidFill>
                  <a:schemeClr val="bg1"/>
                </a:solidFill>
                <a:sym typeface="Wingdings" panose="05000000000000000000" pitchFamily="2" charset="2"/>
              </a:rPr>
              <a:t>Data export </a:t>
            </a:r>
            <a:r>
              <a:rPr lang="en-US" dirty="0" err="1" smtClean="0">
                <a:solidFill>
                  <a:schemeClr val="bg1"/>
                </a:solidFill>
                <a:sym typeface="Wingdings" panose="05000000000000000000" pitchFamily="2" charset="2"/>
              </a:rPr>
              <a:t>matlab</a:t>
            </a:r>
            <a:endParaRPr lang="en-US" dirty="0">
              <a:solidFill>
                <a:schemeClr val="bg1"/>
              </a:solidFill>
            </a:endParaRPr>
          </a:p>
        </p:txBody>
      </p:sp>
      <p:pic>
        <p:nvPicPr>
          <p:cNvPr id="2" name="Content Placeholder 1"/>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70815" y="2530889"/>
            <a:ext cx="4187186" cy="2317861"/>
          </a:xfr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7261" y="2608793"/>
            <a:ext cx="3942343" cy="2293212"/>
          </a:xfrm>
          <a:prstGeom prst="rect">
            <a:avLst/>
          </a:prstGeom>
        </p:spPr>
      </p:pic>
    </p:spTree>
    <p:extLst>
      <p:ext uri="{BB962C8B-B14F-4D97-AF65-F5344CB8AC3E}">
        <p14:creationId xmlns:p14="http://schemas.microsoft.com/office/powerpoint/2010/main" val="34024713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595266" y="156029"/>
            <a:ext cx="7953468" cy="461665"/>
          </a:xfrm>
          <a:prstGeom prst="rect">
            <a:avLst/>
          </a:prstGeom>
          <a:noFill/>
        </p:spPr>
        <p:txBody>
          <a:bodyPr wrap="square" rtlCol="0">
            <a:spAutoFit/>
          </a:bodyPr>
          <a:lstStyle/>
          <a:p>
            <a:pPr algn="ctr"/>
            <a:r>
              <a:rPr lang="en-US" sz="2400" b="1" dirty="0" smtClean="0">
                <a:solidFill>
                  <a:schemeClr val="bg1"/>
                </a:solidFill>
                <a:latin typeface="Arial"/>
                <a:cs typeface="Arial"/>
              </a:rPr>
              <a:t>Analysis workflow in </a:t>
            </a:r>
            <a:r>
              <a:rPr lang="en-US" sz="2400" b="1" dirty="0" err="1" smtClean="0">
                <a:solidFill>
                  <a:schemeClr val="bg1"/>
                </a:solidFill>
                <a:latin typeface="Arial"/>
                <a:cs typeface="Arial"/>
              </a:rPr>
              <a:t>Matlab</a:t>
            </a:r>
            <a:r>
              <a:rPr lang="en-US" sz="2400" b="1" dirty="0" smtClean="0">
                <a:solidFill>
                  <a:schemeClr val="bg1"/>
                </a:solidFill>
                <a:latin typeface="Arial"/>
                <a:cs typeface="Arial"/>
              </a:rPr>
              <a:t>: neuropil correction</a:t>
            </a:r>
            <a:endParaRPr lang="en-US" sz="2400" b="1" dirty="0">
              <a:solidFill>
                <a:schemeClr val="bg1"/>
              </a:solidFill>
              <a:latin typeface="Arial"/>
              <a:cs typeface="Arial"/>
            </a:endParaRPr>
          </a:p>
        </p:txBody>
      </p:sp>
      <p:sp>
        <p:nvSpPr>
          <p:cNvPr id="25" name="Rectangle 24"/>
          <p:cNvSpPr/>
          <p:nvPr/>
        </p:nvSpPr>
        <p:spPr>
          <a:xfrm>
            <a:off x="595266" y="1676400"/>
            <a:ext cx="700134" cy="381000"/>
          </a:xfrm>
          <a:prstGeom prst="rect">
            <a:avLst/>
          </a:prstGeom>
          <a:solidFill>
            <a:schemeClr val="bg1"/>
          </a:solidFill>
          <a:ln>
            <a:solidFill>
              <a:schemeClr val="bg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nl-BE"/>
          </a:p>
        </p:txBody>
      </p:sp>
      <p:sp>
        <p:nvSpPr>
          <p:cNvPr id="26" name="Rectangle 25"/>
          <p:cNvSpPr/>
          <p:nvPr/>
        </p:nvSpPr>
        <p:spPr>
          <a:xfrm>
            <a:off x="4694280" y="1706105"/>
            <a:ext cx="700134" cy="381000"/>
          </a:xfrm>
          <a:prstGeom prst="rect">
            <a:avLst/>
          </a:prstGeom>
          <a:solidFill>
            <a:schemeClr val="bg1"/>
          </a:solidFill>
          <a:ln>
            <a:solidFill>
              <a:schemeClr val="bg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nl-BE"/>
          </a:p>
        </p:txBody>
      </p:sp>
      <p:sp>
        <p:nvSpPr>
          <p:cNvPr id="2" name="TextBox 1"/>
          <p:cNvSpPr txBox="1"/>
          <p:nvPr/>
        </p:nvSpPr>
        <p:spPr>
          <a:xfrm>
            <a:off x="324432" y="1042086"/>
            <a:ext cx="8597153" cy="1025922"/>
          </a:xfrm>
          <a:prstGeom prst="rect">
            <a:avLst/>
          </a:prstGeom>
          <a:noFill/>
        </p:spPr>
        <p:txBody>
          <a:bodyPr wrap="square" rtlCol="0">
            <a:spAutoFit/>
          </a:bodyPr>
          <a:lstStyle/>
          <a:p>
            <a:pPr>
              <a:spcBef>
                <a:spcPts val="200"/>
              </a:spcBef>
              <a:spcAft>
                <a:spcPts val="200"/>
              </a:spcAft>
            </a:pPr>
            <a:r>
              <a:rPr lang="en-US" dirty="0" smtClean="0"/>
              <a:t>Using the data acquired from Suite2P, we:</a:t>
            </a:r>
          </a:p>
          <a:p>
            <a:pPr>
              <a:spcBef>
                <a:spcPts val="200"/>
              </a:spcBef>
              <a:spcAft>
                <a:spcPts val="200"/>
              </a:spcAft>
            </a:pPr>
            <a:r>
              <a:rPr lang="en-US" dirty="0" smtClean="0"/>
              <a:t>1) isolate the raw fluorescence data </a:t>
            </a:r>
            <a:r>
              <a:rPr lang="en-US" dirty="0"/>
              <a:t>(for </a:t>
            </a:r>
            <a:r>
              <a:rPr lang="en-US" dirty="0" smtClean="0"/>
              <a:t>each cell and its surrounding </a:t>
            </a:r>
            <a:r>
              <a:rPr lang="en-US" dirty="0"/>
              <a:t>neuropil</a:t>
            </a:r>
            <a:r>
              <a:rPr lang="en-US" dirty="0" smtClean="0"/>
              <a:t>)</a:t>
            </a:r>
          </a:p>
          <a:p>
            <a:pPr>
              <a:spcBef>
                <a:spcPts val="200"/>
              </a:spcBef>
              <a:spcAft>
                <a:spcPts val="200"/>
              </a:spcAft>
            </a:pPr>
            <a:r>
              <a:rPr lang="en-US" dirty="0" smtClean="0"/>
              <a:t>2) perform neuropil correction (subtract neuropil signal from somatic signal)</a:t>
            </a:r>
            <a:endParaRPr lang="en-US" dirty="0"/>
          </a:p>
        </p:txBody>
      </p:sp>
      <p:pic>
        <p:nvPicPr>
          <p:cNvPr id="9" name="Picture 8"/>
          <p:cNvPicPr>
            <a:picLocks noChangeAspect="1"/>
          </p:cNvPicPr>
          <p:nvPr/>
        </p:nvPicPr>
        <p:blipFill rotWithShape="1">
          <a:blip r:embed="rId3"/>
          <a:srcRect l="11230" t="45855" r="58036" b="46939"/>
          <a:stretch/>
        </p:blipFill>
        <p:spPr>
          <a:xfrm>
            <a:off x="2772136" y="2407533"/>
            <a:ext cx="3466617" cy="457201"/>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9797" y="3064414"/>
            <a:ext cx="4751294" cy="3563471"/>
          </a:xfrm>
          <a:prstGeom prst="rect">
            <a:avLst/>
          </a:prstGeom>
        </p:spPr>
      </p:pic>
    </p:spTree>
    <p:extLst>
      <p:ext uri="{BB962C8B-B14F-4D97-AF65-F5344CB8AC3E}">
        <p14:creationId xmlns:p14="http://schemas.microsoft.com/office/powerpoint/2010/main" val="72260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0"/>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595266" y="156029"/>
            <a:ext cx="7953468" cy="461665"/>
          </a:xfrm>
          <a:prstGeom prst="rect">
            <a:avLst/>
          </a:prstGeom>
          <a:noFill/>
        </p:spPr>
        <p:txBody>
          <a:bodyPr wrap="square" rtlCol="0">
            <a:spAutoFit/>
          </a:bodyPr>
          <a:lstStyle/>
          <a:p>
            <a:pPr algn="ctr"/>
            <a:r>
              <a:rPr lang="en-US" sz="2400" b="1" dirty="0" smtClean="0">
                <a:solidFill>
                  <a:schemeClr val="bg1"/>
                </a:solidFill>
                <a:latin typeface="Arial"/>
                <a:cs typeface="Arial"/>
              </a:rPr>
              <a:t>Analysis workflow in </a:t>
            </a:r>
            <a:r>
              <a:rPr lang="en-US" sz="2400" b="1" dirty="0" err="1" smtClean="0">
                <a:solidFill>
                  <a:schemeClr val="bg1"/>
                </a:solidFill>
                <a:latin typeface="Arial"/>
                <a:cs typeface="Arial"/>
              </a:rPr>
              <a:t>Matlab</a:t>
            </a:r>
            <a:r>
              <a:rPr lang="en-US" sz="2400" b="1" dirty="0" smtClean="0">
                <a:solidFill>
                  <a:schemeClr val="bg1"/>
                </a:solidFill>
                <a:latin typeface="Arial"/>
                <a:cs typeface="Arial"/>
              </a:rPr>
              <a:t>: calculating </a:t>
            </a:r>
            <a:r>
              <a:rPr lang="el-GR" sz="2400" b="1" dirty="0">
                <a:solidFill>
                  <a:schemeClr val="bg1"/>
                </a:solidFill>
              </a:rPr>
              <a:t>Δ</a:t>
            </a:r>
            <a:r>
              <a:rPr lang="en-US" sz="2400" b="1" i="1" dirty="0">
                <a:solidFill>
                  <a:schemeClr val="bg1"/>
                </a:solidFill>
              </a:rPr>
              <a:t>f</a:t>
            </a:r>
            <a:r>
              <a:rPr lang="en-US" sz="2400" b="1" dirty="0">
                <a:solidFill>
                  <a:schemeClr val="bg1"/>
                </a:solidFill>
              </a:rPr>
              <a:t>/</a:t>
            </a:r>
            <a:r>
              <a:rPr lang="en-US" sz="2400" b="1" i="1" dirty="0">
                <a:solidFill>
                  <a:schemeClr val="bg1"/>
                </a:solidFill>
              </a:rPr>
              <a:t>f</a:t>
            </a:r>
            <a:r>
              <a:rPr lang="en-US" sz="2400" b="1" baseline="-25000" dirty="0">
                <a:solidFill>
                  <a:schemeClr val="bg1"/>
                </a:solidFill>
              </a:rPr>
              <a:t>0</a:t>
            </a:r>
            <a:r>
              <a:rPr lang="en-US" sz="2400" b="1" dirty="0" smtClean="0">
                <a:solidFill>
                  <a:schemeClr val="bg1"/>
                </a:solidFill>
                <a:latin typeface="Arial"/>
                <a:cs typeface="Arial"/>
              </a:rPr>
              <a:t> </a:t>
            </a:r>
            <a:endParaRPr lang="en-US" sz="2400" b="1" dirty="0">
              <a:solidFill>
                <a:schemeClr val="bg1"/>
              </a:solidFill>
              <a:latin typeface="Arial"/>
              <a:cs typeface="Arial"/>
            </a:endParaRPr>
          </a:p>
        </p:txBody>
      </p:sp>
      <p:sp>
        <p:nvSpPr>
          <p:cNvPr id="25" name="Rectangle 24"/>
          <p:cNvSpPr/>
          <p:nvPr/>
        </p:nvSpPr>
        <p:spPr>
          <a:xfrm>
            <a:off x="595266" y="1676400"/>
            <a:ext cx="700134" cy="381000"/>
          </a:xfrm>
          <a:prstGeom prst="rect">
            <a:avLst/>
          </a:prstGeom>
          <a:solidFill>
            <a:schemeClr val="bg1"/>
          </a:solidFill>
          <a:ln>
            <a:solidFill>
              <a:schemeClr val="bg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nl-BE"/>
          </a:p>
        </p:txBody>
      </p:sp>
      <p:sp>
        <p:nvSpPr>
          <p:cNvPr id="26" name="Rectangle 25"/>
          <p:cNvSpPr/>
          <p:nvPr/>
        </p:nvSpPr>
        <p:spPr>
          <a:xfrm>
            <a:off x="4694280" y="1706105"/>
            <a:ext cx="700134" cy="381000"/>
          </a:xfrm>
          <a:prstGeom prst="rect">
            <a:avLst/>
          </a:prstGeom>
          <a:solidFill>
            <a:schemeClr val="bg1"/>
          </a:solidFill>
          <a:ln>
            <a:solidFill>
              <a:schemeClr val="bg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nl-BE"/>
          </a:p>
        </p:txBody>
      </p:sp>
      <p:sp>
        <p:nvSpPr>
          <p:cNvPr id="2" name="TextBox 1"/>
          <p:cNvSpPr txBox="1"/>
          <p:nvPr/>
        </p:nvSpPr>
        <p:spPr>
          <a:xfrm>
            <a:off x="324432" y="1042086"/>
            <a:ext cx="8597153" cy="2944396"/>
          </a:xfrm>
          <a:prstGeom prst="rect">
            <a:avLst/>
          </a:prstGeom>
          <a:noFill/>
        </p:spPr>
        <p:txBody>
          <a:bodyPr wrap="square" rtlCol="0">
            <a:spAutoFit/>
          </a:bodyPr>
          <a:lstStyle/>
          <a:p>
            <a:pPr>
              <a:spcBef>
                <a:spcPts val="200"/>
              </a:spcBef>
              <a:spcAft>
                <a:spcPts val="200"/>
              </a:spcAft>
            </a:pPr>
            <a:r>
              <a:rPr lang="en-US" dirty="0" smtClean="0"/>
              <a:t>Using the data acquired from Suite2P, we:</a:t>
            </a:r>
          </a:p>
          <a:p>
            <a:pPr>
              <a:spcBef>
                <a:spcPts val="200"/>
              </a:spcBef>
              <a:spcAft>
                <a:spcPts val="200"/>
              </a:spcAft>
            </a:pPr>
            <a:r>
              <a:rPr lang="en-US" dirty="0">
                <a:solidFill>
                  <a:schemeClr val="bg1">
                    <a:lumMod val="75000"/>
                  </a:schemeClr>
                </a:solidFill>
              </a:rPr>
              <a:t>1) </a:t>
            </a:r>
            <a:r>
              <a:rPr lang="en-US" dirty="0" smtClean="0">
                <a:solidFill>
                  <a:schemeClr val="bg1">
                    <a:lumMod val="75000"/>
                  </a:schemeClr>
                </a:solidFill>
              </a:rPr>
              <a:t>isolate </a:t>
            </a:r>
            <a:r>
              <a:rPr lang="en-US" dirty="0">
                <a:solidFill>
                  <a:schemeClr val="bg1">
                    <a:lumMod val="75000"/>
                  </a:schemeClr>
                </a:solidFill>
              </a:rPr>
              <a:t>the raw fluorescence data (for each cell and its surrounding neuropil)</a:t>
            </a:r>
          </a:p>
          <a:p>
            <a:pPr>
              <a:spcBef>
                <a:spcPts val="200"/>
              </a:spcBef>
              <a:spcAft>
                <a:spcPts val="200"/>
              </a:spcAft>
            </a:pPr>
            <a:r>
              <a:rPr lang="en-US" dirty="0">
                <a:solidFill>
                  <a:schemeClr val="bg1">
                    <a:lumMod val="75000"/>
                  </a:schemeClr>
                </a:solidFill>
              </a:rPr>
              <a:t>2) perform </a:t>
            </a:r>
            <a:r>
              <a:rPr lang="en-US" b="1" dirty="0">
                <a:solidFill>
                  <a:schemeClr val="bg1">
                    <a:lumMod val="75000"/>
                  </a:schemeClr>
                </a:solidFill>
              </a:rPr>
              <a:t>neuropil </a:t>
            </a:r>
            <a:r>
              <a:rPr lang="en-US" b="1" dirty="0" smtClean="0">
                <a:solidFill>
                  <a:schemeClr val="bg1">
                    <a:lumMod val="75000"/>
                  </a:schemeClr>
                </a:solidFill>
              </a:rPr>
              <a:t>correction </a:t>
            </a:r>
            <a:r>
              <a:rPr lang="en-US" dirty="0" smtClean="0">
                <a:solidFill>
                  <a:schemeClr val="bg1">
                    <a:lumMod val="75000"/>
                  </a:schemeClr>
                </a:solidFill>
              </a:rPr>
              <a:t>(subtract neuropil signal from somatic signal)</a:t>
            </a:r>
          </a:p>
          <a:p>
            <a:pPr>
              <a:spcBef>
                <a:spcPts val="200"/>
              </a:spcBef>
              <a:spcAft>
                <a:spcPts val="200"/>
              </a:spcAft>
            </a:pPr>
            <a:r>
              <a:rPr lang="en-US" dirty="0" smtClean="0"/>
              <a:t>3) isolate our fluorescence traces of interest for each cell across trials, corresponding to each grating stimulus (0, 45, 90, 135, 180, 225, 270, 315). Namely:</a:t>
            </a:r>
          </a:p>
          <a:p>
            <a:pPr>
              <a:spcBef>
                <a:spcPts val="200"/>
              </a:spcBef>
              <a:spcAft>
                <a:spcPts val="200"/>
              </a:spcAft>
            </a:pPr>
            <a:r>
              <a:rPr lang="en-US" dirty="0"/>
              <a:t>	</a:t>
            </a:r>
            <a:r>
              <a:rPr lang="en-US" dirty="0" smtClean="0"/>
              <a:t>a) </a:t>
            </a:r>
            <a:r>
              <a:rPr lang="en-US" dirty="0" err="1"/>
              <a:t>F_</a:t>
            </a:r>
            <a:r>
              <a:rPr lang="en-US" dirty="0" err="1" smtClean="0"/>
              <a:t>baseline</a:t>
            </a:r>
            <a:r>
              <a:rPr lang="en-US" dirty="0" smtClean="0"/>
              <a:t>: 1s trace, directly prior to stimulus presentation (averaged)</a:t>
            </a:r>
          </a:p>
          <a:p>
            <a:pPr>
              <a:spcBef>
                <a:spcPts val="200"/>
              </a:spcBef>
              <a:spcAft>
                <a:spcPts val="200"/>
              </a:spcAft>
            </a:pPr>
            <a:r>
              <a:rPr lang="en-US" dirty="0"/>
              <a:t>	</a:t>
            </a:r>
            <a:r>
              <a:rPr lang="en-US" dirty="0" smtClean="0"/>
              <a:t>b) </a:t>
            </a:r>
            <a:r>
              <a:rPr lang="en-US" dirty="0" err="1"/>
              <a:t>F_</a:t>
            </a:r>
            <a:r>
              <a:rPr lang="en-US" dirty="0" err="1" smtClean="0"/>
              <a:t>stimulus</a:t>
            </a:r>
            <a:r>
              <a:rPr lang="en-US" dirty="0" smtClean="0"/>
              <a:t>: 3s trace, during visual stimulus presentation</a:t>
            </a:r>
          </a:p>
          <a:p>
            <a:pPr>
              <a:spcBef>
                <a:spcPts val="200"/>
              </a:spcBef>
              <a:spcAft>
                <a:spcPts val="200"/>
              </a:spcAft>
            </a:pPr>
            <a:r>
              <a:rPr lang="en-US" dirty="0"/>
              <a:t>	</a:t>
            </a:r>
            <a:r>
              <a:rPr lang="en-US" dirty="0" smtClean="0"/>
              <a:t>c) </a:t>
            </a:r>
            <a:r>
              <a:rPr lang="en-US" dirty="0" err="1" smtClean="0"/>
              <a:t>F_trial</a:t>
            </a:r>
            <a:r>
              <a:rPr lang="en-US" dirty="0" smtClean="0"/>
              <a:t>: baseline + stimulus</a:t>
            </a:r>
          </a:p>
          <a:p>
            <a:pPr>
              <a:spcBef>
                <a:spcPts val="200"/>
              </a:spcBef>
              <a:spcAft>
                <a:spcPts val="200"/>
              </a:spcAft>
            </a:pPr>
            <a:r>
              <a:rPr lang="en-US" dirty="0"/>
              <a:t>4</a:t>
            </a:r>
            <a:r>
              <a:rPr lang="en-US" dirty="0" smtClean="0"/>
              <a:t>) calculate the </a:t>
            </a:r>
            <a:r>
              <a:rPr lang="el-GR" b="1" dirty="0" smtClean="0"/>
              <a:t>Δ</a:t>
            </a:r>
            <a:r>
              <a:rPr lang="en-US" b="1" i="1" dirty="0" smtClean="0"/>
              <a:t>f</a:t>
            </a:r>
            <a:r>
              <a:rPr lang="en-US" b="1" dirty="0" smtClean="0"/>
              <a:t>/</a:t>
            </a:r>
            <a:r>
              <a:rPr lang="en-US" b="1" i="1" dirty="0" smtClean="0"/>
              <a:t>f</a:t>
            </a:r>
            <a:r>
              <a:rPr lang="en-US" b="1" baseline="-25000" dirty="0" smtClean="0"/>
              <a:t>0 </a:t>
            </a:r>
            <a:r>
              <a:rPr lang="en-US" b="1" dirty="0" smtClean="0"/>
              <a:t>= (</a:t>
            </a:r>
            <a:r>
              <a:rPr lang="en-US" b="1" i="1" dirty="0" smtClean="0"/>
              <a:t>f - </a:t>
            </a:r>
            <a:r>
              <a:rPr lang="en-US" b="1" i="1" dirty="0"/>
              <a:t>f</a:t>
            </a:r>
            <a:r>
              <a:rPr lang="en-US" b="1" baseline="-25000" dirty="0"/>
              <a:t>0</a:t>
            </a:r>
            <a:r>
              <a:rPr lang="en-US" b="1" i="1" dirty="0" smtClean="0"/>
              <a:t>)/f</a:t>
            </a:r>
            <a:r>
              <a:rPr lang="en-US" b="1" baseline="-25000" dirty="0" smtClean="0"/>
              <a:t>0</a:t>
            </a:r>
          </a:p>
        </p:txBody>
      </p:sp>
    </p:spTree>
    <p:extLst>
      <p:ext uri="{BB962C8B-B14F-4D97-AF65-F5344CB8AC3E}">
        <p14:creationId xmlns:p14="http://schemas.microsoft.com/office/powerpoint/2010/main" val="133398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Effect transition="in" filter="fade">
                                      <p:cBhvr>
                                        <p:cTn id="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5699"/>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35859" y="150330"/>
            <a:ext cx="9215718" cy="461665"/>
          </a:xfrm>
          <a:prstGeom prst="rect">
            <a:avLst/>
          </a:prstGeom>
          <a:noFill/>
        </p:spPr>
        <p:txBody>
          <a:bodyPr wrap="square" rtlCol="0">
            <a:spAutoFit/>
          </a:bodyPr>
          <a:lstStyle/>
          <a:p>
            <a:pPr algn="ctr"/>
            <a:r>
              <a:rPr lang="en-US" sz="2400" b="1" dirty="0" smtClean="0">
                <a:solidFill>
                  <a:schemeClr val="bg1"/>
                </a:solidFill>
                <a:latin typeface="Arial"/>
                <a:cs typeface="Arial"/>
              </a:rPr>
              <a:t>Analysis workflow: graphing responses to visual stimuli</a:t>
            </a:r>
            <a:endParaRPr lang="en-US" sz="2400" b="1" dirty="0">
              <a:solidFill>
                <a:schemeClr val="bg1"/>
              </a:solidFill>
              <a:latin typeface="Arial"/>
              <a:cs typeface="Arial"/>
            </a:endParaRPr>
          </a:p>
        </p:txBody>
      </p:sp>
      <p:sp>
        <p:nvSpPr>
          <p:cNvPr id="2" name="TextBox 1"/>
          <p:cNvSpPr txBox="1"/>
          <p:nvPr/>
        </p:nvSpPr>
        <p:spPr>
          <a:xfrm>
            <a:off x="273423" y="2588512"/>
            <a:ext cx="8597153" cy="1918474"/>
          </a:xfrm>
          <a:prstGeom prst="rect">
            <a:avLst/>
          </a:prstGeom>
          <a:noFill/>
        </p:spPr>
        <p:txBody>
          <a:bodyPr wrap="square" rtlCol="0">
            <a:spAutoFit/>
          </a:bodyPr>
          <a:lstStyle/>
          <a:p>
            <a:pPr>
              <a:spcBef>
                <a:spcPts val="200"/>
              </a:spcBef>
              <a:spcAft>
                <a:spcPts val="200"/>
              </a:spcAft>
            </a:pPr>
            <a:r>
              <a:rPr lang="en-US" dirty="0" smtClean="0"/>
              <a:t>Graphing our data:</a:t>
            </a:r>
          </a:p>
          <a:p>
            <a:pPr>
              <a:spcBef>
                <a:spcPts val="200"/>
              </a:spcBef>
              <a:spcAft>
                <a:spcPts val="200"/>
              </a:spcAft>
            </a:pPr>
            <a:r>
              <a:rPr lang="en-US" dirty="0" smtClean="0"/>
              <a:t>1) For each cell, plot the </a:t>
            </a:r>
            <a:r>
              <a:rPr lang="el-GR" dirty="0"/>
              <a:t>Δ</a:t>
            </a:r>
            <a:r>
              <a:rPr lang="en-US" i="1" dirty="0"/>
              <a:t>f</a:t>
            </a:r>
            <a:r>
              <a:rPr lang="en-US" dirty="0"/>
              <a:t>/</a:t>
            </a:r>
            <a:r>
              <a:rPr lang="en-US" i="1" dirty="0"/>
              <a:t>f</a:t>
            </a:r>
            <a:r>
              <a:rPr lang="en-US" baseline="-25000" dirty="0"/>
              <a:t>0</a:t>
            </a:r>
            <a:r>
              <a:rPr lang="en-US" dirty="0" smtClean="0"/>
              <a:t> over time corresponding to each grating presented</a:t>
            </a:r>
          </a:p>
          <a:p>
            <a:pPr marL="342900" indent="-342900">
              <a:spcBef>
                <a:spcPts val="200"/>
              </a:spcBef>
              <a:spcAft>
                <a:spcPts val="200"/>
              </a:spcAft>
              <a:buAutoNum type="arabicParenR"/>
            </a:pPr>
            <a:endParaRPr lang="en-US" dirty="0" smtClean="0"/>
          </a:p>
          <a:p>
            <a:pPr marL="342900" indent="-342900">
              <a:spcBef>
                <a:spcPts val="200"/>
              </a:spcBef>
              <a:spcAft>
                <a:spcPts val="200"/>
              </a:spcAft>
              <a:buAutoNum type="arabicParenR"/>
            </a:pPr>
            <a:endParaRPr lang="en-US" dirty="0"/>
          </a:p>
          <a:p>
            <a:pPr marL="342900" indent="-342900">
              <a:spcBef>
                <a:spcPts val="200"/>
              </a:spcBef>
              <a:spcAft>
                <a:spcPts val="200"/>
              </a:spcAft>
              <a:buAutoNum type="arabicParenR"/>
            </a:pPr>
            <a:endParaRPr lang="en-US" dirty="0" smtClean="0"/>
          </a:p>
          <a:p>
            <a:pPr>
              <a:spcBef>
                <a:spcPts val="200"/>
              </a:spcBef>
              <a:spcAft>
                <a:spcPts val="200"/>
              </a:spcAft>
            </a:pPr>
            <a:endParaRPr lang="en-US" b="1" baseline="-25000" dirty="0" smtClean="0"/>
          </a:p>
        </p:txBody>
      </p:sp>
      <p:sp>
        <p:nvSpPr>
          <p:cNvPr id="48" name="TextBox 47"/>
          <p:cNvSpPr txBox="1"/>
          <p:nvPr/>
        </p:nvSpPr>
        <p:spPr>
          <a:xfrm>
            <a:off x="273423" y="3423799"/>
            <a:ext cx="8597153" cy="3580467"/>
          </a:xfrm>
          <a:prstGeom prst="rect">
            <a:avLst/>
          </a:prstGeom>
          <a:noFill/>
        </p:spPr>
        <p:txBody>
          <a:bodyPr wrap="square" rtlCol="0">
            <a:spAutoFit/>
          </a:bodyPr>
          <a:lstStyle/>
          <a:p>
            <a:pPr>
              <a:spcBef>
                <a:spcPts val="200"/>
              </a:spcBef>
              <a:spcAft>
                <a:spcPts val="200"/>
              </a:spcAft>
            </a:pPr>
            <a:r>
              <a:rPr lang="en-US" dirty="0" smtClean="0"/>
              <a:t>2) Generate a tuning curve for each cell, where we plot the </a:t>
            </a:r>
            <a:r>
              <a:rPr lang="el-GR" dirty="0"/>
              <a:t>Δ</a:t>
            </a:r>
            <a:r>
              <a:rPr lang="en-US" i="1" dirty="0"/>
              <a:t>f</a:t>
            </a:r>
            <a:r>
              <a:rPr lang="en-US" dirty="0"/>
              <a:t>/</a:t>
            </a:r>
            <a:r>
              <a:rPr lang="en-US" i="1" dirty="0"/>
              <a:t>f</a:t>
            </a:r>
            <a:r>
              <a:rPr lang="en-US" baseline="-25000" dirty="0"/>
              <a:t>0</a:t>
            </a:r>
            <a:r>
              <a:rPr lang="en-US" dirty="0"/>
              <a:t> </a:t>
            </a:r>
            <a:r>
              <a:rPr lang="en-US" dirty="0" smtClean="0"/>
              <a:t>for each grating stimulus</a:t>
            </a:r>
          </a:p>
          <a:p>
            <a:pPr lvl="1"/>
            <a:endParaRPr lang="en-US" dirty="0"/>
          </a:p>
          <a:p>
            <a:pPr marL="800100" lvl="1" indent="-342900">
              <a:buFont typeface="+mj-lt"/>
              <a:buAutoNum type="alphaLcParenR"/>
            </a:pPr>
            <a:r>
              <a:rPr lang="en-US" dirty="0" smtClean="0"/>
              <a:t>Do </a:t>
            </a:r>
            <a:r>
              <a:rPr lang="en-US" dirty="0"/>
              <a:t>we see evidence of orientation-selectivity or direction-selectivity</a:t>
            </a:r>
            <a:r>
              <a:rPr lang="en-US" dirty="0" smtClean="0"/>
              <a:t>?</a:t>
            </a:r>
          </a:p>
          <a:p>
            <a:pPr marL="1314450" lvl="2" indent="-400050">
              <a:buFont typeface="+mj-lt"/>
              <a:buAutoNum type="romanLcPeriod"/>
            </a:pPr>
            <a:r>
              <a:rPr lang="en-US" dirty="0" smtClean="0"/>
              <a:t>Orientation-selectivity: 2 peaks in the tuning curve</a:t>
            </a:r>
          </a:p>
          <a:p>
            <a:pPr marL="1314450" lvl="2" indent="-400050">
              <a:buFont typeface="+mj-lt"/>
              <a:buAutoNum type="romanLcPeriod"/>
            </a:pPr>
            <a:r>
              <a:rPr lang="en-US" dirty="0" smtClean="0"/>
              <a:t>Direction-selectivity: 1 peaks in the tuning curve</a:t>
            </a:r>
          </a:p>
          <a:p>
            <a:pPr lvl="2"/>
            <a:endParaRPr lang="en-US" dirty="0"/>
          </a:p>
          <a:p>
            <a:pPr marL="800100" lvl="1" indent="-342900">
              <a:buFont typeface="+mj-lt"/>
              <a:buAutoNum type="alphaLcParenR"/>
            </a:pPr>
            <a:r>
              <a:rPr lang="en-US" dirty="0"/>
              <a:t>Do we see a difference in response in the presence and absence of sound stimuli? </a:t>
            </a:r>
          </a:p>
          <a:p>
            <a:pPr>
              <a:spcBef>
                <a:spcPts val="200"/>
              </a:spcBef>
              <a:spcAft>
                <a:spcPts val="200"/>
              </a:spcAft>
            </a:pPr>
            <a:endParaRPr lang="en-US" dirty="0" smtClean="0"/>
          </a:p>
          <a:p>
            <a:pPr>
              <a:spcBef>
                <a:spcPts val="200"/>
              </a:spcBef>
              <a:spcAft>
                <a:spcPts val="200"/>
              </a:spcAft>
            </a:pPr>
            <a:endParaRPr lang="en-US" dirty="0" smtClean="0"/>
          </a:p>
          <a:p>
            <a:pPr marL="342900" indent="-342900">
              <a:spcBef>
                <a:spcPts val="200"/>
              </a:spcBef>
              <a:spcAft>
                <a:spcPts val="200"/>
              </a:spcAft>
              <a:buAutoNum type="arabicParenR"/>
            </a:pPr>
            <a:endParaRPr lang="en-US" dirty="0"/>
          </a:p>
          <a:p>
            <a:pPr marL="342900" indent="-342900">
              <a:spcBef>
                <a:spcPts val="200"/>
              </a:spcBef>
              <a:spcAft>
                <a:spcPts val="200"/>
              </a:spcAft>
              <a:buAutoNum type="arabicParenR"/>
            </a:pPr>
            <a:endParaRPr lang="en-US" dirty="0" smtClean="0"/>
          </a:p>
          <a:p>
            <a:pPr>
              <a:spcBef>
                <a:spcPts val="200"/>
              </a:spcBef>
              <a:spcAft>
                <a:spcPts val="200"/>
              </a:spcAft>
            </a:pPr>
            <a:endParaRPr lang="en-US" b="1" baseline="-25000" dirty="0" smtClean="0"/>
          </a:p>
        </p:txBody>
      </p:sp>
      <p:grpSp>
        <p:nvGrpSpPr>
          <p:cNvPr id="5" name="Group 4"/>
          <p:cNvGrpSpPr/>
          <p:nvPr/>
        </p:nvGrpSpPr>
        <p:grpSpPr>
          <a:xfrm>
            <a:off x="1116319" y="1354222"/>
            <a:ext cx="7184707" cy="1068548"/>
            <a:chOff x="1116319" y="1018557"/>
            <a:chExt cx="7184707" cy="1068548"/>
          </a:xfrm>
        </p:grpSpPr>
        <p:grpSp>
          <p:nvGrpSpPr>
            <p:cNvPr id="4" name="Group 3"/>
            <p:cNvGrpSpPr/>
            <p:nvPr/>
          </p:nvGrpSpPr>
          <p:grpSpPr>
            <a:xfrm>
              <a:off x="1116319" y="1018557"/>
              <a:ext cx="7168876" cy="588161"/>
              <a:chOff x="1116319" y="2257040"/>
              <a:chExt cx="7168876" cy="588161"/>
            </a:xfrm>
          </p:grpSpPr>
          <p:grpSp>
            <p:nvGrpSpPr>
              <p:cNvPr id="92" name="Group 91">
                <a:extLst>
                  <a:ext uri="{FF2B5EF4-FFF2-40B4-BE49-F238E27FC236}">
                    <a16:creationId xmlns:a16="http://schemas.microsoft.com/office/drawing/2014/main" id="{2113D254-237B-4641-AD88-60F2CE64F504}"/>
                  </a:ext>
                </a:extLst>
              </p:cNvPr>
              <p:cNvGrpSpPr/>
              <p:nvPr/>
            </p:nvGrpSpPr>
            <p:grpSpPr>
              <a:xfrm rot="18900000">
                <a:off x="7802010" y="2305727"/>
                <a:ext cx="302699" cy="398320"/>
                <a:chOff x="3972910" y="2196095"/>
                <a:chExt cx="504497" cy="663870"/>
              </a:xfrm>
            </p:grpSpPr>
            <p:cxnSp>
              <p:nvCxnSpPr>
                <p:cNvPr id="93" name="Straight Connector 92">
                  <a:extLst>
                    <a:ext uri="{FF2B5EF4-FFF2-40B4-BE49-F238E27FC236}">
                      <a16:creationId xmlns:a16="http://schemas.microsoft.com/office/drawing/2014/main" id="{B1BF5FBF-6D35-4310-A6BA-AACEB54CB2C9}"/>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5818469-F579-4556-BA89-0C7F089A30BA}"/>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CDF3D47E-D598-4A91-BEC7-D0F5CC723936}"/>
                    </a:ext>
                  </a:extLst>
                </p:cNvPr>
                <p:cNvCxnSpPr/>
                <p:nvPr/>
              </p:nvCxnSpPr>
              <p:spPr>
                <a:xfrm rot="16200000">
                  <a:off x="3975111" y="2459143"/>
                  <a:ext cx="526095"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6" name="Group 95">
                <a:extLst>
                  <a:ext uri="{FF2B5EF4-FFF2-40B4-BE49-F238E27FC236}">
                    <a16:creationId xmlns:a16="http://schemas.microsoft.com/office/drawing/2014/main" id="{544AEE3D-B91E-4077-A925-4889B427CDA0}"/>
                  </a:ext>
                </a:extLst>
              </p:cNvPr>
              <p:cNvGrpSpPr/>
              <p:nvPr/>
            </p:nvGrpSpPr>
            <p:grpSpPr>
              <a:xfrm rot="2700000">
                <a:off x="2270157" y="2305726"/>
                <a:ext cx="302698" cy="398328"/>
                <a:chOff x="3972910" y="2196085"/>
                <a:chExt cx="504497" cy="663880"/>
              </a:xfrm>
            </p:grpSpPr>
            <p:cxnSp>
              <p:nvCxnSpPr>
                <p:cNvPr id="97" name="Straight Connector 96">
                  <a:extLst>
                    <a:ext uri="{FF2B5EF4-FFF2-40B4-BE49-F238E27FC236}">
                      <a16:creationId xmlns:a16="http://schemas.microsoft.com/office/drawing/2014/main" id="{ACCBFF3D-459D-4780-B089-E2FE56F8C273}"/>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94C7155-ED25-4419-84EA-56D2B427D6AA}"/>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BBA65CDC-65AF-4837-8316-05E0F0A2E1A0}"/>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0" name="Group 99">
                <a:extLst>
                  <a:ext uri="{FF2B5EF4-FFF2-40B4-BE49-F238E27FC236}">
                    <a16:creationId xmlns:a16="http://schemas.microsoft.com/office/drawing/2014/main" id="{D3209DCD-99F9-43FA-B451-9DF8ABE08672}"/>
                  </a:ext>
                </a:extLst>
              </p:cNvPr>
              <p:cNvGrpSpPr/>
              <p:nvPr/>
            </p:nvGrpSpPr>
            <p:grpSpPr>
              <a:xfrm rot="5400000">
                <a:off x="3215101" y="2344337"/>
                <a:ext cx="302698" cy="398328"/>
                <a:chOff x="3972910" y="2196085"/>
                <a:chExt cx="504497" cy="663880"/>
              </a:xfrm>
            </p:grpSpPr>
            <p:cxnSp>
              <p:nvCxnSpPr>
                <p:cNvPr id="101" name="Straight Connector 100">
                  <a:extLst>
                    <a:ext uri="{FF2B5EF4-FFF2-40B4-BE49-F238E27FC236}">
                      <a16:creationId xmlns:a16="http://schemas.microsoft.com/office/drawing/2014/main" id="{4812C6BA-59F8-4F7B-AAF2-07B2BDB41FEE}"/>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72318E8D-DB18-4C8D-AF44-16D533FB39D2}"/>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2CA13924-853C-42FB-9DC4-7D43080B2362}"/>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9F370841-782D-4EF4-BC05-89BDF3FA2391}"/>
                  </a:ext>
                </a:extLst>
              </p:cNvPr>
              <p:cNvGrpSpPr/>
              <p:nvPr/>
            </p:nvGrpSpPr>
            <p:grpSpPr>
              <a:xfrm rot="8100000">
                <a:off x="4122454" y="2407518"/>
                <a:ext cx="302698" cy="398328"/>
                <a:chOff x="3972910" y="2196085"/>
                <a:chExt cx="504497" cy="663880"/>
              </a:xfrm>
            </p:grpSpPr>
            <p:cxnSp>
              <p:nvCxnSpPr>
                <p:cNvPr id="105" name="Straight Connector 104">
                  <a:extLst>
                    <a:ext uri="{FF2B5EF4-FFF2-40B4-BE49-F238E27FC236}">
                      <a16:creationId xmlns:a16="http://schemas.microsoft.com/office/drawing/2014/main" id="{A4747277-AFF8-4567-A602-52035150D29A}"/>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1AB3DCF0-34BD-48C5-8CB0-EF378BF99F7D}"/>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8F4481DE-F107-41AA-9EB6-4748E6DDD9C2}"/>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8" name="Group 107">
                <a:extLst>
                  <a:ext uri="{FF2B5EF4-FFF2-40B4-BE49-F238E27FC236}">
                    <a16:creationId xmlns:a16="http://schemas.microsoft.com/office/drawing/2014/main" id="{599C9D96-7BE9-4DB3-BD10-83E1CC576AA5}"/>
                  </a:ext>
                </a:extLst>
              </p:cNvPr>
              <p:cNvGrpSpPr/>
              <p:nvPr/>
            </p:nvGrpSpPr>
            <p:grpSpPr>
              <a:xfrm rot="10800000">
                <a:off x="5050276" y="2383749"/>
                <a:ext cx="302698" cy="398328"/>
                <a:chOff x="3972910" y="2196085"/>
                <a:chExt cx="504497" cy="663880"/>
              </a:xfrm>
            </p:grpSpPr>
            <p:cxnSp>
              <p:nvCxnSpPr>
                <p:cNvPr id="109" name="Straight Connector 108">
                  <a:extLst>
                    <a:ext uri="{FF2B5EF4-FFF2-40B4-BE49-F238E27FC236}">
                      <a16:creationId xmlns:a16="http://schemas.microsoft.com/office/drawing/2014/main" id="{8CACFCA6-A727-4C40-8A00-57762727F451}"/>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FD3E7D43-AA8D-4285-AAFE-90887043322E}"/>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C721E076-C268-4F6D-9A77-BA0C6C7D02C4}"/>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2" name="Group 111">
                <a:extLst>
                  <a:ext uri="{FF2B5EF4-FFF2-40B4-BE49-F238E27FC236}">
                    <a16:creationId xmlns:a16="http://schemas.microsoft.com/office/drawing/2014/main" id="{5D2B40E2-C055-407D-8482-10639569C5BF}"/>
                  </a:ext>
                </a:extLst>
              </p:cNvPr>
              <p:cNvGrpSpPr/>
              <p:nvPr/>
            </p:nvGrpSpPr>
            <p:grpSpPr>
              <a:xfrm rot="13500000">
                <a:off x="5962506" y="2407204"/>
                <a:ext cx="302698" cy="398328"/>
                <a:chOff x="3972910" y="2196085"/>
                <a:chExt cx="504497" cy="663880"/>
              </a:xfrm>
            </p:grpSpPr>
            <p:cxnSp>
              <p:nvCxnSpPr>
                <p:cNvPr id="113" name="Straight Connector 112">
                  <a:extLst>
                    <a:ext uri="{FF2B5EF4-FFF2-40B4-BE49-F238E27FC236}">
                      <a16:creationId xmlns:a16="http://schemas.microsoft.com/office/drawing/2014/main" id="{0607AF3F-C8AA-4B83-B931-53DFF811FFF4}"/>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A431AEE-A7F7-4FD6-BB3B-6FF87E446741}"/>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AA87FE31-84B6-4ED0-A0F5-1476154072E0}"/>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6" name="Group 115">
                <a:extLst>
                  <a:ext uri="{FF2B5EF4-FFF2-40B4-BE49-F238E27FC236}">
                    <a16:creationId xmlns:a16="http://schemas.microsoft.com/office/drawing/2014/main" id="{884BD744-4EE5-4FFC-A843-A77256D4B454}"/>
                  </a:ext>
                </a:extLst>
              </p:cNvPr>
              <p:cNvGrpSpPr/>
              <p:nvPr/>
            </p:nvGrpSpPr>
            <p:grpSpPr>
              <a:xfrm rot="16200000">
                <a:off x="6950309" y="2343770"/>
                <a:ext cx="302698" cy="398328"/>
                <a:chOff x="3972910" y="2196085"/>
                <a:chExt cx="504497" cy="663880"/>
              </a:xfrm>
            </p:grpSpPr>
            <p:cxnSp>
              <p:nvCxnSpPr>
                <p:cNvPr id="117" name="Straight Connector 116">
                  <a:extLst>
                    <a:ext uri="{FF2B5EF4-FFF2-40B4-BE49-F238E27FC236}">
                      <a16:creationId xmlns:a16="http://schemas.microsoft.com/office/drawing/2014/main" id="{AB10084D-F53B-4F8D-893E-C6302D83FA7B}"/>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1EFE0ACC-04CA-49F3-A447-51CFE516122C}"/>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A54CA9FD-F81C-4CC3-81C0-3C018011C8A6}"/>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92690535-E470-4675-BE27-A7829490667E}"/>
                  </a:ext>
                </a:extLst>
              </p:cNvPr>
              <p:cNvGrpSpPr/>
              <p:nvPr/>
            </p:nvGrpSpPr>
            <p:grpSpPr>
              <a:xfrm>
                <a:off x="1244582" y="2332383"/>
                <a:ext cx="302698" cy="398328"/>
                <a:chOff x="3972910" y="2196085"/>
                <a:chExt cx="504497" cy="663880"/>
              </a:xfrm>
            </p:grpSpPr>
            <p:cxnSp>
              <p:nvCxnSpPr>
                <p:cNvPr id="121" name="Straight Connector 120">
                  <a:extLst>
                    <a:ext uri="{FF2B5EF4-FFF2-40B4-BE49-F238E27FC236}">
                      <a16:creationId xmlns:a16="http://schemas.microsoft.com/office/drawing/2014/main" id="{50A8D0BC-7B86-4E47-BC84-80E6D302E23D}"/>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2671C036-DBC2-4E28-81F3-640CEFB19C9B}"/>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6039E5C4-BAAD-42FC-A413-564290B4B98E}"/>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29" name="Rectangle 128"/>
              <p:cNvSpPr/>
              <p:nvPr/>
            </p:nvSpPr>
            <p:spPr>
              <a:xfrm>
                <a:off x="1116319" y="2271919"/>
                <a:ext cx="562823" cy="573282"/>
              </a:xfrm>
              <a:prstGeom prst="rect">
                <a:avLst/>
              </a:prstGeom>
              <a:noFill/>
              <a:ln w="38100">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3" name="Rectangle 132"/>
              <p:cNvSpPr/>
              <p:nvPr/>
            </p:nvSpPr>
            <p:spPr>
              <a:xfrm>
                <a:off x="2074715" y="2267413"/>
                <a:ext cx="562823" cy="573282"/>
              </a:xfrm>
              <a:prstGeom prst="rect">
                <a:avLst/>
              </a:prstGeom>
              <a:noFill/>
              <a:ln w="38100">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4" name="Rectangle 133"/>
              <p:cNvSpPr/>
              <p:nvPr/>
            </p:nvSpPr>
            <p:spPr>
              <a:xfrm>
                <a:off x="3044120" y="2261584"/>
                <a:ext cx="562823" cy="573282"/>
              </a:xfrm>
              <a:prstGeom prst="rect">
                <a:avLst/>
              </a:prstGeom>
              <a:noFill/>
              <a:ln w="38100">
                <a:solidFill>
                  <a:srgbClr val="C133C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5" name="Rectangle 134"/>
              <p:cNvSpPr/>
              <p:nvPr/>
            </p:nvSpPr>
            <p:spPr>
              <a:xfrm>
                <a:off x="3929601" y="2267413"/>
                <a:ext cx="562823" cy="573282"/>
              </a:xfrm>
              <a:prstGeom prst="rect">
                <a:avLst/>
              </a:prstGeom>
              <a:noFill/>
              <a:ln w="38100">
                <a:solidFill>
                  <a:srgbClr val="E9A22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136" name="Rectangle 135"/>
              <p:cNvSpPr/>
              <p:nvPr/>
            </p:nvSpPr>
            <p:spPr>
              <a:xfrm>
                <a:off x="7722372" y="2257040"/>
                <a:ext cx="562823" cy="573282"/>
              </a:xfrm>
              <a:prstGeom prst="rect">
                <a:avLst/>
              </a:prstGeom>
              <a:noFill/>
              <a:ln w="38100">
                <a:solidFill>
                  <a:srgbClr val="E9A22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137" name="Rectangle 136"/>
              <p:cNvSpPr/>
              <p:nvPr/>
            </p:nvSpPr>
            <p:spPr>
              <a:xfrm>
                <a:off x="4917161" y="2271919"/>
                <a:ext cx="562823" cy="573282"/>
              </a:xfrm>
              <a:prstGeom prst="rect">
                <a:avLst/>
              </a:prstGeom>
              <a:noFill/>
              <a:ln w="38100">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8" name="Rectangle 137"/>
              <p:cNvSpPr/>
              <p:nvPr/>
            </p:nvSpPr>
            <p:spPr>
              <a:xfrm>
                <a:off x="5882981" y="2265917"/>
                <a:ext cx="562823" cy="573282"/>
              </a:xfrm>
              <a:prstGeom prst="rect">
                <a:avLst/>
              </a:prstGeom>
              <a:noFill/>
              <a:ln w="38100">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9" name="Rectangle 138"/>
              <p:cNvSpPr/>
              <p:nvPr/>
            </p:nvSpPr>
            <p:spPr>
              <a:xfrm>
                <a:off x="6844962" y="2265828"/>
                <a:ext cx="562823" cy="573282"/>
              </a:xfrm>
              <a:prstGeom prst="rect">
                <a:avLst/>
              </a:prstGeom>
              <a:noFill/>
              <a:ln w="38100">
                <a:solidFill>
                  <a:srgbClr val="C133C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grpSp>
          <p:nvGrpSpPr>
            <p:cNvPr id="3" name="Group 2"/>
            <p:cNvGrpSpPr/>
            <p:nvPr/>
          </p:nvGrpSpPr>
          <p:grpSpPr>
            <a:xfrm>
              <a:off x="1248197" y="1640169"/>
              <a:ext cx="7052829" cy="446936"/>
              <a:chOff x="1248197" y="1640169"/>
              <a:chExt cx="7052829" cy="446936"/>
            </a:xfrm>
          </p:grpSpPr>
          <p:sp>
            <p:nvSpPr>
              <p:cNvPr id="26" name="Rectangle 25"/>
              <p:cNvSpPr/>
              <p:nvPr/>
            </p:nvSpPr>
            <p:spPr>
              <a:xfrm>
                <a:off x="4694280" y="1706105"/>
                <a:ext cx="700134" cy="381000"/>
              </a:xfrm>
              <a:prstGeom prst="rect">
                <a:avLst/>
              </a:prstGeom>
              <a:solidFill>
                <a:schemeClr val="bg1"/>
              </a:solidFill>
              <a:ln>
                <a:solidFill>
                  <a:schemeClr val="bg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nl-BE"/>
              </a:p>
            </p:txBody>
          </p:sp>
          <p:sp>
            <p:nvSpPr>
              <p:cNvPr id="51" name="TextBox 50">
                <a:extLst>
                  <a:ext uri="{FF2B5EF4-FFF2-40B4-BE49-F238E27FC236}">
                    <a16:creationId xmlns:a16="http://schemas.microsoft.com/office/drawing/2014/main" id="{3C58CCE0-9F82-40A1-99A9-901376C845F1}"/>
                  </a:ext>
                </a:extLst>
              </p:cNvPr>
              <p:cNvSpPr txBox="1"/>
              <p:nvPr/>
            </p:nvSpPr>
            <p:spPr>
              <a:xfrm>
                <a:off x="7759368" y="1640170"/>
                <a:ext cx="541658" cy="323165"/>
              </a:xfrm>
              <a:prstGeom prst="rect">
                <a:avLst/>
              </a:prstGeom>
              <a:noFill/>
            </p:spPr>
            <p:txBody>
              <a:bodyPr wrap="square" rtlCol="0">
                <a:spAutoFit/>
              </a:bodyPr>
              <a:lstStyle/>
              <a:p>
                <a:pPr algn="ctr"/>
                <a:r>
                  <a:rPr lang="en-US" sz="1500" dirty="0"/>
                  <a:t>315°</a:t>
                </a:r>
              </a:p>
            </p:txBody>
          </p:sp>
          <p:sp>
            <p:nvSpPr>
              <p:cNvPr id="57" name="TextBox 56">
                <a:extLst>
                  <a:ext uri="{FF2B5EF4-FFF2-40B4-BE49-F238E27FC236}">
                    <a16:creationId xmlns:a16="http://schemas.microsoft.com/office/drawing/2014/main" id="{8F568CBA-2473-46AD-A68B-B22AEE61B3DC}"/>
                  </a:ext>
                </a:extLst>
              </p:cNvPr>
              <p:cNvSpPr txBox="1"/>
              <p:nvPr/>
            </p:nvSpPr>
            <p:spPr>
              <a:xfrm>
                <a:off x="2146784" y="1640170"/>
                <a:ext cx="462455" cy="323165"/>
              </a:xfrm>
              <a:prstGeom prst="rect">
                <a:avLst/>
              </a:prstGeom>
              <a:noFill/>
            </p:spPr>
            <p:txBody>
              <a:bodyPr wrap="square" rtlCol="0">
                <a:spAutoFit/>
              </a:bodyPr>
              <a:lstStyle/>
              <a:p>
                <a:pPr algn="ctr"/>
                <a:r>
                  <a:rPr lang="en-US" sz="1500" dirty="0"/>
                  <a:t>45°</a:t>
                </a:r>
              </a:p>
            </p:txBody>
          </p:sp>
          <p:sp>
            <p:nvSpPr>
              <p:cNvPr id="63" name="TextBox 62">
                <a:extLst>
                  <a:ext uri="{FF2B5EF4-FFF2-40B4-BE49-F238E27FC236}">
                    <a16:creationId xmlns:a16="http://schemas.microsoft.com/office/drawing/2014/main" id="{63D0A19E-27AE-42E5-BE3A-915D9DB57873}"/>
                  </a:ext>
                </a:extLst>
              </p:cNvPr>
              <p:cNvSpPr txBox="1"/>
              <p:nvPr/>
            </p:nvSpPr>
            <p:spPr>
              <a:xfrm>
                <a:off x="3125327" y="1640169"/>
                <a:ext cx="454571" cy="323166"/>
              </a:xfrm>
              <a:prstGeom prst="rect">
                <a:avLst/>
              </a:prstGeom>
              <a:noFill/>
            </p:spPr>
            <p:txBody>
              <a:bodyPr wrap="square" rtlCol="0">
                <a:spAutoFit/>
              </a:bodyPr>
              <a:lstStyle/>
              <a:p>
                <a:pPr algn="ctr"/>
                <a:r>
                  <a:rPr lang="en-US" sz="1500" dirty="0"/>
                  <a:t>90°</a:t>
                </a:r>
              </a:p>
            </p:txBody>
          </p:sp>
          <p:sp>
            <p:nvSpPr>
              <p:cNvPr id="69" name="TextBox 68">
                <a:extLst>
                  <a:ext uri="{FF2B5EF4-FFF2-40B4-BE49-F238E27FC236}">
                    <a16:creationId xmlns:a16="http://schemas.microsoft.com/office/drawing/2014/main" id="{E9818C4C-B0B9-4314-8311-5E143B107C84}"/>
                  </a:ext>
                </a:extLst>
              </p:cNvPr>
              <p:cNvSpPr txBox="1"/>
              <p:nvPr/>
            </p:nvSpPr>
            <p:spPr>
              <a:xfrm>
                <a:off x="3942198" y="1640170"/>
                <a:ext cx="590264" cy="323165"/>
              </a:xfrm>
              <a:prstGeom prst="rect">
                <a:avLst/>
              </a:prstGeom>
              <a:noFill/>
            </p:spPr>
            <p:txBody>
              <a:bodyPr wrap="square" rtlCol="0">
                <a:spAutoFit/>
              </a:bodyPr>
              <a:lstStyle/>
              <a:p>
                <a:pPr algn="ctr"/>
                <a:r>
                  <a:rPr lang="en-US" sz="1500" dirty="0"/>
                  <a:t>135°</a:t>
                </a:r>
              </a:p>
            </p:txBody>
          </p:sp>
          <p:sp>
            <p:nvSpPr>
              <p:cNvPr id="75" name="TextBox 74">
                <a:extLst>
                  <a:ext uri="{FF2B5EF4-FFF2-40B4-BE49-F238E27FC236}">
                    <a16:creationId xmlns:a16="http://schemas.microsoft.com/office/drawing/2014/main" id="{E2E5A0A6-B18F-4D15-BD4F-7974C9CFB0D2}"/>
                  </a:ext>
                </a:extLst>
              </p:cNvPr>
              <p:cNvSpPr txBox="1"/>
              <p:nvPr/>
            </p:nvSpPr>
            <p:spPr>
              <a:xfrm>
                <a:off x="4936936" y="1640170"/>
                <a:ext cx="541658" cy="323165"/>
              </a:xfrm>
              <a:prstGeom prst="rect">
                <a:avLst/>
              </a:prstGeom>
              <a:noFill/>
            </p:spPr>
            <p:txBody>
              <a:bodyPr wrap="square" rtlCol="0">
                <a:spAutoFit/>
              </a:bodyPr>
              <a:lstStyle/>
              <a:p>
                <a:pPr algn="ctr"/>
                <a:r>
                  <a:rPr lang="en-US" sz="1500" dirty="0"/>
                  <a:t>180°</a:t>
                </a:r>
              </a:p>
            </p:txBody>
          </p:sp>
          <p:sp>
            <p:nvSpPr>
              <p:cNvPr id="81" name="TextBox 80">
                <a:extLst>
                  <a:ext uri="{FF2B5EF4-FFF2-40B4-BE49-F238E27FC236}">
                    <a16:creationId xmlns:a16="http://schemas.microsoft.com/office/drawing/2014/main" id="{43523694-C8B9-4239-9C36-6FFB36DCBC6A}"/>
                  </a:ext>
                </a:extLst>
              </p:cNvPr>
              <p:cNvSpPr txBox="1"/>
              <p:nvPr/>
            </p:nvSpPr>
            <p:spPr>
              <a:xfrm>
                <a:off x="5918062" y="1640170"/>
                <a:ext cx="541658" cy="323165"/>
              </a:xfrm>
              <a:prstGeom prst="rect">
                <a:avLst/>
              </a:prstGeom>
              <a:noFill/>
            </p:spPr>
            <p:txBody>
              <a:bodyPr wrap="square" rtlCol="0">
                <a:spAutoFit/>
              </a:bodyPr>
              <a:lstStyle/>
              <a:p>
                <a:pPr algn="ctr"/>
                <a:r>
                  <a:rPr lang="en-US" sz="1500" dirty="0"/>
                  <a:t>225°</a:t>
                </a:r>
              </a:p>
            </p:txBody>
          </p:sp>
          <p:sp>
            <p:nvSpPr>
              <p:cNvPr id="87" name="TextBox 86">
                <a:extLst>
                  <a:ext uri="{FF2B5EF4-FFF2-40B4-BE49-F238E27FC236}">
                    <a16:creationId xmlns:a16="http://schemas.microsoft.com/office/drawing/2014/main" id="{C82A8232-EB2A-44D9-B9E2-73ACED7D7FA2}"/>
                  </a:ext>
                </a:extLst>
              </p:cNvPr>
              <p:cNvSpPr txBox="1"/>
              <p:nvPr/>
            </p:nvSpPr>
            <p:spPr>
              <a:xfrm>
                <a:off x="6828304" y="1640170"/>
                <a:ext cx="628741" cy="323165"/>
              </a:xfrm>
              <a:prstGeom prst="rect">
                <a:avLst/>
              </a:prstGeom>
              <a:noFill/>
            </p:spPr>
            <p:txBody>
              <a:bodyPr wrap="square" rtlCol="0">
                <a:spAutoFit/>
              </a:bodyPr>
              <a:lstStyle/>
              <a:p>
                <a:pPr algn="ctr"/>
                <a:r>
                  <a:rPr lang="en-US" sz="1500" dirty="0"/>
                  <a:t>270°</a:t>
                </a:r>
              </a:p>
            </p:txBody>
          </p:sp>
          <p:sp>
            <p:nvSpPr>
              <p:cNvPr id="125" name="TextBox 124">
                <a:extLst>
                  <a:ext uri="{FF2B5EF4-FFF2-40B4-BE49-F238E27FC236}">
                    <a16:creationId xmlns:a16="http://schemas.microsoft.com/office/drawing/2014/main" id="{C1E97EB6-1257-47D8-AA69-18D7A3CC2AE4}"/>
                  </a:ext>
                </a:extLst>
              </p:cNvPr>
              <p:cNvSpPr txBox="1"/>
              <p:nvPr/>
            </p:nvSpPr>
            <p:spPr>
              <a:xfrm>
                <a:off x="1248197" y="1640170"/>
                <a:ext cx="378373" cy="323165"/>
              </a:xfrm>
              <a:prstGeom prst="rect">
                <a:avLst/>
              </a:prstGeom>
              <a:noFill/>
            </p:spPr>
            <p:txBody>
              <a:bodyPr wrap="square" rtlCol="0">
                <a:spAutoFit/>
              </a:bodyPr>
              <a:lstStyle/>
              <a:p>
                <a:pPr algn="ctr"/>
                <a:r>
                  <a:rPr lang="en-US" sz="1500" dirty="0"/>
                  <a:t>0°</a:t>
                </a:r>
              </a:p>
            </p:txBody>
          </p:sp>
        </p:grpSp>
      </p:grpSp>
    </p:spTree>
    <p:extLst>
      <p:ext uri="{BB962C8B-B14F-4D97-AF65-F5344CB8AC3E}">
        <p14:creationId xmlns:p14="http://schemas.microsoft.com/office/powerpoint/2010/main" val="633113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
                                            <p:txEl>
                                              <p:pRg st="2" end="2"/>
                                            </p:txEl>
                                          </p:spTgt>
                                        </p:tgtEl>
                                        <p:attrNameLst>
                                          <p:attrName>style.visibility</p:attrName>
                                        </p:attrNameLst>
                                      </p:cBhvr>
                                      <p:to>
                                        <p:strVal val="visible"/>
                                      </p:to>
                                    </p:set>
                                    <p:animEffect transition="in" filter="fade">
                                      <p:cBhvr>
                                        <p:cTn id="7" dur="500"/>
                                        <p:tgtEl>
                                          <p:spTgt spid="48">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8">
                                            <p:txEl>
                                              <p:pRg st="3" end="3"/>
                                            </p:txEl>
                                          </p:spTgt>
                                        </p:tgtEl>
                                        <p:attrNameLst>
                                          <p:attrName>style.visibility</p:attrName>
                                        </p:attrNameLst>
                                      </p:cBhvr>
                                      <p:to>
                                        <p:strVal val="visible"/>
                                      </p:to>
                                    </p:set>
                                    <p:animEffect transition="in" filter="fade">
                                      <p:cBhvr>
                                        <p:cTn id="10" dur="500"/>
                                        <p:tgtEl>
                                          <p:spTgt spid="48">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8">
                                            <p:txEl>
                                              <p:pRg st="4" end="4"/>
                                            </p:txEl>
                                          </p:spTgt>
                                        </p:tgtEl>
                                        <p:attrNameLst>
                                          <p:attrName>style.visibility</p:attrName>
                                        </p:attrNameLst>
                                      </p:cBhvr>
                                      <p:to>
                                        <p:strVal val="visible"/>
                                      </p:to>
                                    </p:set>
                                    <p:animEffect transition="in" filter="fade">
                                      <p:cBhvr>
                                        <p:cTn id="13" dur="500"/>
                                        <p:tgtEl>
                                          <p:spTgt spid="48">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8">
                                            <p:txEl>
                                              <p:pRg st="6" end="6"/>
                                            </p:txEl>
                                          </p:spTgt>
                                        </p:tgtEl>
                                        <p:attrNameLst>
                                          <p:attrName>style.visibility</p:attrName>
                                        </p:attrNameLst>
                                      </p:cBhvr>
                                      <p:to>
                                        <p:strVal val="visible"/>
                                      </p:to>
                                    </p:set>
                                    <p:animEffect transition="in" filter="fade">
                                      <p:cBhvr>
                                        <p:cTn id="16" dur="500"/>
                                        <p:tgtEl>
                                          <p:spTgt spid="4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5699"/>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35859" y="150330"/>
            <a:ext cx="9215718" cy="461665"/>
          </a:xfrm>
          <a:prstGeom prst="rect">
            <a:avLst/>
          </a:prstGeom>
          <a:noFill/>
        </p:spPr>
        <p:txBody>
          <a:bodyPr wrap="square" rtlCol="0">
            <a:spAutoFit/>
          </a:bodyPr>
          <a:lstStyle/>
          <a:p>
            <a:pPr algn="ctr"/>
            <a:r>
              <a:rPr lang="en-US" sz="2400" b="1" dirty="0" smtClean="0">
                <a:solidFill>
                  <a:schemeClr val="bg1"/>
                </a:solidFill>
                <a:latin typeface="Arial"/>
                <a:cs typeface="Arial"/>
              </a:rPr>
              <a:t>V1 neurons in L2/3 show orientation-selectivity</a:t>
            </a:r>
            <a:endParaRPr lang="en-US" sz="2400" b="1" dirty="0">
              <a:solidFill>
                <a:schemeClr val="bg1"/>
              </a:solidFill>
              <a:latin typeface="Arial"/>
              <a:cs typeface="Arial"/>
            </a:endParaRPr>
          </a:p>
        </p:txBody>
      </p:sp>
      <p:grpSp>
        <p:nvGrpSpPr>
          <p:cNvPr id="5" name="Group 4"/>
          <p:cNvGrpSpPr/>
          <p:nvPr/>
        </p:nvGrpSpPr>
        <p:grpSpPr>
          <a:xfrm>
            <a:off x="6243302" y="890435"/>
            <a:ext cx="2567659" cy="5837433"/>
            <a:chOff x="4284068" y="870713"/>
            <a:chExt cx="2567659" cy="5837433"/>
          </a:xfrm>
        </p:grpSpPr>
        <p:pic>
          <p:nvPicPr>
            <p:cNvPr id="128" name="Picture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4068" y="870713"/>
              <a:ext cx="2567659" cy="1925744"/>
            </a:xfrm>
            <a:prstGeom prst="rect">
              <a:avLst/>
            </a:prstGeom>
          </p:spPr>
        </p:pic>
        <p:pic>
          <p:nvPicPr>
            <p:cNvPr id="143" name="Picture 1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84068" y="4798117"/>
              <a:ext cx="2546704" cy="1910029"/>
            </a:xfrm>
            <a:prstGeom prst="rect">
              <a:avLst/>
            </a:prstGeom>
          </p:spPr>
        </p:pic>
        <p:pic>
          <p:nvPicPr>
            <p:cNvPr id="144" name="Picture 14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84068" y="2825418"/>
              <a:ext cx="2548769" cy="1911577"/>
            </a:xfrm>
            <a:prstGeom prst="rect">
              <a:avLst/>
            </a:prstGeom>
          </p:spPr>
        </p:pic>
      </p:grpSp>
      <p:grpSp>
        <p:nvGrpSpPr>
          <p:cNvPr id="8" name="Group 7"/>
          <p:cNvGrpSpPr/>
          <p:nvPr/>
        </p:nvGrpSpPr>
        <p:grpSpPr>
          <a:xfrm>
            <a:off x="1914093" y="890435"/>
            <a:ext cx="4022664" cy="5828193"/>
            <a:chOff x="1434033" y="875195"/>
            <a:chExt cx="4022664" cy="5828193"/>
          </a:xfrm>
        </p:grpSpPr>
        <p:grpSp>
          <p:nvGrpSpPr>
            <p:cNvPr id="2" name="Group 1"/>
            <p:cNvGrpSpPr/>
            <p:nvPr/>
          </p:nvGrpSpPr>
          <p:grpSpPr>
            <a:xfrm>
              <a:off x="1434033" y="875195"/>
              <a:ext cx="4022664" cy="5828193"/>
              <a:chOff x="200492" y="870713"/>
              <a:chExt cx="4022664" cy="5828193"/>
            </a:xfrm>
          </p:grpSpPr>
          <p:pic>
            <p:nvPicPr>
              <p:cNvPr id="130" name="Picture 129"/>
              <p:cNvPicPr>
                <a:picLocks noChangeAspect="1"/>
              </p:cNvPicPr>
              <p:nvPr/>
            </p:nvPicPr>
            <p:blipFill rotWithShape="1">
              <a:blip r:embed="rId6" cstate="print">
                <a:extLst>
                  <a:ext uri="{28A0092B-C50C-407E-A947-70E740481C1C}">
                    <a14:useLocalDpi xmlns:a14="http://schemas.microsoft.com/office/drawing/2010/main" val="0"/>
                  </a:ext>
                </a:extLst>
              </a:blip>
              <a:srcRect l="9074" r="7684"/>
              <a:stretch/>
            </p:blipFill>
            <p:spPr>
              <a:xfrm>
                <a:off x="229340" y="870713"/>
                <a:ext cx="3993816" cy="1925744"/>
              </a:xfrm>
              <a:prstGeom prst="rect">
                <a:avLst/>
              </a:prstGeom>
            </p:spPr>
          </p:pic>
          <p:pic>
            <p:nvPicPr>
              <p:cNvPr id="142" name="Picture 141"/>
              <p:cNvPicPr>
                <a:picLocks noChangeAspect="1"/>
              </p:cNvPicPr>
              <p:nvPr/>
            </p:nvPicPr>
            <p:blipFill rotWithShape="1">
              <a:blip r:embed="rId7" cstate="print">
                <a:extLst>
                  <a:ext uri="{28A0092B-C50C-407E-A947-70E740481C1C}">
                    <a14:useLocalDpi xmlns:a14="http://schemas.microsoft.com/office/drawing/2010/main" val="0"/>
                  </a:ext>
                </a:extLst>
              </a:blip>
              <a:srcRect l="9366" r="6886"/>
              <a:stretch/>
            </p:blipFill>
            <p:spPr>
              <a:xfrm>
                <a:off x="269267" y="4798117"/>
                <a:ext cx="3953889" cy="1900789"/>
              </a:xfrm>
              <a:prstGeom prst="rect">
                <a:avLst/>
              </a:prstGeom>
            </p:spPr>
          </p:pic>
          <p:pic>
            <p:nvPicPr>
              <p:cNvPr id="145" name="Picture 144"/>
              <p:cNvPicPr>
                <a:picLocks noChangeAspect="1"/>
              </p:cNvPicPr>
              <p:nvPr/>
            </p:nvPicPr>
            <p:blipFill rotWithShape="1">
              <a:blip r:embed="rId8" cstate="print">
                <a:extLst>
                  <a:ext uri="{28A0092B-C50C-407E-A947-70E740481C1C}">
                    <a14:useLocalDpi xmlns:a14="http://schemas.microsoft.com/office/drawing/2010/main" val="0"/>
                  </a:ext>
                </a:extLst>
              </a:blip>
              <a:srcRect l="8139" r="7332"/>
              <a:stretch/>
            </p:blipFill>
            <p:spPr>
              <a:xfrm>
                <a:off x="200492" y="2825418"/>
                <a:ext cx="4022664" cy="1911577"/>
              </a:xfrm>
              <a:prstGeom prst="rect">
                <a:avLst/>
              </a:prstGeom>
            </p:spPr>
          </p:pic>
        </p:grpSp>
        <p:sp>
          <p:nvSpPr>
            <p:cNvPr id="64" name="Rectangle 63"/>
            <p:cNvSpPr/>
            <p:nvPr/>
          </p:nvSpPr>
          <p:spPr>
            <a:xfrm flipV="1">
              <a:off x="3633792" y="901191"/>
              <a:ext cx="229547" cy="149653"/>
            </a:xfrm>
            <a:prstGeom prst="rect">
              <a:avLst/>
            </a:prstGeom>
            <a:noFill/>
            <a:ln w="38100">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5" name="Rectangle 64"/>
            <p:cNvSpPr/>
            <p:nvPr/>
          </p:nvSpPr>
          <p:spPr>
            <a:xfrm flipV="1">
              <a:off x="1718633" y="901192"/>
              <a:ext cx="221972" cy="141138"/>
            </a:xfrm>
            <a:prstGeom prst="rect">
              <a:avLst/>
            </a:prstGeom>
            <a:noFill/>
            <a:ln w="38100">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6" name="Rectangle 65"/>
            <p:cNvSpPr/>
            <p:nvPr/>
          </p:nvSpPr>
          <p:spPr>
            <a:xfrm flipV="1">
              <a:off x="2212483" y="2869540"/>
              <a:ext cx="221972" cy="141138"/>
            </a:xfrm>
            <a:prstGeom prst="rect">
              <a:avLst/>
            </a:prstGeom>
            <a:noFill/>
            <a:ln w="38100">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7" name="Rectangle 66"/>
            <p:cNvSpPr/>
            <p:nvPr/>
          </p:nvSpPr>
          <p:spPr>
            <a:xfrm flipV="1">
              <a:off x="4109863" y="2871480"/>
              <a:ext cx="221972" cy="141138"/>
            </a:xfrm>
            <a:prstGeom prst="rect">
              <a:avLst/>
            </a:prstGeom>
            <a:noFill/>
            <a:ln w="38100">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69" name="Rectangle 68"/>
            <p:cNvSpPr/>
            <p:nvPr/>
          </p:nvSpPr>
          <p:spPr>
            <a:xfrm flipV="1">
              <a:off x="3137980" y="4838872"/>
              <a:ext cx="245300" cy="141138"/>
            </a:xfrm>
            <a:prstGeom prst="rect">
              <a:avLst/>
            </a:prstGeom>
            <a:noFill/>
            <a:ln w="38100">
              <a:solidFill>
                <a:srgbClr val="E9A22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0" name="Rectangle 69"/>
            <p:cNvSpPr/>
            <p:nvPr/>
          </p:nvSpPr>
          <p:spPr>
            <a:xfrm flipV="1">
              <a:off x="5031141" y="4838872"/>
              <a:ext cx="245300" cy="141138"/>
            </a:xfrm>
            <a:prstGeom prst="rect">
              <a:avLst/>
            </a:prstGeom>
            <a:noFill/>
            <a:ln w="38100">
              <a:solidFill>
                <a:srgbClr val="E9A22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grpSp>
        <p:nvGrpSpPr>
          <p:cNvPr id="16" name="Group 15"/>
          <p:cNvGrpSpPr/>
          <p:nvPr/>
        </p:nvGrpSpPr>
        <p:grpSpPr>
          <a:xfrm>
            <a:off x="291615" y="5217145"/>
            <a:ext cx="1342985" cy="944778"/>
            <a:chOff x="291615" y="5217145"/>
            <a:chExt cx="1342985" cy="944778"/>
          </a:xfrm>
        </p:grpSpPr>
        <p:grpSp>
          <p:nvGrpSpPr>
            <p:cNvPr id="85" name="Group 84">
              <a:extLst>
                <a:ext uri="{FF2B5EF4-FFF2-40B4-BE49-F238E27FC236}">
                  <a16:creationId xmlns:a16="http://schemas.microsoft.com/office/drawing/2014/main" id="{2113D254-237B-4641-AD88-60F2CE64F504}"/>
                </a:ext>
              </a:extLst>
            </p:cNvPr>
            <p:cNvGrpSpPr/>
            <p:nvPr/>
          </p:nvGrpSpPr>
          <p:grpSpPr>
            <a:xfrm rot="18900000">
              <a:off x="1135584" y="5265832"/>
              <a:ext cx="302699" cy="398320"/>
              <a:chOff x="3972910" y="2196095"/>
              <a:chExt cx="504497" cy="663870"/>
            </a:xfrm>
          </p:grpSpPr>
          <p:cxnSp>
            <p:nvCxnSpPr>
              <p:cNvPr id="170" name="Straight Connector 169">
                <a:extLst>
                  <a:ext uri="{FF2B5EF4-FFF2-40B4-BE49-F238E27FC236}">
                    <a16:creationId xmlns:a16="http://schemas.microsoft.com/office/drawing/2014/main" id="{B1BF5FBF-6D35-4310-A6BA-AACEB54CB2C9}"/>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35818469-F579-4556-BA89-0C7F089A30BA}"/>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CDF3D47E-D598-4A91-BEC7-D0F5CC723936}"/>
                  </a:ext>
                </a:extLst>
              </p:cNvPr>
              <p:cNvCxnSpPr/>
              <p:nvPr/>
            </p:nvCxnSpPr>
            <p:spPr>
              <a:xfrm rot="16200000">
                <a:off x="3975111" y="2459143"/>
                <a:ext cx="526095"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9F370841-782D-4EF4-BC05-89BDF3FA2391}"/>
                </a:ext>
              </a:extLst>
            </p:cNvPr>
            <p:cNvGrpSpPr/>
            <p:nvPr/>
          </p:nvGrpSpPr>
          <p:grpSpPr>
            <a:xfrm rot="8100000">
              <a:off x="484468" y="5357250"/>
              <a:ext cx="302698" cy="398328"/>
              <a:chOff x="3972910" y="2196085"/>
              <a:chExt cx="504497" cy="663880"/>
            </a:xfrm>
          </p:grpSpPr>
          <p:cxnSp>
            <p:nvCxnSpPr>
              <p:cNvPr id="161" name="Straight Connector 160">
                <a:extLst>
                  <a:ext uri="{FF2B5EF4-FFF2-40B4-BE49-F238E27FC236}">
                    <a16:creationId xmlns:a16="http://schemas.microsoft.com/office/drawing/2014/main" id="{A4747277-AFF8-4567-A602-52035150D29A}"/>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1AB3DCF0-34BD-48C5-8CB0-EF378BF99F7D}"/>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Arrow Connector 162">
                <a:extLst>
                  <a:ext uri="{FF2B5EF4-FFF2-40B4-BE49-F238E27FC236}">
                    <a16:creationId xmlns:a16="http://schemas.microsoft.com/office/drawing/2014/main" id="{8F4481DE-F107-41AA-9EB6-4748E6DDD9C2}"/>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40" name="Rectangle 139"/>
            <p:cNvSpPr/>
            <p:nvPr/>
          </p:nvSpPr>
          <p:spPr>
            <a:xfrm>
              <a:off x="291615" y="5217145"/>
              <a:ext cx="562823" cy="573282"/>
            </a:xfrm>
            <a:prstGeom prst="rect">
              <a:avLst/>
            </a:prstGeom>
            <a:noFill/>
            <a:ln w="38100">
              <a:solidFill>
                <a:srgbClr val="E9A22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141" name="Rectangle 140"/>
            <p:cNvSpPr/>
            <p:nvPr/>
          </p:nvSpPr>
          <p:spPr>
            <a:xfrm>
              <a:off x="1055946" y="5217145"/>
              <a:ext cx="562823" cy="573282"/>
            </a:xfrm>
            <a:prstGeom prst="rect">
              <a:avLst/>
            </a:prstGeom>
            <a:noFill/>
            <a:ln w="38100">
              <a:solidFill>
                <a:srgbClr val="E9A22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76" name="TextBox 75">
              <a:extLst>
                <a:ext uri="{FF2B5EF4-FFF2-40B4-BE49-F238E27FC236}">
                  <a16:creationId xmlns:a16="http://schemas.microsoft.com/office/drawing/2014/main" id="{3C58CCE0-9F82-40A1-99A9-901376C845F1}"/>
                </a:ext>
              </a:extLst>
            </p:cNvPr>
            <p:cNvSpPr txBox="1"/>
            <p:nvPr/>
          </p:nvSpPr>
          <p:spPr>
            <a:xfrm>
              <a:off x="1092942" y="5838758"/>
              <a:ext cx="541658" cy="323165"/>
            </a:xfrm>
            <a:prstGeom prst="rect">
              <a:avLst/>
            </a:prstGeom>
            <a:noFill/>
          </p:spPr>
          <p:txBody>
            <a:bodyPr wrap="square" rtlCol="0">
              <a:spAutoFit/>
            </a:bodyPr>
            <a:lstStyle/>
            <a:p>
              <a:pPr algn="ctr"/>
              <a:r>
                <a:rPr lang="en-US" sz="1500" dirty="0"/>
                <a:t>315°</a:t>
              </a:r>
            </a:p>
          </p:txBody>
        </p:sp>
        <p:sp>
          <p:nvSpPr>
            <p:cNvPr id="79" name="TextBox 78">
              <a:extLst>
                <a:ext uri="{FF2B5EF4-FFF2-40B4-BE49-F238E27FC236}">
                  <a16:creationId xmlns:a16="http://schemas.microsoft.com/office/drawing/2014/main" id="{E9818C4C-B0B9-4314-8311-5E143B107C84}"/>
                </a:ext>
              </a:extLst>
            </p:cNvPr>
            <p:cNvSpPr txBox="1"/>
            <p:nvPr/>
          </p:nvSpPr>
          <p:spPr>
            <a:xfrm>
              <a:off x="304212" y="5828385"/>
              <a:ext cx="590264" cy="323165"/>
            </a:xfrm>
            <a:prstGeom prst="rect">
              <a:avLst/>
            </a:prstGeom>
            <a:noFill/>
          </p:spPr>
          <p:txBody>
            <a:bodyPr wrap="square" rtlCol="0">
              <a:spAutoFit/>
            </a:bodyPr>
            <a:lstStyle/>
            <a:p>
              <a:pPr algn="ctr"/>
              <a:r>
                <a:rPr lang="en-US" sz="1500" dirty="0"/>
                <a:t>135°</a:t>
              </a:r>
            </a:p>
          </p:txBody>
        </p:sp>
      </p:grpSp>
      <p:grpSp>
        <p:nvGrpSpPr>
          <p:cNvPr id="15" name="Group 14"/>
          <p:cNvGrpSpPr/>
          <p:nvPr/>
        </p:nvGrpSpPr>
        <p:grpSpPr>
          <a:xfrm>
            <a:off x="291615" y="3220320"/>
            <a:ext cx="1360742" cy="935901"/>
            <a:chOff x="291615" y="3220320"/>
            <a:chExt cx="1360742" cy="935901"/>
          </a:xfrm>
        </p:grpSpPr>
        <p:grpSp>
          <p:nvGrpSpPr>
            <p:cNvPr id="11" name="Group 10"/>
            <p:cNvGrpSpPr/>
            <p:nvPr/>
          </p:nvGrpSpPr>
          <p:grpSpPr>
            <a:xfrm>
              <a:off x="291615" y="3221816"/>
              <a:ext cx="562823" cy="934405"/>
              <a:chOff x="-9781497" y="351294"/>
              <a:chExt cx="562823" cy="934405"/>
            </a:xfrm>
          </p:grpSpPr>
          <p:grpSp>
            <p:nvGrpSpPr>
              <p:cNvPr id="87" name="Group 86">
                <a:extLst>
                  <a:ext uri="{FF2B5EF4-FFF2-40B4-BE49-F238E27FC236}">
                    <a16:creationId xmlns:a16="http://schemas.microsoft.com/office/drawing/2014/main" id="{544AEE3D-B91E-4077-A925-4889B427CDA0}"/>
                  </a:ext>
                </a:extLst>
              </p:cNvPr>
              <p:cNvGrpSpPr/>
              <p:nvPr/>
            </p:nvGrpSpPr>
            <p:grpSpPr>
              <a:xfrm rot="2700000">
                <a:off x="-9586055" y="389607"/>
                <a:ext cx="302698" cy="398328"/>
                <a:chOff x="3972910" y="2196085"/>
                <a:chExt cx="504497" cy="663880"/>
              </a:xfrm>
            </p:grpSpPr>
            <p:cxnSp>
              <p:nvCxnSpPr>
                <p:cNvPr id="167" name="Straight Connector 166">
                  <a:extLst>
                    <a:ext uri="{FF2B5EF4-FFF2-40B4-BE49-F238E27FC236}">
                      <a16:creationId xmlns:a16="http://schemas.microsoft.com/office/drawing/2014/main" id="{ACCBFF3D-459D-4780-B089-E2FE56F8C273}"/>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094C7155-ED25-4419-84EA-56D2B427D6AA}"/>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Arrow Connector 168">
                  <a:extLst>
                    <a:ext uri="{FF2B5EF4-FFF2-40B4-BE49-F238E27FC236}">
                      <a16:creationId xmlns:a16="http://schemas.microsoft.com/office/drawing/2014/main" id="{BBA65CDC-65AF-4837-8316-05E0F0A2E1A0}"/>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31" name="Rectangle 130"/>
              <p:cNvSpPr/>
              <p:nvPr/>
            </p:nvSpPr>
            <p:spPr>
              <a:xfrm>
                <a:off x="-9781497" y="351294"/>
                <a:ext cx="562823" cy="573282"/>
              </a:xfrm>
              <a:prstGeom prst="rect">
                <a:avLst/>
              </a:prstGeom>
              <a:noFill/>
              <a:ln w="38100">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8F568CBA-2473-46AD-A68B-B22AEE61B3DC}"/>
                  </a:ext>
                </a:extLst>
              </p:cNvPr>
              <p:cNvSpPr txBox="1"/>
              <p:nvPr/>
            </p:nvSpPr>
            <p:spPr>
              <a:xfrm>
                <a:off x="-9709428" y="962534"/>
                <a:ext cx="462455" cy="323165"/>
              </a:xfrm>
              <a:prstGeom prst="rect">
                <a:avLst/>
              </a:prstGeom>
              <a:noFill/>
            </p:spPr>
            <p:txBody>
              <a:bodyPr wrap="square" rtlCol="0">
                <a:spAutoFit/>
              </a:bodyPr>
              <a:lstStyle/>
              <a:p>
                <a:pPr algn="ctr"/>
                <a:r>
                  <a:rPr lang="en-US" sz="1500" dirty="0"/>
                  <a:t>45°</a:t>
                </a:r>
              </a:p>
            </p:txBody>
          </p:sp>
        </p:grpSp>
        <p:grpSp>
          <p:nvGrpSpPr>
            <p:cNvPr id="12" name="Group 11"/>
            <p:cNvGrpSpPr/>
            <p:nvPr/>
          </p:nvGrpSpPr>
          <p:grpSpPr>
            <a:xfrm>
              <a:off x="1075618" y="3220320"/>
              <a:ext cx="576739" cy="935901"/>
              <a:chOff x="-5973231" y="349798"/>
              <a:chExt cx="576739" cy="935901"/>
            </a:xfrm>
          </p:grpSpPr>
          <p:grpSp>
            <p:nvGrpSpPr>
              <p:cNvPr id="91" name="Group 90">
                <a:extLst>
                  <a:ext uri="{FF2B5EF4-FFF2-40B4-BE49-F238E27FC236}">
                    <a16:creationId xmlns:a16="http://schemas.microsoft.com/office/drawing/2014/main" id="{5D2B40E2-C055-407D-8482-10639569C5BF}"/>
                  </a:ext>
                </a:extLst>
              </p:cNvPr>
              <p:cNvGrpSpPr/>
              <p:nvPr/>
            </p:nvGrpSpPr>
            <p:grpSpPr>
              <a:xfrm rot="13500000">
                <a:off x="-5893706" y="491085"/>
                <a:ext cx="302698" cy="398328"/>
                <a:chOff x="3972910" y="2196085"/>
                <a:chExt cx="504497" cy="663880"/>
              </a:xfrm>
            </p:grpSpPr>
            <p:cxnSp>
              <p:nvCxnSpPr>
                <p:cNvPr id="155" name="Straight Connector 154">
                  <a:extLst>
                    <a:ext uri="{FF2B5EF4-FFF2-40B4-BE49-F238E27FC236}">
                      <a16:creationId xmlns:a16="http://schemas.microsoft.com/office/drawing/2014/main" id="{0607AF3F-C8AA-4B83-B931-53DFF811FFF4}"/>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CA431AEE-A7F7-4FD6-BB3B-6FF87E446741}"/>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AA87FE31-84B6-4ED0-A0F5-1476154072E0}"/>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47" name="Rectangle 146"/>
              <p:cNvSpPr/>
              <p:nvPr/>
            </p:nvSpPr>
            <p:spPr>
              <a:xfrm>
                <a:off x="-5973231" y="349798"/>
                <a:ext cx="562823" cy="573282"/>
              </a:xfrm>
              <a:prstGeom prst="rect">
                <a:avLst/>
              </a:prstGeom>
              <a:noFill/>
              <a:ln w="38100">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2" name="TextBox 81">
                <a:extLst>
                  <a:ext uri="{FF2B5EF4-FFF2-40B4-BE49-F238E27FC236}">
                    <a16:creationId xmlns:a16="http://schemas.microsoft.com/office/drawing/2014/main" id="{43523694-C8B9-4239-9C36-6FFB36DCBC6A}"/>
                  </a:ext>
                </a:extLst>
              </p:cNvPr>
              <p:cNvSpPr txBox="1"/>
              <p:nvPr/>
            </p:nvSpPr>
            <p:spPr>
              <a:xfrm>
                <a:off x="-5938150" y="962534"/>
                <a:ext cx="541658" cy="323165"/>
              </a:xfrm>
              <a:prstGeom prst="rect">
                <a:avLst/>
              </a:prstGeom>
              <a:noFill/>
            </p:spPr>
            <p:txBody>
              <a:bodyPr wrap="square" rtlCol="0">
                <a:spAutoFit/>
              </a:bodyPr>
              <a:lstStyle/>
              <a:p>
                <a:pPr algn="ctr"/>
                <a:r>
                  <a:rPr lang="en-US" sz="1500" dirty="0"/>
                  <a:t>225°</a:t>
                </a:r>
              </a:p>
            </p:txBody>
          </p:sp>
        </p:grpSp>
      </p:grpSp>
      <p:grpSp>
        <p:nvGrpSpPr>
          <p:cNvPr id="9" name="Group 8"/>
          <p:cNvGrpSpPr/>
          <p:nvPr/>
        </p:nvGrpSpPr>
        <p:grpSpPr>
          <a:xfrm>
            <a:off x="285608" y="1508855"/>
            <a:ext cx="1360494" cy="929899"/>
            <a:chOff x="-1079083" y="1607915"/>
            <a:chExt cx="1360494" cy="929899"/>
          </a:xfrm>
        </p:grpSpPr>
        <p:grpSp>
          <p:nvGrpSpPr>
            <p:cNvPr id="10" name="Group 9"/>
            <p:cNvGrpSpPr/>
            <p:nvPr/>
          </p:nvGrpSpPr>
          <p:grpSpPr>
            <a:xfrm>
              <a:off x="-281412" y="1607915"/>
              <a:ext cx="562823" cy="929899"/>
              <a:chOff x="-6939051" y="355800"/>
              <a:chExt cx="562823" cy="929899"/>
            </a:xfrm>
          </p:grpSpPr>
          <p:grpSp>
            <p:nvGrpSpPr>
              <p:cNvPr id="90" name="Group 89">
                <a:extLst>
                  <a:ext uri="{FF2B5EF4-FFF2-40B4-BE49-F238E27FC236}">
                    <a16:creationId xmlns:a16="http://schemas.microsoft.com/office/drawing/2014/main" id="{599C9D96-7BE9-4DB3-BD10-83E1CC576AA5}"/>
                  </a:ext>
                </a:extLst>
              </p:cNvPr>
              <p:cNvGrpSpPr/>
              <p:nvPr/>
            </p:nvGrpSpPr>
            <p:grpSpPr>
              <a:xfrm rot="10800000">
                <a:off x="-6805936" y="467630"/>
                <a:ext cx="302698" cy="398328"/>
                <a:chOff x="3972910" y="2196085"/>
                <a:chExt cx="504497" cy="663880"/>
              </a:xfrm>
            </p:grpSpPr>
            <p:cxnSp>
              <p:nvCxnSpPr>
                <p:cNvPr id="158" name="Straight Connector 157">
                  <a:extLst>
                    <a:ext uri="{FF2B5EF4-FFF2-40B4-BE49-F238E27FC236}">
                      <a16:creationId xmlns:a16="http://schemas.microsoft.com/office/drawing/2014/main" id="{8CACFCA6-A727-4C40-8A00-57762727F451}"/>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FD3E7D43-AA8D-4285-AAFE-90887043322E}"/>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Arrow Connector 159">
                  <a:extLst>
                    <a:ext uri="{FF2B5EF4-FFF2-40B4-BE49-F238E27FC236}">
                      <a16:creationId xmlns:a16="http://schemas.microsoft.com/office/drawing/2014/main" id="{C721E076-C268-4F6D-9A77-BA0C6C7D02C4}"/>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46" name="Rectangle 145"/>
              <p:cNvSpPr/>
              <p:nvPr/>
            </p:nvSpPr>
            <p:spPr>
              <a:xfrm>
                <a:off x="-6939051" y="355800"/>
                <a:ext cx="562823" cy="573282"/>
              </a:xfrm>
              <a:prstGeom prst="rect">
                <a:avLst/>
              </a:prstGeom>
              <a:noFill/>
              <a:ln w="38100">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1" name="TextBox 80">
                <a:extLst>
                  <a:ext uri="{FF2B5EF4-FFF2-40B4-BE49-F238E27FC236}">
                    <a16:creationId xmlns:a16="http://schemas.microsoft.com/office/drawing/2014/main" id="{E2E5A0A6-B18F-4D15-BD4F-7974C9CFB0D2}"/>
                  </a:ext>
                </a:extLst>
              </p:cNvPr>
              <p:cNvSpPr txBox="1"/>
              <p:nvPr/>
            </p:nvSpPr>
            <p:spPr>
              <a:xfrm>
                <a:off x="-6919276" y="962534"/>
                <a:ext cx="541658" cy="323165"/>
              </a:xfrm>
              <a:prstGeom prst="rect">
                <a:avLst/>
              </a:prstGeom>
              <a:noFill/>
            </p:spPr>
            <p:txBody>
              <a:bodyPr wrap="square" rtlCol="0">
                <a:spAutoFit/>
              </a:bodyPr>
              <a:lstStyle/>
              <a:p>
                <a:pPr algn="ctr"/>
                <a:r>
                  <a:rPr lang="en-US" sz="1500" dirty="0"/>
                  <a:t>180°</a:t>
                </a:r>
              </a:p>
            </p:txBody>
          </p:sp>
        </p:grpSp>
        <p:grpSp>
          <p:nvGrpSpPr>
            <p:cNvPr id="7" name="Group 6"/>
            <p:cNvGrpSpPr/>
            <p:nvPr/>
          </p:nvGrpSpPr>
          <p:grpSpPr>
            <a:xfrm>
              <a:off x="-1079083" y="1607915"/>
              <a:ext cx="562823" cy="929899"/>
              <a:chOff x="-10739893" y="355800"/>
              <a:chExt cx="562823" cy="929899"/>
            </a:xfrm>
          </p:grpSpPr>
          <p:grpSp>
            <p:nvGrpSpPr>
              <p:cNvPr id="6" name="Group 5"/>
              <p:cNvGrpSpPr/>
              <p:nvPr/>
            </p:nvGrpSpPr>
            <p:grpSpPr>
              <a:xfrm>
                <a:off x="-10739893" y="355800"/>
                <a:ext cx="562823" cy="573282"/>
                <a:chOff x="-10739893" y="355800"/>
                <a:chExt cx="562823" cy="573282"/>
              </a:xfrm>
            </p:grpSpPr>
            <p:grpSp>
              <p:nvGrpSpPr>
                <p:cNvPr id="126" name="Group 125">
                  <a:extLst>
                    <a:ext uri="{FF2B5EF4-FFF2-40B4-BE49-F238E27FC236}">
                      <a16:creationId xmlns:a16="http://schemas.microsoft.com/office/drawing/2014/main" id="{92690535-E470-4675-BE27-A7829490667E}"/>
                    </a:ext>
                  </a:extLst>
                </p:cNvPr>
                <p:cNvGrpSpPr/>
                <p:nvPr/>
              </p:nvGrpSpPr>
              <p:grpSpPr>
                <a:xfrm>
                  <a:off x="-10611630" y="416264"/>
                  <a:ext cx="302698" cy="398328"/>
                  <a:chOff x="3972910" y="2196085"/>
                  <a:chExt cx="504497" cy="663880"/>
                </a:xfrm>
              </p:grpSpPr>
              <p:cxnSp>
                <p:nvCxnSpPr>
                  <p:cNvPr id="149" name="Straight Connector 148">
                    <a:extLst>
                      <a:ext uri="{FF2B5EF4-FFF2-40B4-BE49-F238E27FC236}">
                        <a16:creationId xmlns:a16="http://schemas.microsoft.com/office/drawing/2014/main" id="{50A8D0BC-7B86-4E47-BC84-80E6D302E23D}"/>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2671C036-DBC2-4E28-81F3-640CEFB19C9B}"/>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6039E5C4-BAAD-42FC-A413-564290B4B98E}"/>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27" name="Rectangle 126"/>
                <p:cNvSpPr/>
                <p:nvPr/>
              </p:nvSpPr>
              <p:spPr>
                <a:xfrm>
                  <a:off x="-10739893" y="355800"/>
                  <a:ext cx="562823" cy="573282"/>
                </a:xfrm>
                <a:prstGeom prst="rect">
                  <a:avLst/>
                </a:prstGeom>
                <a:noFill/>
                <a:ln w="38100">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sp>
            <p:nvSpPr>
              <p:cNvPr id="84" name="TextBox 83">
                <a:extLst>
                  <a:ext uri="{FF2B5EF4-FFF2-40B4-BE49-F238E27FC236}">
                    <a16:creationId xmlns:a16="http://schemas.microsoft.com/office/drawing/2014/main" id="{C1E97EB6-1257-47D8-AA69-18D7A3CC2AE4}"/>
                  </a:ext>
                </a:extLst>
              </p:cNvPr>
              <p:cNvSpPr txBox="1"/>
              <p:nvPr/>
            </p:nvSpPr>
            <p:spPr>
              <a:xfrm>
                <a:off x="-10608015" y="962534"/>
                <a:ext cx="378373" cy="323165"/>
              </a:xfrm>
              <a:prstGeom prst="rect">
                <a:avLst/>
              </a:prstGeom>
              <a:noFill/>
            </p:spPr>
            <p:txBody>
              <a:bodyPr wrap="square" rtlCol="0">
                <a:spAutoFit/>
              </a:bodyPr>
              <a:lstStyle/>
              <a:p>
                <a:pPr algn="ctr"/>
                <a:r>
                  <a:rPr lang="en-US" sz="1500" dirty="0"/>
                  <a:t>0°</a:t>
                </a:r>
              </a:p>
            </p:txBody>
          </p:sp>
        </p:grpSp>
      </p:grpSp>
    </p:spTree>
    <p:extLst>
      <p:ext uri="{BB962C8B-B14F-4D97-AF65-F5344CB8AC3E}">
        <p14:creationId xmlns:p14="http://schemas.microsoft.com/office/powerpoint/2010/main" val="174348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p:cNvGrpSpPr/>
          <p:nvPr/>
        </p:nvGrpSpPr>
        <p:grpSpPr>
          <a:xfrm>
            <a:off x="6230084" y="886769"/>
            <a:ext cx="2567659" cy="5837433"/>
            <a:chOff x="5610842" y="875195"/>
            <a:chExt cx="2567659" cy="5837433"/>
          </a:xfrm>
        </p:grpSpPr>
        <p:pic>
          <p:nvPicPr>
            <p:cNvPr id="81" name="Picture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0842" y="875195"/>
              <a:ext cx="2567659" cy="1925744"/>
            </a:xfrm>
            <a:prstGeom prst="rect">
              <a:avLst/>
            </a:prstGeom>
          </p:spPr>
        </p:pic>
        <p:pic>
          <p:nvPicPr>
            <p:cNvPr id="82" name="Picture 8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1907" y="2829900"/>
              <a:ext cx="2548768" cy="1911576"/>
            </a:xfrm>
            <a:prstGeom prst="rect">
              <a:avLst/>
            </a:prstGeom>
          </p:spPr>
        </p:pic>
        <p:pic>
          <p:nvPicPr>
            <p:cNvPr id="83" name="Picture 8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5895" y="4802599"/>
              <a:ext cx="2546705" cy="1910029"/>
            </a:xfrm>
            <a:prstGeom prst="rect">
              <a:avLst/>
            </a:prstGeom>
          </p:spPr>
        </p:pic>
      </p:grpSp>
      <p:sp>
        <p:nvSpPr>
          <p:cNvPr id="13" name="Rectangle 12"/>
          <p:cNvSpPr/>
          <p:nvPr/>
        </p:nvSpPr>
        <p:spPr>
          <a:xfrm>
            <a:off x="0" y="-5699"/>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35859" y="150330"/>
            <a:ext cx="9215718" cy="461665"/>
          </a:xfrm>
          <a:prstGeom prst="rect">
            <a:avLst/>
          </a:prstGeom>
          <a:noFill/>
        </p:spPr>
        <p:txBody>
          <a:bodyPr wrap="square" rtlCol="0">
            <a:spAutoFit/>
          </a:bodyPr>
          <a:lstStyle/>
          <a:p>
            <a:pPr algn="ctr"/>
            <a:r>
              <a:rPr lang="en-US" sz="2400" b="1" dirty="0" smtClean="0">
                <a:solidFill>
                  <a:schemeClr val="bg1"/>
                </a:solidFill>
                <a:latin typeface="Arial"/>
                <a:cs typeface="Arial"/>
              </a:rPr>
              <a:t>V1 neurons in L2/3 show direction-selectivity</a:t>
            </a:r>
            <a:endParaRPr lang="en-US" sz="2400" b="1" dirty="0">
              <a:solidFill>
                <a:schemeClr val="bg1"/>
              </a:solidFill>
              <a:latin typeface="Arial"/>
              <a:cs typeface="Arial"/>
            </a:endParaRPr>
          </a:p>
        </p:txBody>
      </p:sp>
      <p:grpSp>
        <p:nvGrpSpPr>
          <p:cNvPr id="3" name="Group 2"/>
          <p:cNvGrpSpPr/>
          <p:nvPr/>
        </p:nvGrpSpPr>
        <p:grpSpPr>
          <a:xfrm>
            <a:off x="728941" y="-1228838"/>
            <a:ext cx="7186249" cy="930574"/>
            <a:chOff x="1038570" y="970896"/>
            <a:chExt cx="7186249" cy="930574"/>
          </a:xfrm>
        </p:grpSpPr>
        <p:grpSp>
          <p:nvGrpSpPr>
            <p:cNvPr id="4" name="Group 3"/>
            <p:cNvGrpSpPr/>
            <p:nvPr/>
          </p:nvGrpSpPr>
          <p:grpSpPr>
            <a:xfrm>
              <a:off x="1038570" y="970896"/>
              <a:ext cx="7168876" cy="588161"/>
              <a:chOff x="1116319" y="2257040"/>
              <a:chExt cx="7168876" cy="588161"/>
            </a:xfrm>
          </p:grpSpPr>
          <p:grpSp>
            <p:nvGrpSpPr>
              <p:cNvPr id="92" name="Group 91">
                <a:extLst>
                  <a:ext uri="{FF2B5EF4-FFF2-40B4-BE49-F238E27FC236}">
                    <a16:creationId xmlns:a16="http://schemas.microsoft.com/office/drawing/2014/main" id="{2113D254-237B-4641-AD88-60F2CE64F504}"/>
                  </a:ext>
                </a:extLst>
              </p:cNvPr>
              <p:cNvGrpSpPr/>
              <p:nvPr/>
            </p:nvGrpSpPr>
            <p:grpSpPr>
              <a:xfrm rot="18900000">
                <a:off x="7802010" y="2305727"/>
                <a:ext cx="302699" cy="398320"/>
                <a:chOff x="3972910" y="2196095"/>
                <a:chExt cx="504497" cy="663870"/>
              </a:xfrm>
            </p:grpSpPr>
            <p:cxnSp>
              <p:nvCxnSpPr>
                <p:cNvPr id="93" name="Straight Connector 92">
                  <a:extLst>
                    <a:ext uri="{FF2B5EF4-FFF2-40B4-BE49-F238E27FC236}">
                      <a16:creationId xmlns:a16="http://schemas.microsoft.com/office/drawing/2014/main" id="{B1BF5FBF-6D35-4310-A6BA-AACEB54CB2C9}"/>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5818469-F579-4556-BA89-0C7F089A30BA}"/>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CDF3D47E-D598-4A91-BEC7-D0F5CC723936}"/>
                    </a:ext>
                  </a:extLst>
                </p:cNvPr>
                <p:cNvCxnSpPr/>
                <p:nvPr/>
              </p:nvCxnSpPr>
              <p:spPr>
                <a:xfrm rot="16200000">
                  <a:off x="3975111" y="2459143"/>
                  <a:ext cx="526095"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6" name="Group 95">
                <a:extLst>
                  <a:ext uri="{FF2B5EF4-FFF2-40B4-BE49-F238E27FC236}">
                    <a16:creationId xmlns:a16="http://schemas.microsoft.com/office/drawing/2014/main" id="{544AEE3D-B91E-4077-A925-4889B427CDA0}"/>
                  </a:ext>
                </a:extLst>
              </p:cNvPr>
              <p:cNvGrpSpPr/>
              <p:nvPr/>
            </p:nvGrpSpPr>
            <p:grpSpPr>
              <a:xfrm rot="2700000">
                <a:off x="2270157" y="2305726"/>
                <a:ext cx="302698" cy="398328"/>
                <a:chOff x="3972910" y="2196085"/>
                <a:chExt cx="504497" cy="663880"/>
              </a:xfrm>
            </p:grpSpPr>
            <p:cxnSp>
              <p:nvCxnSpPr>
                <p:cNvPr id="97" name="Straight Connector 96">
                  <a:extLst>
                    <a:ext uri="{FF2B5EF4-FFF2-40B4-BE49-F238E27FC236}">
                      <a16:creationId xmlns:a16="http://schemas.microsoft.com/office/drawing/2014/main" id="{ACCBFF3D-459D-4780-B089-E2FE56F8C273}"/>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94C7155-ED25-4419-84EA-56D2B427D6AA}"/>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BBA65CDC-65AF-4837-8316-05E0F0A2E1A0}"/>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0" name="Group 99">
                <a:extLst>
                  <a:ext uri="{FF2B5EF4-FFF2-40B4-BE49-F238E27FC236}">
                    <a16:creationId xmlns:a16="http://schemas.microsoft.com/office/drawing/2014/main" id="{D3209DCD-99F9-43FA-B451-9DF8ABE08672}"/>
                  </a:ext>
                </a:extLst>
              </p:cNvPr>
              <p:cNvGrpSpPr/>
              <p:nvPr/>
            </p:nvGrpSpPr>
            <p:grpSpPr>
              <a:xfrm rot="5400000">
                <a:off x="3215101" y="2344337"/>
                <a:ext cx="302698" cy="398328"/>
                <a:chOff x="3972910" y="2196085"/>
                <a:chExt cx="504497" cy="663880"/>
              </a:xfrm>
            </p:grpSpPr>
            <p:cxnSp>
              <p:nvCxnSpPr>
                <p:cNvPr id="101" name="Straight Connector 100">
                  <a:extLst>
                    <a:ext uri="{FF2B5EF4-FFF2-40B4-BE49-F238E27FC236}">
                      <a16:creationId xmlns:a16="http://schemas.microsoft.com/office/drawing/2014/main" id="{4812C6BA-59F8-4F7B-AAF2-07B2BDB41FEE}"/>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72318E8D-DB18-4C8D-AF44-16D533FB39D2}"/>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2CA13924-853C-42FB-9DC4-7D43080B2362}"/>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9F370841-782D-4EF4-BC05-89BDF3FA2391}"/>
                  </a:ext>
                </a:extLst>
              </p:cNvPr>
              <p:cNvGrpSpPr/>
              <p:nvPr/>
            </p:nvGrpSpPr>
            <p:grpSpPr>
              <a:xfrm rot="8100000">
                <a:off x="4122454" y="2407518"/>
                <a:ext cx="302698" cy="398328"/>
                <a:chOff x="3972910" y="2196085"/>
                <a:chExt cx="504497" cy="663880"/>
              </a:xfrm>
            </p:grpSpPr>
            <p:cxnSp>
              <p:nvCxnSpPr>
                <p:cNvPr id="105" name="Straight Connector 104">
                  <a:extLst>
                    <a:ext uri="{FF2B5EF4-FFF2-40B4-BE49-F238E27FC236}">
                      <a16:creationId xmlns:a16="http://schemas.microsoft.com/office/drawing/2014/main" id="{A4747277-AFF8-4567-A602-52035150D29A}"/>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1AB3DCF0-34BD-48C5-8CB0-EF378BF99F7D}"/>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8F4481DE-F107-41AA-9EB6-4748E6DDD9C2}"/>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8" name="Group 107">
                <a:extLst>
                  <a:ext uri="{FF2B5EF4-FFF2-40B4-BE49-F238E27FC236}">
                    <a16:creationId xmlns:a16="http://schemas.microsoft.com/office/drawing/2014/main" id="{599C9D96-7BE9-4DB3-BD10-83E1CC576AA5}"/>
                  </a:ext>
                </a:extLst>
              </p:cNvPr>
              <p:cNvGrpSpPr/>
              <p:nvPr/>
            </p:nvGrpSpPr>
            <p:grpSpPr>
              <a:xfrm rot="10800000">
                <a:off x="5050276" y="2383749"/>
                <a:ext cx="302698" cy="398328"/>
                <a:chOff x="3972910" y="2196085"/>
                <a:chExt cx="504497" cy="663880"/>
              </a:xfrm>
            </p:grpSpPr>
            <p:cxnSp>
              <p:nvCxnSpPr>
                <p:cNvPr id="109" name="Straight Connector 108">
                  <a:extLst>
                    <a:ext uri="{FF2B5EF4-FFF2-40B4-BE49-F238E27FC236}">
                      <a16:creationId xmlns:a16="http://schemas.microsoft.com/office/drawing/2014/main" id="{8CACFCA6-A727-4C40-8A00-57762727F451}"/>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FD3E7D43-AA8D-4285-AAFE-90887043322E}"/>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C721E076-C268-4F6D-9A77-BA0C6C7D02C4}"/>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2" name="Group 111">
                <a:extLst>
                  <a:ext uri="{FF2B5EF4-FFF2-40B4-BE49-F238E27FC236}">
                    <a16:creationId xmlns:a16="http://schemas.microsoft.com/office/drawing/2014/main" id="{5D2B40E2-C055-407D-8482-10639569C5BF}"/>
                  </a:ext>
                </a:extLst>
              </p:cNvPr>
              <p:cNvGrpSpPr/>
              <p:nvPr/>
            </p:nvGrpSpPr>
            <p:grpSpPr>
              <a:xfrm rot="13500000">
                <a:off x="5962506" y="2407204"/>
                <a:ext cx="302698" cy="398328"/>
                <a:chOff x="3972910" y="2196085"/>
                <a:chExt cx="504497" cy="663880"/>
              </a:xfrm>
            </p:grpSpPr>
            <p:cxnSp>
              <p:nvCxnSpPr>
                <p:cNvPr id="113" name="Straight Connector 112">
                  <a:extLst>
                    <a:ext uri="{FF2B5EF4-FFF2-40B4-BE49-F238E27FC236}">
                      <a16:creationId xmlns:a16="http://schemas.microsoft.com/office/drawing/2014/main" id="{0607AF3F-C8AA-4B83-B931-53DFF811FFF4}"/>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A431AEE-A7F7-4FD6-BB3B-6FF87E446741}"/>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AA87FE31-84B6-4ED0-A0F5-1476154072E0}"/>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16" name="Group 115">
                <a:extLst>
                  <a:ext uri="{FF2B5EF4-FFF2-40B4-BE49-F238E27FC236}">
                    <a16:creationId xmlns:a16="http://schemas.microsoft.com/office/drawing/2014/main" id="{884BD744-4EE5-4FFC-A843-A77256D4B454}"/>
                  </a:ext>
                </a:extLst>
              </p:cNvPr>
              <p:cNvGrpSpPr/>
              <p:nvPr/>
            </p:nvGrpSpPr>
            <p:grpSpPr>
              <a:xfrm rot="16200000">
                <a:off x="6950309" y="2343770"/>
                <a:ext cx="302698" cy="398328"/>
                <a:chOff x="3972910" y="2196085"/>
                <a:chExt cx="504497" cy="663880"/>
              </a:xfrm>
            </p:grpSpPr>
            <p:cxnSp>
              <p:nvCxnSpPr>
                <p:cNvPr id="117" name="Straight Connector 116">
                  <a:extLst>
                    <a:ext uri="{FF2B5EF4-FFF2-40B4-BE49-F238E27FC236}">
                      <a16:creationId xmlns:a16="http://schemas.microsoft.com/office/drawing/2014/main" id="{AB10084D-F53B-4F8D-893E-C6302D83FA7B}"/>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1EFE0ACC-04CA-49F3-A447-51CFE516122C}"/>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A54CA9FD-F81C-4CC3-81C0-3C018011C8A6}"/>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92690535-E470-4675-BE27-A7829490667E}"/>
                  </a:ext>
                </a:extLst>
              </p:cNvPr>
              <p:cNvGrpSpPr/>
              <p:nvPr/>
            </p:nvGrpSpPr>
            <p:grpSpPr>
              <a:xfrm>
                <a:off x="1244582" y="2332383"/>
                <a:ext cx="302698" cy="398328"/>
                <a:chOff x="3972910" y="2196085"/>
                <a:chExt cx="504497" cy="663880"/>
              </a:xfrm>
            </p:grpSpPr>
            <p:cxnSp>
              <p:nvCxnSpPr>
                <p:cNvPr id="121" name="Straight Connector 120">
                  <a:extLst>
                    <a:ext uri="{FF2B5EF4-FFF2-40B4-BE49-F238E27FC236}">
                      <a16:creationId xmlns:a16="http://schemas.microsoft.com/office/drawing/2014/main" id="{50A8D0BC-7B86-4E47-BC84-80E6D302E23D}"/>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2671C036-DBC2-4E28-81F3-640CEFB19C9B}"/>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6039E5C4-BAAD-42FC-A413-564290B4B98E}"/>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29" name="Rectangle 128"/>
              <p:cNvSpPr/>
              <p:nvPr/>
            </p:nvSpPr>
            <p:spPr>
              <a:xfrm>
                <a:off x="1116319" y="2271919"/>
                <a:ext cx="562823" cy="573282"/>
              </a:xfrm>
              <a:prstGeom prst="rect">
                <a:avLst/>
              </a:prstGeom>
              <a:noFill/>
              <a:ln w="38100">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3" name="Rectangle 132"/>
              <p:cNvSpPr/>
              <p:nvPr/>
            </p:nvSpPr>
            <p:spPr>
              <a:xfrm>
                <a:off x="2074715" y="2267413"/>
                <a:ext cx="562823" cy="573282"/>
              </a:xfrm>
              <a:prstGeom prst="rect">
                <a:avLst/>
              </a:prstGeom>
              <a:noFill/>
              <a:ln w="38100">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4" name="Rectangle 133"/>
              <p:cNvSpPr/>
              <p:nvPr/>
            </p:nvSpPr>
            <p:spPr>
              <a:xfrm>
                <a:off x="3044120" y="2261584"/>
                <a:ext cx="562823" cy="573282"/>
              </a:xfrm>
              <a:prstGeom prst="rect">
                <a:avLst/>
              </a:prstGeom>
              <a:noFill/>
              <a:ln w="38100">
                <a:solidFill>
                  <a:srgbClr val="C133C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5" name="Rectangle 134"/>
              <p:cNvSpPr/>
              <p:nvPr/>
            </p:nvSpPr>
            <p:spPr>
              <a:xfrm>
                <a:off x="3929601" y="2267413"/>
                <a:ext cx="562823" cy="573282"/>
              </a:xfrm>
              <a:prstGeom prst="rect">
                <a:avLst/>
              </a:prstGeom>
              <a:noFill/>
              <a:ln w="38100">
                <a:solidFill>
                  <a:srgbClr val="E9A22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136" name="Rectangle 135"/>
              <p:cNvSpPr/>
              <p:nvPr/>
            </p:nvSpPr>
            <p:spPr>
              <a:xfrm>
                <a:off x="7722372" y="2257040"/>
                <a:ext cx="562823" cy="573282"/>
              </a:xfrm>
              <a:prstGeom prst="rect">
                <a:avLst/>
              </a:prstGeom>
              <a:noFill/>
              <a:ln w="38100">
                <a:solidFill>
                  <a:srgbClr val="E9A22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137" name="Rectangle 136"/>
              <p:cNvSpPr/>
              <p:nvPr/>
            </p:nvSpPr>
            <p:spPr>
              <a:xfrm>
                <a:off x="4917161" y="2271919"/>
                <a:ext cx="562823" cy="573282"/>
              </a:xfrm>
              <a:prstGeom prst="rect">
                <a:avLst/>
              </a:prstGeom>
              <a:noFill/>
              <a:ln w="38100">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8" name="Rectangle 137"/>
              <p:cNvSpPr/>
              <p:nvPr/>
            </p:nvSpPr>
            <p:spPr>
              <a:xfrm>
                <a:off x="5882981" y="2265917"/>
                <a:ext cx="562823" cy="573282"/>
              </a:xfrm>
              <a:prstGeom prst="rect">
                <a:avLst/>
              </a:prstGeom>
              <a:noFill/>
              <a:ln w="38100">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9" name="Rectangle 138"/>
              <p:cNvSpPr/>
              <p:nvPr/>
            </p:nvSpPr>
            <p:spPr>
              <a:xfrm>
                <a:off x="6844962" y="2265828"/>
                <a:ext cx="562823" cy="573282"/>
              </a:xfrm>
              <a:prstGeom prst="rect">
                <a:avLst/>
              </a:prstGeom>
              <a:noFill/>
              <a:ln w="38100">
                <a:solidFill>
                  <a:srgbClr val="C133C4"/>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sp>
          <p:nvSpPr>
            <p:cNvPr id="50" name="TextBox 49">
              <a:extLst>
                <a:ext uri="{FF2B5EF4-FFF2-40B4-BE49-F238E27FC236}">
                  <a16:creationId xmlns:a16="http://schemas.microsoft.com/office/drawing/2014/main" id="{3C58CCE0-9F82-40A1-99A9-901376C845F1}"/>
                </a:ext>
              </a:extLst>
            </p:cNvPr>
            <p:cNvSpPr txBox="1"/>
            <p:nvPr/>
          </p:nvSpPr>
          <p:spPr>
            <a:xfrm>
              <a:off x="7683161" y="1578305"/>
              <a:ext cx="541658" cy="323165"/>
            </a:xfrm>
            <a:prstGeom prst="rect">
              <a:avLst/>
            </a:prstGeom>
            <a:noFill/>
          </p:spPr>
          <p:txBody>
            <a:bodyPr wrap="square" rtlCol="0">
              <a:spAutoFit/>
            </a:bodyPr>
            <a:lstStyle/>
            <a:p>
              <a:pPr algn="ctr"/>
              <a:r>
                <a:rPr lang="en-US" sz="1500" dirty="0"/>
                <a:t>315°</a:t>
              </a:r>
            </a:p>
          </p:txBody>
        </p:sp>
        <p:sp>
          <p:nvSpPr>
            <p:cNvPr id="56" name="TextBox 55">
              <a:extLst>
                <a:ext uri="{FF2B5EF4-FFF2-40B4-BE49-F238E27FC236}">
                  <a16:creationId xmlns:a16="http://schemas.microsoft.com/office/drawing/2014/main" id="{8F568CBA-2473-46AD-A68B-B22AEE61B3DC}"/>
                </a:ext>
              </a:extLst>
            </p:cNvPr>
            <p:cNvSpPr txBox="1"/>
            <p:nvPr/>
          </p:nvSpPr>
          <p:spPr>
            <a:xfrm>
              <a:off x="2046534" y="1578305"/>
              <a:ext cx="462455" cy="323165"/>
            </a:xfrm>
            <a:prstGeom prst="rect">
              <a:avLst/>
            </a:prstGeom>
            <a:noFill/>
          </p:spPr>
          <p:txBody>
            <a:bodyPr wrap="square" rtlCol="0">
              <a:spAutoFit/>
            </a:bodyPr>
            <a:lstStyle/>
            <a:p>
              <a:pPr algn="ctr"/>
              <a:r>
                <a:rPr lang="en-US" sz="1500" dirty="0"/>
                <a:t>45°</a:t>
              </a:r>
            </a:p>
          </p:txBody>
        </p:sp>
        <p:sp>
          <p:nvSpPr>
            <p:cNvPr id="62" name="TextBox 61">
              <a:extLst>
                <a:ext uri="{FF2B5EF4-FFF2-40B4-BE49-F238E27FC236}">
                  <a16:creationId xmlns:a16="http://schemas.microsoft.com/office/drawing/2014/main" id="{63D0A19E-27AE-42E5-BE3A-915D9DB57873}"/>
                </a:ext>
              </a:extLst>
            </p:cNvPr>
            <p:cNvSpPr txBox="1"/>
            <p:nvPr/>
          </p:nvSpPr>
          <p:spPr>
            <a:xfrm>
              <a:off x="3050321" y="1578304"/>
              <a:ext cx="454571" cy="323166"/>
            </a:xfrm>
            <a:prstGeom prst="rect">
              <a:avLst/>
            </a:prstGeom>
            <a:noFill/>
          </p:spPr>
          <p:txBody>
            <a:bodyPr wrap="square" rtlCol="0">
              <a:spAutoFit/>
            </a:bodyPr>
            <a:lstStyle/>
            <a:p>
              <a:pPr algn="ctr"/>
              <a:r>
                <a:rPr lang="en-US" sz="1500" dirty="0"/>
                <a:t>90°</a:t>
              </a:r>
            </a:p>
          </p:txBody>
        </p:sp>
        <p:sp>
          <p:nvSpPr>
            <p:cNvPr id="68" name="TextBox 67">
              <a:extLst>
                <a:ext uri="{FF2B5EF4-FFF2-40B4-BE49-F238E27FC236}">
                  <a16:creationId xmlns:a16="http://schemas.microsoft.com/office/drawing/2014/main" id="{E9818C4C-B0B9-4314-8311-5E143B107C84}"/>
                </a:ext>
              </a:extLst>
            </p:cNvPr>
            <p:cNvSpPr txBox="1"/>
            <p:nvPr/>
          </p:nvSpPr>
          <p:spPr>
            <a:xfrm>
              <a:off x="3865465" y="1578305"/>
              <a:ext cx="590264" cy="323165"/>
            </a:xfrm>
            <a:prstGeom prst="rect">
              <a:avLst/>
            </a:prstGeom>
            <a:noFill/>
          </p:spPr>
          <p:txBody>
            <a:bodyPr wrap="square" rtlCol="0">
              <a:spAutoFit/>
            </a:bodyPr>
            <a:lstStyle/>
            <a:p>
              <a:pPr algn="ctr"/>
              <a:r>
                <a:rPr lang="en-US" sz="1500" dirty="0"/>
                <a:t>135°</a:t>
              </a:r>
            </a:p>
          </p:txBody>
        </p:sp>
        <p:sp>
          <p:nvSpPr>
            <p:cNvPr id="74" name="TextBox 73">
              <a:extLst>
                <a:ext uri="{FF2B5EF4-FFF2-40B4-BE49-F238E27FC236}">
                  <a16:creationId xmlns:a16="http://schemas.microsoft.com/office/drawing/2014/main" id="{E2E5A0A6-B18F-4D15-BD4F-7974C9CFB0D2}"/>
                </a:ext>
              </a:extLst>
            </p:cNvPr>
            <p:cNvSpPr txBox="1"/>
            <p:nvPr/>
          </p:nvSpPr>
          <p:spPr>
            <a:xfrm>
              <a:off x="4861643" y="1578305"/>
              <a:ext cx="541658" cy="323165"/>
            </a:xfrm>
            <a:prstGeom prst="rect">
              <a:avLst/>
            </a:prstGeom>
            <a:noFill/>
          </p:spPr>
          <p:txBody>
            <a:bodyPr wrap="square" rtlCol="0">
              <a:spAutoFit/>
            </a:bodyPr>
            <a:lstStyle/>
            <a:p>
              <a:pPr algn="ctr"/>
              <a:r>
                <a:rPr lang="en-US" sz="1500" dirty="0"/>
                <a:t>180°</a:t>
              </a:r>
            </a:p>
          </p:txBody>
        </p:sp>
        <p:sp>
          <p:nvSpPr>
            <p:cNvPr id="80" name="TextBox 79">
              <a:extLst>
                <a:ext uri="{FF2B5EF4-FFF2-40B4-BE49-F238E27FC236}">
                  <a16:creationId xmlns:a16="http://schemas.microsoft.com/office/drawing/2014/main" id="{43523694-C8B9-4239-9C36-6FFB36DCBC6A}"/>
                </a:ext>
              </a:extLst>
            </p:cNvPr>
            <p:cNvSpPr txBox="1"/>
            <p:nvPr/>
          </p:nvSpPr>
          <p:spPr>
            <a:xfrm>
              <a:off x="5847118" y="1578305"/>
              <a:ext cx="541657" cy="323165"/>
            </a:xfrm>
            <a:prstGeom prst="rect">
              <a:avLst/>
            </a:prstGeom>
            <a:noFill/>
          </p:spPr>
          <p:txBody>
            <a:bodyPr wrap="square" rtlCol="0">
              <a:spAutoFit/>
            </a:bodyPr>
            <a:lstStyle/>
            <a:p>
              <a:pPr algn="ctr"/>
              <a:r>
                <a:rPr lang="en-US" sz="1500" dirty="0"/>
                <a:t>225°</a:t>
              </a:r>
            </a:p>
          </p:txBody>
        </p:sp>
        <p:sp>
          <p:nvSpPr>
            <p:cNvPr id="86" name="TextBox 85">
              <a:extLst>
                <a:ext uri="{FF2B5EF4-FFF2-40B4-BE49-F238E27FC236}">
                  <a16:creationId xmlns:a16="http://schemas.microsoft.com/office/drawing/2014/main" id="{C82A8232-EB2A-44D9-B9E2-73ACED7D7FA2}"/>
                </a:ext>
              </a:extLst>
            </p:cNvPr>
            <p:cNvSpPr txBox="1"/>
            <p:nvPr/>
          </p:nvSpPr>
          <p:spPr>
            <a:xfrm>
              <a:off x="6740267" y="1578305"/>
              <a:ext cx="628741" cy="323165"/>
            </a:xfrm>
            <a:prstGeom prst="rect">
              <a:avLst/>
            </a:prstGeom>
            <a:noFill/>
          </p:spPr>
          <p:txBody>
            <a:bodyPr wrap="square" rtlCol="0">
              <a:spAutoFit/>
            </a:bodyPr>
            <a:lstStyle/>
            <a:p>
              <a:pPr algn="ctr"/>
              <a:r>
                <a:rPr lang="en-US" sz="1500" dirty="0"/>
                <a:t>270°</a:t>
              </a:r>
            </a:p>
          </p:txBody>
        </p:sp>
        <p:sp>
          <p:nvSpPr>
            <p:cNvPr id="124" name="TextBox 123">
              <a:extLst>
                <a:ext uri="{FF2B5EF4-FFF2-40B4-BE49-F238E27FC236}">
                  <a16:creationId xmlns:a16="http://schemas.microsoft.com/office/drawing/2014/main" id="{C1E97EB6-1257-47D8-AA69-18D7A3CC2AE4}"/>
                </a:ext>
              </a:extLst>
            </p:cNvPr>
            <p:cNvSpPr txBox="1"/>
            <p:nvPr/>
          </p:nvSpPr>
          <p:spPr>
            <a:xfrm>
              <a:off x="1166833" y="1578305"/>
              <a:ext cx="378373" cy="323165"/>
            </a:xfrm>
            <a:prstGeom prst="rect">
              <a:avLst/>
            </a:prstGeom>
            <a:noFill/>
          </p:spPr>
          <p:txBody>
            <a:bodyPr wrap="square" rtlCol="0">
              <a:spAutoFit/>
            </a:bodyPr>
            <a:lstStyle/>
            <a:p>
              <a:pPr algn="ctr"/>
              <a:r>
                <a:rPr lang="en-US" sz="1500" dirty="0"/>
                <a:t>0°</a:t>
              </a:r>
            </a:p>
          </p:txBody>
        </p:sp>
      </p:grpSp>
      <p:grpSp>
        <p:nvGrpSpPr>
          <p:cNvPr id="5" name="Group 4"/>
          <p:cNvGrpSpPr/>
          <p:nvPr/>
        </p:nvGrpSpPr>
        <p:grpSpPr>
          <a:xfrm>
            <a:off x="1884970" y="886769"/>
            <a:ext cx="4053999" cy="5856718"/>
            <a:chOff x="883761" y="875195"/>
            <a:chExt cx="4053999" cy="5856718"/>
          </a:xfrm>
        </p:grpSpPr>
        <p:pic>
          <p:nvPicPr>
            <p:cNvPr id="77" name="Picture 76"/>
            <p:cNvPicPr>
              <a:picLocks noChangeAspect="1"/>
            </p:cNvPicPr>
            <p:nvPr/>
          </p:nvPicPr>
          <p:blipFill rotWithShape="1">
            <a:blip r:embed="rId6" cstate="print">
              <a:extLst>
                <a:ext uri="{28A0092B-C50C-407E-A947-70E740481C1C}">
                  <a14:useLocalDpi xmlns:a14="http://schemas.microsoft.com/office/drawing/2010/main" val="0"/>
                </a:ext>
              </a:extLst>
            </a:blip>
            <a:srcRect l="8706" r="6728"/>
            <a:stretch/>
          </p:blipFill>
          <p:spPr>
            <a:xfrm>
              <a:off x="883761" y="875195"/>
              <a:ext cx="3986527" cy="1893583"/>
            </a:xfrm>
            <a:prstGeom prst="rect">
              <a:avLst/>
            </a:prstGeom>
          </p:spPr>
        </p:pic>
        <p:pic>
          <p:nvPicPr>
            <p:cNvPr id="78" name="Picture 77"/>
            <p:cNvPicPr>
              <a:picLocks noChangeAspect="1"/>
            </p:cNvPicPr>
            <p:nvPr/>
          </p:nvPicPr>
          <p:blipFill rotWithShape="1">
            <a:blip r:embed="rId7" cstate="print">
              <a:extLst>
                <a:ext uri="{28A0092B-C50C-407E-A947-70E740481C1C}">
                  <a14:useLocalDpi xmlns:a14="http://schemas.microsoft.com/office/drawing/2010/main" val="0"/>
                </a:ext>
              </a:extLst>
            </a:blip>
            <a:srcRect l="9147" r="6646"/>
            <a:stretch/>
          </p:blipFill>
          <p:spPr>
            <a:xfrm>
              <a:off x="927612" y="2821872"/>
              <a:ext cx="3949965" cy="1884913"/>
            </a:xfrm>
            <a:prstGeom prst="rect">
              <a:avLst/>
            </a:prstGeom>
          </p:spPr>
        </p:pic>
        <p:pic>
          <p:nvPicPr>
            <p:cNvPr id="79" name="Picture 78"/>
            <p:cNvPicPr>
              <a:picLocks noChangeAspect="1"/>
            </p:cNvPicPr>
            <p:nvPr/>
          </p:nvPicPr>
          <p:blipFill rotWithShape="1">
            <a:blip r:embed="rId8" cstate="print">
              <a:extLst>
                <a:ext uri="{28A0092B-C50C-407E-A947-70E740481C1C}">
                  <a14:useLocalDpi xmlns:a14="http://schemas.microsoft.com/office/drawing/2010/main" val="0"/>
                </a:ext>
              </a:extLst>
            </a:blip>
            <a:srcRect l="9001" r="4898"/>
            <a:stretch/>
          </p:blipFill>
          <p:spPr>
            <a:xfrm>
              <a:off x="928283" y="4862814"/>
              <a:ext cx="4009477" cy="1869099"/>
            </a:xfrm>
            <a:prstGeom prst="rect">
              <a:avLst/>
            </a:prstGeom>
          </p:spPr>
        </p:pic>
        <p:sp>
          <p:nvSpPr>
            <p:cNvPr id="84" name="Rectangle 83"/>
            <p:cNvSpPr/>
            <p:nvPr/>
          </p:nvSpPr>
          <p:spPr>
            <a:xfrm flipV="1">
              <a:off x="1624399" y="910746"/>
              <a:ext cx="221972" cy="141138"/>
            </a:xfrm>
            <a:prstGeom prst="rect">
              <a:avLst/>
            </a:prstGeom>
            <a:noFill/>
            <a:ln w="38100">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5" name="Rectangle 84"/>
            <p:cNvSpPr/>
            <p:nvPr/>
          </p:nvSpPr>
          <p:spPr>
            <a:xfrm flipV="1">
              <a:off x="3045709" y="2859995"/>
              <a:ext cx="221972" cy="141138"/>
            </a:xfrm>
            <a:prstGeom prst="rect">
              <a:avLst/>
            </a:prstGeom>
            <a:noFill/>
            <a:ln w="38100">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7" name="Rectangle 86"/>
            <p:cNvSpPr/>
            <p:nvPr/>
          </p:nvSpPr>
          <p:spPr>
            <a:xfrm flipV="1">
              <a:off x="4429611" y="4892659"/>
              <a:ext cx="245300" cy="141138"/>
            </a:xfrm>
            <a:prstGeom prst="rect">
              <a:avLst/>
            </a:prstGeom>
            <a:noFill/>
            <a:ln w="38100">
              <a:solidFill>
                <a:srgbClr val="E9A22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grpSp>
        <p:nvGrpSpPr>
          <p:cNvPr id="66" name="Group 65"/>
          <p:cNvGrpSpPr/>
          <p:nvPr/>
        </p:nvGrpSpPr>
        <p:grpSpPr>
          <a:xfrm>
            <a:off x="645052" y="1294221"/>
            <a:ext cx="562823" cy="934405"/>
            <a:chOff x="-9781497" y="351294"/>
            <a:chExt cx="562823" cy="934405"/>
          </a:xfrm>
        </p:grpSpPr>
        <p:grpSp>
          <p:nvGrpSpPr>
            <p:cNvPr id="76" name="Group 75">
              <a:extLst>
                <a:ext uri="{FF2B5EF4-FFF2-40B4-BE49-F238E27FC236}">
                  <a16:creationId xmlns:a16="http://schemas.microsoft.com/office/drawing/2014/main" id="{544AEE3D-B91E-4077-A925-4889B427CDA0}"/>
                </a:ext>
              </a:extLst>
            </p:cNvPr>
            <p:cNvGrpSpPr/>
            <p:nvPr/>
          </p:nvGrpSpPr>
          <p:grpSpPr>
            <a:xfrm rot="2700000">
              <a:off x="-9586055" y="389607"/>
              <a:ext cx="302698" cy="398328"/>
              <a:chOff x="3972910" y="2196085"/>
              <a:chExt cx="504497" cy="663880"/>
            </a:xfrm>
          </p:grpSpPr>
          <p:cxnSp>
            <p:nvCxnSpPr>
              <p:cNvPr id="90" name="Straight Connector 89">
                <a:extLst>
                  <a:ext uri="{FF2B5EF4-FFF2-40B4-BE49-F238E27FC236}">
                    <a16:creationId xmlns:a16="http://schemas.microsoft.com/office/drawing/2014/main" id="{ACCBFF3D-459D-4780-B089-E2FE56F8C273}"/>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94C7155-ED25-4419-84EA-56D2B427D6AA}"/>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BBA65CDC-65AF-4837-8316-05E0F0A2E1A0}"/>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8" name="Rectangle 87"/>
            <p:cNvSpPr/>
            <p:nvPr/>
          </p:nvSpPr>
          <p:spPr>
            <a:xfrm>
              <a:off x="-9781497" y="351294"/>
              <a:ext cx="562823" cy="573282"/>
            </a:xfrm>
            <a:prstGeom prst="rect">
              <a:avLst/>
            </a:prstGeom>
            <a:noFill/>
            <a:ln w="38100">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8F568CBA-2473-46AD-A68B-B22AEE61B3DC}"/>
                </a:ext>
              </a:extLst>
            </p:cNvPr>
            <p:cNvSpPr txBox="1"/>
            <p:nvPr/>
          </p:nvSpPr>
          <p:spPr>
            <a:xfrm>
              <a:off x="-9709428" y="962534"/>
              <a:ext cx="462455" cy="323165"/>
            </a:xfrm>
            <a:prstGeom prst="rect">
              <a:avLst/>
            </a:prstGeom>
            <a:noFill/>
          </p:spPr>
          <p:txBody>
            <a:bodyPr wrap="square" rtlCol="0">
              <a:spAutoFit/>
            </a:bodyPr>
            <a:lstStyle/>
            <a:p>
              <a:pPr algn="ctr"/>
              <a:r>
                <a:rPr lang="en-US" sz="1500" dirty="0"/>
                <a:t>45°</a:t>
              </a:r>
            </a:p>
          </p:txBody>
        </p:sp>
      </p:grpSp>
      <p:grpSp>
        <p:nvGrpSpPr>
          <p:cNvPr id="127" name="Group 126"/>
          <p:cNvGrpSpPr/>
          <p:nvPr/>
        </p:nvGrpSpPr>
        <p:grpSpPr>
          <a:xfrm>
            <a:off x="645052" y="3328012"/>
            <a:ext cx="562823" cy="929899"/>
            <a:chOff x="-6939051" y="355800"/>
            <a:chExt cx="562823" cy="929899"/>
          </a:xfrm>
        </p:grpSpPr>
        <p:grpSp>
          <p:nvGrpSpPr>
            <p:cNvPr id="144" name="Group 143">
              <a:extLst>
                <a:ext uri="{FF2B5EF4-FFF2-40B4-BE49-F238E27FC236}">
                  <a16:creationId xmlns:a16="http://schemas.microsoft.com/office/drawing/2014/main" id="{599C9D96-7BE9-4DB3-BD10-83E1CC576AA5}"/>
                </a:ext>
              </a:extLst>
            </p:cNvPr>
            <p:cNvGrpSpPr/>
            <p:nvPr/>
          </p:nvGrpSpPr>
          <p:grpSpPr>
            <a:xfrm rot="10800000">
              <a:off x="-6805936" y="467630"/>
              <a:ext cx="302698" cy="398328"/>
              <a:chOff x="3972910" y="2196085"/>
              <a:chExt cx="504497" cy="663880"/>
            </a:xfrm>
          </p:grpSpPr>
          <p:cxnSp>
            <p:nvCxnSpPr>
              <p:cNvPr id="147" name="Straight Connector 146">
                <a:extLst>
                  <a:ext uri="{FF2B5EF4-FFF2-40B4-BE49-F238E27FC236}">
                    <a16:creationId xmlns:a16="http://schemas.microsoft.com/office/drawing/2014/main" id="{8CACFCA6-A727-4C40-8A00-57762727F451}"/>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FD3E7D43-AA8D-4285-AAFE-90887043322E}"/>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C721E076-C268-4F6D-9A77-BA0C6C7D02C4}"/>
                  </a:ext>
                </a:extLst>
              </p:cNvPr>
              <p:cNvCxnSpPr/>
              <p:nvPr/>
            </p:nvCxnSpPr>
            <p:spPr>
              <a:xfrm rot="16200000">
                <a:off x="3975125" y="2459132"/>
                <a:ext cx="526094"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45" name="Rectangle 144"/>
            <p:cNvSpPr/>
            <p:nvPr/>
          </p:nvSpPr>
          <p:spPr>
            <a:xfrm>
              <a:off x="-6939051" y="355800"/>
              <a:ext cx="562823" cy="573282"/>
            </a:xfrm>
            <a:prstGeom prst="rect">
              <a:avLst/>
            </a:prstGeom>
            <a:noFill/>
            <a:ln w="38100">
              <a:solidFill>
                <a:srgbClr val="00B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46" name="TextBox 145">
              <a:extLst>
                <a:ext uri="{FF2B5EF4-FFF2-40B4-BE49-F238E27FC236}">
                  <a16:creationId xmlns:a16="http://schemas.microsoft.com/office/drawing/2014/main" id="{E2E5A0A6-B18F-4D15-BD4F-7974C9CFB0D2}"/>
                </a:ext>
              </a:extLst>
            </p:cNvPr>
            <p:cNvSpPr txBox="1"/>
            <p:nvPr/>
          </p:nvSpPr>
          <p:spPr>
            <a:xfrm>
              <a:off x="-6919276" y="962534"/>
              <a:ext cx="541658" cy="323165"/>
            </a:xfrm>
            <a:prstGeom prst="rect">
              <a:avLst/>
            </a:prstGeom>
            <a:noFill/>
          </p:spPr>
          <p:txBody>
            <a:bodyPr wrap="square" rtlCol="0">
              <a:spAutoFit/>
            </a:bodyPr>
            <a:lstStyle/>
            <a:p>
              <a:pPr algn="ctr"/>
              <a:r>
                <a:rPr lang="en-US" sz="1500" dirty="0"/>
                <a:t>180°</a:t>
              </a:r>
            </a:p>
          </p:txBody>
        </p:sp>
      </p:grpSp>
      <p:grpSp>
        <p:nvGrpSpPr>
          <p:cNvPr id="150" name="Group 149"/>
          <p:cNvGrpSpPr/>
          <p:nvPr/>
        </p:nvGrpSpPr>
        <p:grpSpPr>
          <a:xfrm>
            <a:off x="659021" y="5319946"/>
            <a:ext cx="578654" cy="944778"/>
            <a:chOff x="1055946" y="5217145"/>
            <a:chExt cx="578654" cy="944778"/>
          </a:xfrm>
        </p:grpSpPr>
        <p:grpSp>
          <p:nvGrpSpPr>
            <p:cNvPr id="151" name="Group 150">
              <a:extLst>
                <a:ext uri="{FF2B5EF4-FFF2-40B4-BE49-F238E27FC236}">
                  <a16:creationId xmlns:a16="http://schemas.microsoft.com/office/drawing/2014/main" id="{2113D254-237B-4641-AD88-60F2CE64F504}"/>
                </a:ext>
              </a:extLst>
            </p:cNvPr>
            <p:cNvGrpSpPr/>
            <p:nvPr/>
          </p:nvGrpSpPr>
          <p:grpSpPr>
            <a:xfrm rot="18900000">
              <a:off x="1135584" y="5265832"/>
              <a:ext cx="302699" cy="398320"/>
              <a:chOff x="3972910" y="2196095"/>
              <a:chExt cx="504497" cy="663870"/>
            </a:xfrm>
          </p:grpSpPr>
          <p:cxnSp>
            <p:nvCxnSpPr>
              <p:cNvPr id="160" name="Straight Connector 159">
                <a:extLst>
                  <a:ext uri="{FF2B5EF4-FFF2-40B4-BE49-F238E27FC236}">
                    <a16:creationId xmlns:a16="http://schemas.microsoft.com/office/drawing/2014/main" id="{B1BF5FBF-6D35-4310-A6BA-AACEB54CB2C9}"/>
                  </a:ext>
                </a:extLst>
              </p:cNvPr>
              <p:cNvCxnSpPr/>
              <p:nvPr/>
            </p:nvCxnSpPr>
            <p:spPr>
              <a:xfrm>
                <a:off x="3972910" y="2859965"/>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35818469-F579-4556-BA89-0C7F089A30BA}"/>
                  </a:ext>
                </a:extLst>
              </p:cNvPr>
              <p:cNvCxnSpPr/>
              <p:nvPr/>
            </p:nvCxnSpPr>
            <p:spPr>
              <a:xfrm>
                <a:off x="3972910" y="2722179"/>
                <a:ext cx="504497"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CDF3D47E-D598-4A91-BEC7-D0F5CC723936}"/>
                  </a:ext>
                </a:extLst>
              </p:cNvPr>
              <p:cNvCxnSpPr/>
              <p:nvPr/>
            </p:nvCxnSpPr>
            <p:spPr>
              <a:xfrm rot="16200000">
                <a:off x="3975111" y="2459143"/>
                <a:ext cx="526095"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54" name="Rectangle 153"/>
            <p:cNvSpPr/>
            <p:nvPr/>
          </p:nvSpPr>
          <p:spPr>
            <a:xfrm>
              <a:off x="1055946" y="5217145"/>
              <a:ext cx="562823" cy="573282"/>
            </a:xfrm>
            <a:prstGeom prst="rect">
              <a:avLst/>
            </a:prstGeom>
            <a:noFill/>
            <a:ln w="38100">
              <a:solidFill>
                <a:srgbClr val="E9A22F"/>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155" name="TextBox 154">
              <a:extLst>
                <a:ext uri="{FF2B5EF4-FFF2-40B4-BE49-F238E27FC236}">
                  <a16:creationId xmlns:a16="http://schemas.microsoft.com/office/drawing/2014/main" id="{3C58CCE0-9F82-40A1-99A9-901376C845F1}"/>
                </a:ext>
              </a:extLst>
            </p:cNvPr>
            <p:cNvSpPr txBox="1"/>
            <p:nvPr/>
          </p:nvSpPr>
          <p:spPr>
            <a:xfrm>
              <a:off x="1092942" y="5838758"/>
              <a:ext cx="541658" cy="323165"/>
            </a:xfrm>
            <a:prstGeom prst="rect">
              <a:avLst/>
            </a:prstGeom>
            <a:noFill/>
          </p:spPr>
          <p:txBody>
            <a:bodyPr wrap="square" rtlCol="0">
              <a:spAutoFit/>
            </a:bodyPr>
            <a:lstStyle/>
            <a:p>
              <a:pPr algn="ctr"/>
              <a:r>
                <a:rPr lang="en-US" sz="1500" dirty="0"/>
                <a:t>315°</a:t>
              </a:r>
            </a:p>
          </p:txBody>
        </p:sp>
      </p:grpSp>
    </p:spTree>
    <p:extLst>
      <p:ext uri="{BB962C8B-B14F-4D97-AF65-F5344CB8AC3E}">
        <p14:creationId xmlns:p14="http://schemas.microsoft.com/office/powerpoint/2010/main" val="336573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2" name="Picture 71"/>
          <p:cNvPicPr>
            <a:picLocks noChangeAspect="1"/>
          </p:cNvPicPr>
          <p:nvPr/>
        </p:nvPicPr>
        <p:blipFill rotWithShape="1">
          <a:blip r:embed="rId3" cstate="print">
            <a:extLst>
              <a:ext uri="{28A0092B-C50C-407E-A947-70E740481C1C}">
                <a14:useLocalDpi xmlns:a14="http://schemas.microsoft.com/office/drawing/2010/main" val="0"/>
              </a:ext>
            </a:extLst>
          </a:blip>
          <a:srcRect l="8824" r="6520"/>
          <a:stretch/>
        </p:blipFill>
        <p:spPr>
          <a:xfrm>
            <a:off x="883761" y="906507"/>
            <a:ext cx="3993816" cy="1892832"/>
          </a:xfrm>
          <a:prstGeom prst="rect">
            <a:avLst/>
          </a:prstGeom>
        </p:spPr>
      </p:pic>
      <p:pic>
        <p:nvPicPr>
          <p:cNvPr id="75" name="Picture 74"/>
          <p:cNvPicPr>
            <a:picLocks noChangeAspect="1"/>
          </p:cNvPicPr>
          <p:nvPr/>
        </p:nvPicPr>
        <p:blipFill rotWithShape="1">
          <a:blip r:embed="rId4" cstate="print">
            <a:extLst>
              <a:ext uri="{28A0092B-C50C-407E-A947-70E740481C1C}">
                <a14:useLocalDpi xmlns:a14="http://schemas.microsoft.com/office/drawing/2010/main" val="0"/>
              </a:ext>
            </a:extLst>
          </a:blip>
          <a:srcRect l="7608" r="6369"/>
          <a:stretch/>
        </p:blipFill>
        <p:spPr>
          <a:xfrm>
            <a:off x="883761" y="2861274"/>
            <a:ext cx="3993816" cy="1865623"/>
          </a:xfrm>
          <a:prstGeom prst="rect">
            <a:avLst/>
          </a:prstGeom>
        </p:spPr>
      </p:pic>
      <p:grpSp>
        <p:nvGrpSpPr>
          <p:cNvPr id="2" name="Group 1"/>
          <p:cNvGrpSpPr/>
          <p:nvPr/>
        </p:nvGrpSpPr>
        <p:grpSpPr>
          <a:xfrm>
            <a:off x="5608711" y="875195"/>
            <a:ext cx="2567658" cy="5864326"/>
            <a:chOff x="5608711" y="875195"/>
            <a:chExt cx="2567658" cy="5864326"/>
          </a:xfrm>
        </p:grpSpPr>
        <p:pic>
          <p:nvPicPr>
            <p:cNvPr id="71" name="Picture 7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0843" y="875195"/>
              <a:ext cx="2565526" cy="1924144"/>
            </a:xfrm>
            <a:prstGeom prst="rect">
              <a:avLst/>
            </a:prstGeom>
          </p:spPr>
        </p:pic>
        <p:pic>
          <p:nvPicPr>
            <p:cNvPr id="73" name="Picture 7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08711" y="2859673"/>
              <a:ext cx="2550903" cy="1913177"/>
            </a:xfrm>
            <a:prstGeom prst="rect">
              <a:avLst/>
            </a:prstGeom>
          </p:spPr>
        </p:pic>
        <p:pic>
          <p:nvPicPr>
            <p:cNvPr id="76" name="Picture 7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08711" y="4829492"/>
              <a:ext cx="2546705" cy="1910029"/>
            </a:xfrm>
            <a:prstGeom prst="rect">
              <a:avLst/>
            </a:prstGeom>
          </p:spPr>
        </p:pic>
      </p:grpSp>
      <p:pic>
        <p:nvPicPr>
          <p:cNvPr id="77" name="Picture 76"/>
          <p:cNvPicPr>
            <a:picLocks noChangeAspect="1"/>
          </p:cNvPicPr>
          <p:nvPr/>
        </p:nvPicPr>
        <p:blipFill rotWithShape="1">
          <a:blip r:embed="rId8" cstate="print">
            <a:extLst>
              <a:ext uri="{28A0092B-C50C-407E-A947-70E740481C1C}">
                <a14:useLocalDpi xmlns:a14="http://schemas.microsoft.com/office/drawing/2010/main" val="0"/>
              </a:ext>
            </a:extLst>
          </a:blip>
          <a:srcRect l="7752" r="4502"/>
          <a:stretch/>
        </p:blipFill>
        <p:spPr>
          <a:xfrm>
            <a:off x="883761" y="4829492"/>
            <a:ext cx="4069239" cy="1862107"/>
          </a:xfrm>
          <a:prstGeom prst="rect">
            <a:avLst/>
          </a:prstGeom>
        </p:spPr>
      </p:pic>
      <p:sp>
        <p:nvSpPr>
          <p:cNvPr id="13" name="Rectangle 12"/>
          <p:cNvSpPr/>
          <p:nvPr/>
        </p:nvSpPr>
        <p:spPr>
          <a:xfrm>
            <a:off x="0" y="-5699"/>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35859" y="150330"/>
            <a:ext cx="9215718" cy="461665"/>
          </a:xfrm>
          <a:prstGeom prst="rect">
            <a:avLst/>
          </a:prstGeom>
          <a:noFill/>
        </p:spPr>
        <p:txBody>
          <a:bodyPr wrap="square" rtlCol="0">
            <a:spAutoFit/>
          </a:bodyPr>
          <a:lstStyle/>
          <a:p>
            <a:pPr algn="ctr"/>
            <a:r>
              <a:rPr lang="en-US" sz="2400" b="1" dirty="0" smtClean="0">
                <a:solidFill>
                  <a:schemeClr val="bg1"/>
                </a:solidFill>
                <a:latin typeface="Arial"/>
                <a:cs typeface="Arial"/>
              </a:rPr>
              <a:t>Some V1 neurons in L2/3 are broadly tuned or </a:t>
            </a:r>
            <a:r>
              <a:rPr lang="en-US" sz="2400" b="1" dirty="0" err="1" smtClean="0">
                <a:solidFill>
                  <a:schemeClr val="bg1"/>
                </a:solidFill>
                <a:latin typeface="Arial"/>
                <a:cs typeface="Arial"/>
              </a:rPr>
              <a:t>untuned</a:t>
            </a:r>
            <a:endParaRPr lang="en-US" sz="2400" b="1" dirty="0">
              <a:solidFill>
                <a:schemeClr val="bg1"/>
              </a:solidFill>
              <a:latin typeface="Arial"/>
              <a:cs typeface="Arial"/>
            </a:endParaRPr>
          </a:p>
        </p:txBody>
      </p:sp>
    </p:spTree>
    <p:extLst>
      <p:ext uri="{BB962C8B-B14F-4D97-AF65-F5344CB8AC3E}">
        <p14:creationId xmlns:p14="http://schemas.microsoft.com/office/powerpoint/2010/main" val="174589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5699"/>
            <a:ext cx="9144000" cy="773723"/>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35859" y="150330"/>
            <a:ext cx="9215718" cy="461665"/>
          </a:xfrm>
          <a:prstGeom prst="rect">
            <a:avLst/>
          </a:prstGeom>
          <a:noFill/>
        </p:spPr>
        <p:txBody>
          <a:bodyPr wrap="square" rtlCol="0">
            <a:spAutoFit/>
          </a:bodyPr>
          <a:lstStyle/>
          <a:p>
            <a:pPr algn="ctr"/>
            <a:r>
              <a:rPr lang="en-US" sz="2400" b="1" dirty="0" smtClean="0">
                <a:solidFill>
                  <a:schemeClr val="bg1"/>
                </a:solidFill>
                <a:latin typeface="Arial"/>
                <a:cs typeface="Arial"/>
              </a:rPr>
              <a:t>Conclusion</a:t>
            </a:r>
            <a:endParaRPr lang="en-US" sz="2400" b="1" dirty="0">
              <a:solidFill>
                <a:schemeClr val="bg1"/>
              </a:solidFill>
              <a:latin typeface="Arial"/>
              <a:cs typeface="Arial"/>
            </a:endParaRPr>
          </a:p>
        </p:txBody>
      </p:sp>
      <p:sp>
        <p:nvSpPr>
          <p:cNvPr id="12" name="TextBox 11"/>
          <p:cNvSpPr txBox="1"/>
          <p:nvPr/>
        </p:nvSpPr>
        <p:spPr>
          <a:xfrm>
            <a:off x="465611" y="1299631"/>
            <a:ext cx="8212778" cy="5119350"/>
          </a:xfrm>
          <a:prstGeom prst="rect">
            <a:avLst/>
          </a:prstGeom>
          <a:noFill/>
        </p:spPr>
        <p:txBody>
          <a:bodyPr wrap="square" rtlCol="0">
            <a:spAutoFit/>
          </a:bodyPr>
          <a:lstStyle/>
          <a:p>
            <a:r>
              <a:rPr lang="en-US" b="1" dirty="0" smtClean="0"/>
              <a:t>Thanks especially to Ale, we improved our knowledge of the following things:</a:t>
            </a:r>
          </a:p>
          <a:p>
            <a:pPr marL="742950" lvl="1" indent="-285750">
              <a:spcBef>
                <a:spcPts val="200"/>
              </a:spcBef>
              <a:spcAft>
                <a:spcPts val="200"/>
              </a:spcAft>
              <a:buFont typeface="Arial" panose="020B0604020202020204" pitchFamily="34" charset="0"/>
              <a:buChar char="•"/>
            </a:pPr>
            <a:r>
              <a:rPr lang="en-US" dirty="0" smtClean="0"/>
              <a:t>Cranial window implantation</a:t>
            </a:r>
          </a:p>
          <a:p>
            <a:pPr marL="742950" lvl="1" indent="-285750">
              <a:spcBef>
                <a:spcPts val="200"/>
              </a:spcBef>
              <a:spcAft>
                <a:spcPts val="200"/>
              </a:spcAft>
              <a:buFont typeface="Arial" panose="020B0604020202020204" pitchFamily="34" charset="0"/>
              <a:buChar char="•"/>
            </a:pPr>
            <a:r>
              <a:rPr lang="en-US" dirty="0" smtClean="0"/>
              <a:t>Head fixing a live mouse</a:t>
            </a:r>
          </a:p>
          <a:p>
            <a:pPr marL="742950" lvl="1" indent="-285750">
              <a:spcBef>
                <a:spcPts val="200"/>
              </a:spcBef>
              <a:spcAft>
                <a:spcPts val="200"/>
              </a:spcAft>
              <a:buFont typeface="Arial" panose="020B0604020202020204" pitchFamily="34" charset="0"/>
              <a:buChar char="•"/>
            </a:pPr>
            <a:r>
              <a:rPr lang="en-US" dirty="0" smtClean="0"/>
              <a:t>Parameters to keep in mind &amp; what to expect when performing 2P imaging of GCaMP6-expressing neurons in vivo</a:t>
            </a:r>
          </a:p>
          <a:p>
            <a:pPr marL="742950" lvl="1" indent="-285750">
              <a:spcBef>
                <a:spcPts val="200"/>
              </a:spcBef>
              <a:spcAft>
                <a:spcPts val="200"/>
              </a:spcAft>
              <a:buFont typeface="Arial" panose="020B0604020202020204" pitchFamily="34" charset="0"/>
              <a:buChar char="•"/>
            </a:pPr>
            <a:r>
              <a:rPr lang="en-US" dirty="0" smtClean="0"/>
              <a:t>Image registration and ROI detection using Suite2P</a:t>
            </a:r>
          </a:p>
          <a:p>
            <a:pPr marL="742950" lvl="1" indent="-285750">
              <a:spcBef>
                <a:spcPts val="200"/>
              </a:spcBef>
              <a:spcAft>
                <a:spcPts val="200"/>
              </a:spcAft>
              <a:buFont typeface="Arial" panose="020B0604020202020204" pitchFamily="34" charset="0"/>
              <a:buChar char="•"/>
            </a:pPr>
            <a:r>
              <a:rPr lang="en-US" dirty="0" smtClean="0"/>
              <a:t>Writing code and analyzing imaging data in </a:t>
            </a:r>
            <a:r>
              <a:rPr lang="en-US" dirty="0" err="1" smtClean="0"/>
              <a:t>Matlab</a:t>
            </a:r>
            <a:r>
              <a:rPr lang="en-US" dirty="0" smtClean="0"/>
              <a:t>; in particular, aligning stimulus presentation information with functional imaging data</a:t>
            </a:r>
          </a:p>
          <a:p>
            <a:pPr lvl="1"/>
            <a:endParaRPr lang="en-US" dirty="0" smtClean="0"/>
          </a:p>
          <a:p>
            <a:pPr lvl="1"/>
            <a:endParaRPr lang="en-US" dirty="0"/>
          </a:p>
          <a:p>
            <a:pPr lvl="1"/>
            <a:endParaRPr lang="en-US" dirty="0" smtClean="0"/>
          </a:p>
          <a:p>
            <a:pPr lvl="1"/>
            <a:endParaRPr lang="en-US" dirty="0"/>
          </a:p>
          <a:p>
            <a:pPr lvl="1"/>
            <a:endParaRPr lang="en-US" dirty="0" smtClean="0"/>
          </a:p>
          <a:p>
            <a:pPr algn="ctr"/>
            <a:r>
              <a:rPr lang="en-US" sz="2000" b="1" dirty="0" smtClean="0"/>
              <a:t>This knowledge will definitely help us set-up similar </a:t>
            </a:r>
          </a:p>
          <a:p>
            <a:pPr algn="ctr"/>
            <a:r>
              <a:rPr lang="en-US" sz="2000" b="1" dirty="0" smtClean="0"/>
              <a:t>workflows in our home labs!</a:t>
            </a:r>
          </a:p>
          <a:p>
            <a:pPr lvl="1"/>
            <a:endParaRPr lang="en-US" dirty="0" smtClean="0"/>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3292480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1"/>
            <a:ext cx="9144000" cy="725562"/>
          </a:xfrm>
          <a:prstGeom prst="rect">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595266" y="131950"/>
            <a:ext cx="7953468" cy="461665"/>
          </a:xfrm>
          <a:prstGeom prst="rect">
            <a:avLst/>
          </a:prstGeom>
          <a:noFill/>
        </p:spPr>
        <p:txBody>
          <a:bodyPr wrap="square" rtlCol="0">
            <a:spAutoFit/>
          </a:bodyPr>
          <a:lstStyle/>
          <a:p>
            <a:pPr algn="ctr"/>
            <a:r>
              <a:rPr lang="en-US" sz="2400" b="1" dirty="0" smtClean="0">
                <a:solidFill>
                  <a:schemeClr val="bg1"/>
                </a:solidFill>
                <a:latin typeface="Arial"/>
                <a:cs typeface="Arial"/>
              </a:rPr>
              <a:t>Thank you all so much!</a:t>
            </a:r>
            <a:endParaRPr lang="en-US" sz="2400" b="1" dirty="0">
              <a:solidFill>
                <a:schemeClr val="bg1"/>
              </a:solidFill>
              <a:latin typeface="Arial"/>
              <a:cs typeface="Arial"/>
            </a:endParaRPr>
          </a:p>
        </p:txBody>
      </p:sp>
      <p:sp>
        <p:nvSpPr>
          <p:cNvPr id="25" name="Rectangle 24"/>
          <p:cNvSpPr/>
          <p:nvPr/>
        </p:nvSpPr>
        <p:spPr>
          <a:xfrm>
            <a:off x="595266" y="1676400"/>
            <a:ext cx="700134" cy="381000"/>
          </a:xfrm>
          <a:prstGeom prst="rect">
            <a:avLst/>
          </a:prstGeom>
          <a:solidFill>
            <a:schemeClr val="bg1"/>
          </a:solidFill>
          <a:ln>
            <a:solidFill>
              <a:schemeClr val="bg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nl-BE"/>
          </a:p>
        </p:txBody>
      </p:sp>
      <p:sp>
        <p:nvSpPr>
          <p:cNvPr id="26" name="Rectangle 25"/>
          <p:cNvSpPr/>
          <p:nvPr/>
        </p:nvSpPr>
        <p:spPr>
          <a:xfrm>
            <a:off x="4694280" y="1706105"/>
            <a:ext cx="700134" cy="381000"/>
          </a:xfrm>
          <a:prstGeom prst="rect">
            <a:avLst/>
          </a:prstGeom>
          <a:solidFill>
            <a:schemeClr val="bg1"/>
          </a:solidFill>
          <a:ln>
            <a:solidFill>
              <a:schemeClr val="bg1"/>
            </a:solid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nl-BE"/>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5473" y="842629"/>
            <a:ext cx="2829168" cy="2121876"/>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16860" t="12401" r="13286"/>
          <a:stretch/>
        </p:blipFill>
        <p:spPr>
          <a:xfrm>
            <a:off x="1831889" y="2758529"/>
            <a:ext cx="1989473" cy="187112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9563" y="4574861"/>
            <a:ext cx="2826205" cy="2119654"/>
          </a:xfrm>
          <a:prstGeom prst="rect">
            <a:avLst/>
          </a:prstGeom>
        </p:spPr>
      </p:pic>
      <p:pic>
        <p:nvPicPr>
          <p:cNvPr id="11" name="Picture 10"/>
          <p:cNvPicPr>
            <a:picLocks noChangeAspect="1"/>
          </p:cNvPicPr>
          <p:nvPr/>
        </p:nvPicPr>
        <p:blipFill rotWithShape="1">
          <a:blip r:embed="rId6" cstate="print">
            <a:extLst>
              <a:ext uri="{28A0092B-C50C-407E-A947-70E740481C1C}">
                <a14:useLocalDpi xmlns:a14="http://schemas.microsoft.com/office/drawing/2010/main" val="0"/>
              </a:ext>
            </a:extLst>
          </a:blip>
          <a:srcRect l="52667" t="21091"/>
          <a:stretch/>
        </p:blipFill>
        <p:spPr>
          <a:xfrm>
            <a:off x="7341735" y="2596691"/>
            <a:ext cx="1638310" cy="2048431"/>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39267" y="4840439"/>
            <a:ext cx="2472102" cy="1854077"/>
          </a:xfrm>
          <a:prstGeom prst="rect">
            <a:avLst/>
          </a:prstGeom>
        </p:spPr>
      </p:pic>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t="32583"/>
          <a:stretch/>
        </p:blipFill>
        <p:spPr>
          <a:xfrm>
            <a:off x="141626" y="887401"/>
            <a:ext cx="3380526" cy="1709290"/>
          </a:xfrm>
          <a:prstGeom prst="rect">
            <a:avLst/>
          </a:prstGeom>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82180" y="2468523"/>
            <a:ext cx="2988246" cy="2241185"/>
          </a:xfrm>
          <a:prstGeom prst="rect">
            <a:avLst/>
          </a:prstGeom>
        </p:spPr>
      </p:pic>
      <p:pic>
        <p:nvPicPr>
          <p:cNvPr id="5" name="Picture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84868" y="4407288"/>
            <a:ext cx="2969155" cy="2226866"/>
          </a:xfrm>
          <a:prstGeom prst="rect">
            <a:avLst/>
          </a:prstGeom>
        </p:spPr>
      </p:pic>
      <p:pic>
        <p:nvPicPr>
          <p:cNvPr id="16" name="Picture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2521" y="2710369"/>
            <a:ext cx="1499505" cy="1999340"/>
          </a:xfrm>
          <a:prstGeom prst="rect">
            <a:avLst/>
          </a:prstGeom>
        </p:spPr>
      </p:pic>
      <p:pic>
        <p:nvPicPr>
          <p:cNvPr id="17" name="Picture 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767073" y="842629"/>
            <a:ext cx="2243293" cy="1682470"/>
          </a:xfrm>
          <a:prstGeom prst="rect">
            <a:avLst/>
          </a:prstGeom>
        </p:spPr>
      </p:pic>
    </p:spTree>
    <p:extLst>
      <p:ext uri="{BB962C8B-B14F-4D97-AF65-F5344CB8AC3E}">
        <p14:creationId xmlns:p14="http://schemas.microsoft.com/office/powerpoint/2010/main" val="39136044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846</TotalTime>
  <Words>1273</Words>
  <Application>Microsoft Office PowerPoint</Application>
  <PresentationFormat>On-screen Show (4:3)</PresentationFormat>
  <Paragraphs>205</Paragraphs>
  <Slides>20</Slides>
  <Notes>18</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Schroeder</dc:creator>
  <cp:lastModifiedBy>Anna Schroeder</cp:lastModifiedBy>
  <cp:revision>63</cp:revision>
  <dcterms:created xsi:type="dcterms:W3CDTF">2019-08-08T00:54:10Z</dcterms:created>
  <dcterms:modified xsi:type="dcterms:W3CDTF">2019-08-11T13:07:49Z</dcterms:modified>
</cp:coreProperties>
</file>