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mov" ContentType="video/quicktime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avi" ContentType="video/x-msvideo"/>
  <Default Extension="vml" ContentType="application/vnd.openxmlformats-officedocument.vmlDrawing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59" r:id="rId3"/>
    <p:sldId id="271" r:id="rId4"/>
    <p:sldId id="272" r:id="rId5"/>
    <p:sldId id="273" r:id="rId6"/>
    <p:sldId id="276" r:id="rId7"/>
    <p:sldId id="274" r:id="rId8"/>
    <p:sldId id="258" r:id="rId9"/>
    <p:sldId id="257" r:id="rId10"/>
    <p:sldId id="264" r:id="rId11"/>
    <p:sldId id="263" r:id="rId12"/>
    <p:sldId id="267" r:id="rId13"/>
    <p:sldId id="268" r:id="rId14"/>
    <p:sldId id="269" r:id="rId15"/>
    <p:sldId id="265" r:id="rId16"/>
    <p:sldId id="270" r:id="rId17"/>
    <p:sldId id="260" r:id="rId18"/>
    <p:sldId id="261" r:id="rId19"/>
    <p:sldId id="266" r:id="rId20"/>
    <p:sldId id="277" r:id="rId21"/>
    <p:sldId id="278" r:id="rId22"/>
    <p:sldId id="279" r:id="rId23"/>
    <p:sldId id="275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82074"/>
  </p:normalViewPr>
  <p:slideViewPr>
    <p:cSldViewPr snapToGrid="0" snapToObjects="1">
      <p:cViewPr varScale="1">
        <p:scale>
          <a:sx n="90" d="100"/>
          <a:sy n="90" d="100"/>
        </p:scale>
        <p:origin x="232" y="4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image" Target="../media/image51.emf"/><Relationship Id="rId4" Type="http://schemas.openxmlformats.org/officeDocument/2006/relationships/image" Target="../media/image5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C7E041-177F-6940-842B-F5970949AAB4}" type="datetimeFigureOut">
              <a:rPr lang="en-US" smtClean="0"/>
              <a:t>8/11/19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4FC72C-9C75-1949-9117-3FE8799EF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204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that </a:t>
            </a:r>
            <a:r>
              <a:rPr lang="en-US" dirty="0" err="1"/>
              <a:t>dF</a:t>
            </a:r>
            <a:r>
              <a:rPr lang="en-US" dirty="0"/>
              <a:t>/F is relatively low</a:t>
            </a:r>
          </a:p>
          <a:p>
            <a:r>
              <a:rPr lang="en-US" dirty="0"/>
              <a:t>The activity continues after the stimulation is over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FC72C-9C75-1949-9117-3FE8799EF34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56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response of visual stimuli is more confined. </a:t>
            </a:r>
          </a:p>
          <a:p>
            <a:r>
              <a:rPr lang="en-US" dirty="0"/>
              <a:t>** The response increased greatly at offset</a:t>
            </a:r>
          </a:p>
          <a:p>
            <a:r>
              <a:rPr lang="en-US" dirty="0"/>
              <a:t>The orange represents the corner.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FC72C-9C75-1949-9117-3FE8799EF34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68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offset, the activities decreased compared to the baseline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4FC72C-9C75-1949-9117-3FE8799EF3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5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8/10/19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tif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10" Type="http://schemas.openxmlformats.org/officeDocument/2006/relationships/image" Target="../media/image19.PNG"/><Relationship Id="rId4" Type="http://schemas.openxmlformats.org/officeDocument/2006/relationships/image" Target="../media/image13.emf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7" Type="http://schemas.openxmlformats.org/officeDocument/2006/relationships/image" Target="../media/image25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3.avi"/><Relationship Id="rId7" Type="http://schemas.openxmlformats.org/officeDocument/2006/relationships/image" Target="../media/image29.png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3.avi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png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png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notesSlide" Target="../notesSlides/notes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png"/><Relationship Id="rId2" Type="http://schemas.openxmlformats.org/officeDocument/2006/relationships/video" Target="../media/media6.mov"/><Relationship Id="rId1" Type="http://schemas.microsoft.com/office/2007/relationships/media" Target="../media/media6.mov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notesSlide" Target="../notesSlides/notesSlid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ov"/><Relationship Id="rId1" Type="http://schemas.microsoft.com/office/2007/relationships/media" Target="../media/media7.mov"/><Relationship Id="rId6" Type="http://schemas.openxmlformats.org/officeDocument/2006/relationships/image" Target="../media/image27.png"/><Relationship Id="rId5" Type="http://schemas.openxmlformats.org/officeDocument/2006/relationships/image" Target="../media/image40.png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ov"/><Relationship Id="rId1" Type="http://schemas.microsoft.com/office/2007/relationships/media" Target="../media/media7.mov"/><Relationship Id="rId6" Type="http://schemas.openxmlformats.org/officeDocument/2006/relationships/image" Target="../media/image27.png"/><Relationship Id="rId5" Type="http://schemas.openxmlformats.org/officeDocument/2006/relationships/image" Target="../media/image40.png"/><Relationship Id="rId4" Type="http://schemas.openxmlformats.org/officeDocument/2006/relationships/image" Target="../media/image41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ov"/><Relationship Id="rId1" Type="http://schemas.microsoft.com/office/2007/relationships/media" Target="../media/media7.mov"/><Relationship Id="rId6" Type="http://schemas.openxmlformats.org/officeDocument/2006/relationships/image" Target="../media/image27.png"/><Relationship Id="rId5" Type="http://schemas.openxmlformats.org/officeDocument/2006/relationships/image" Target="../media/image42.jp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emf"/><Relationship Id="rId3" Type="http://schemas.openxmlformats.org/officeDocument/2006/relationships/image" Target="../media/image46.gif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3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45.emf"/><Relationship Id="rId4" Type="http://schemas.openxmlformats.org/officeDocument/2006/relationships/image" Target="../media/image47.tif"/><Relationship Id="rId9" Type="http://schemas.openxmlformats.org/officeDocument/2006/relationships/oleObject" Target="../embeddings/oleObject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t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48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2.emf"/><Relationship Id="rId11" Type="http://schemas.openxmlformats.org/officeDocument/2006/relationships/image" Target="../media/image54.emf"/><Relationship Id="rId5" Type="http://schemas.openxmlformats.org/officeDocument/2006/relationships/oleObject" Target="../embeddings/oleObject5.bin"/><Relationship Id="rId10" Type="http://schemas.openxmlformats.org/officeDocument/2006/relationships/oleObject" Target="../embeddings/oleObject7.bin"/><Relationship Id="rId4" Type="http://schemas.openxmlformats.org/officeDocument/2006/relationships/image" Target="../media/image51.emf"/><Relationship Id="rId9" Type="http://schemas.openxmlformats.org/officeDocument/2006/relationships/image" Target="../media/image5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BA683-DDB9-5642-A66A-57920974B86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485900" y="2100262"/>
            <a:ext cx="9144000" cy="1909763"/>
          </a:xfrm>
        </p:spPr>
        <p:txBody>
          <a:bodyPr/>
          <a:lstStyle/>
          <a:p>
            <a:pPr algn="ctr"/>
            <a:r>
              <a:rPr lang="en-US" sz="6000" b="0" dirty="0">
                <a:latin typeface="Avenir Roman" panose="02000503020000020003" pitchFamily="2" charset="0"/>
              </a:rPr>
              <a:t>good vibes: </a:t>
            </a:r>
            <a:br>
              <a:rPr lang="en-US" b="0" dirty="0">
                <a:latin typeface="Avenir Roman" panose="02000503020000020003" pitchFamily="2" charset="0"/>
              </a:rPr>
            </a:br>
            <a:r>
              <a:rPr lang="en-US" sz="4800" b="0" dirty="0">
                <a:latin typeface="Avenir Roman" panose="02000503020000020003" pitchFamily="2" charset="0"/>
              </a:rPr>
              <a:t>a tail of two mice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46C01D-4DFC-A54D-8856-82E61CDC3D4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5900" y="4756150"/>
            <a:ext cx="9144000" cy="4159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Avenir Roman" panose="02000503020000020003" pitchFamily="2" charset="0"/>
              </a:rPr>
              <a:t>Suna, </a:t>
            </a:r>
            <a:r>
              <a:rPr lang="en-US" dirty="0" err="1">
                <a:latin typeface="Avenir Roman" panose="02000503020000020003" pitchFamily="2" charset="0"/>
              </a:rPr>
              <a:t>Yunmiao</a:t>
            </a:r>
            <a:r>
              <a:rPr lang="en-US" dirty="0">
                <a:latin typeface="Avenir Roman" panose="02000503020000020003" pitchFamily="2" charset="0"/>
              </a:rPr>
              <a:t>, &amp; Cody (&amp; Ben)</a:t>
            </a:r>
          </a:p>
        </p:txBody>
      </p:sp>
    </p:spTree>
    <p:extLst>
      <p:ext uri="{BB962C8B-B14F-4D97-AF65-F5344CB8AC3E}">
        <p14:creationId xmlns:p14="http://schemas.microsoft.com/office/powerpoint/2010/main" val="414861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53A9702-048F-B249-9662-359281114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592" y="314181"/>
            <a:ext cx="4953000" cy="4953000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9CA021A-09EA-704E-BB4C-79309308EF6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l="12564" t="19016" r="25083" b="5215"/>
          <a:stretch/>
        </p:blipFill>
        <p:spPr>
          <a:xfrm>
            <a:off x="7766050" y="3324225"/>
            <a:ext cx="4425950" cy="329723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990381-3D18-744B-83A2-E1E16FF0C6E6}"/>
              </a:ext>
            </a:extLst>
          </p:cNvPr>
          <p:cNvSpPr txBox="1"/>
          <p:nvPr/>
        </p:nvSpPr>
        <p:spPr>
          <a:xfrm>
            <a:off x="858592" y="5383369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Thorlabs Bergamo Multiphoton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85FECF-9EF0-D94D-836D-919DEB6C6039}"/>
              </a:ext>
            </a:extLst>
          </p:cNvPr>
          <p:cNvSpPr txBox="1"/>
          <p:nvPr/>
        </p:nvSpPr>
        <p:spPr>
          <a:xfrm>
            <a:off x="6907368" y="2575895"/>
            <a:ext cx="495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venir Book" panose="02000503020000020003" pitchFamily="2" charset="0"/>
              </a:rPr>
              <a:t>CaMK2a-tTA;tetO-GCaMP6s</a:t>
            </a:r>
            <a:r>
              <a:rPr lang="en-US" dirty="0">
                <a:latin typeface="Avenir Book" panose="02000503020000020003" pitchFamily="2" charset="0"/>
              </a:rPr>
              <a:t> mouse</a:t>
            </a:r>
          </a:p>
          <a:p>
            <a:r>
              <a:rPr lang="en-US" dirty="0">
                <a:latin typeface="Avenir Book" panose="02000503020000020003" pitchFamily="2" charset="0"/>
              </a:rPr>
              <a:t>Window placed by Simon: -1.7 A/P, 2.5 M/L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EEFE7E-6C08-3145-B48A-637D9D1B42C1}"/>
              </a:ext>
            </a:extLst>
          </p:cNvPr>
          <p:cNvSpPr txBox="1"/>
          <p:nvPr/>
        </p:nvSpPr>
        <p:spPr>
          <a:xfrm>
            <a:off x="7567948" y="5237061"/>
            <a:ext cx="60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FF00"/>
                </a:solidFill>
                <a:latin typeface="Avenir Book" panose="02000503020000020003" pitchFamily="2" charset="0"/>
              </a:rPr>
              <a:t>ipsi</a:t>
            </a:r>
            <a:endParaRPr lang="en-US" b="1" dirty="0">
              <a:solidFill>
                <a:srgbClr val="FFFF00"/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C57A12-DB0E-9149-A2AA-D726B5D5FBA7}"/>
              </a:ext>
            </a:extLst>
          </p:cNvPr>
          <p:cNvSpPr txBox="1"/>
          <p:nvPr/>
        </p:nvSpPr>
        <p:spPr>
          <a:xfrm>
            <a:off x="10343880" y="5537915"/>
            <a:ext cx="833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Avenir Book" panose="02000503020000020003" pitchFamily="2" charset="0"/>
              </a:rPr>
              <a:t>contra</a:t>
            </a:r>
          </a:p>
        </p:txBody>
      </p:sp>
    </p:spTree>
    <p:extLst>
      <p:ext uri="{BB962C8B-B14F-4D97-AF65-F5344CB8AC3E}">
        <p14:creationId xmlns:p14="http://schemas.microsoft.com/office/powerpoint/2010/main" val="1127601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0672D7-A447-EA4F-886E-30F52AE4C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75" y="292637"/>
            <a:ext cx="8597900" cy="269240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7EEFEA-DB09-8E4B-A13C-070A399F5C4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6096681" y="2243138"/>
            <a:ext cx="5792787" cy="4351337"/>
          </a:xfrm>
        </p:spPr>
      </p:pic>
    </p:spTree>
    <p:extLst>
      <p:ext uri="{BB962C8B-B14F-4D97-AF65-F5344CB8AC3E}">
        <p14:creationId xmlns:p14="http://schemas.microsoft.com/office/powerpoint/2010/main" val="2737645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159168-DF19-9E46-85A4-052AF6C6B65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/>
          <a:stretch>
            <a:fillRect/>
          </a:stretch>
        </p:blipFill>
        <p:spPr>
          <a:xfrm>
            <a:off x="299971" y="373578"/>
            <a:ext cx="5822950" cy="4351337"/>
          </a:xfrm>
        </p:spPr>
      </p:pic>
      <p:pic>
        <p:nvPicPr>
          <p:cNvPr id="7" name="Online Media 6" descr="AVG_spont_act-1">
            <a:hlinkClick r:id="" action="ppaction://media"/>
            <a:extLst>
              <a:ext uri="{FF2B5EF4-FFF2-40B4-BE49-F238E27FC236}">
                <a16:creationId xmlns:a16="http://schemas.microsoft.com/office/drawing/2014/main" id="{D6ED7040-6106-1A4A-9BE8-D71EF81E56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16330" y="373578"/>
            <a:ext cx="4811712" cy="48117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372876-BD28-284F-A814-A34F784DE9EB}"/>
              </a:ext>
            </a:extLst>
          </p:cNvPr>
          <p:cNvSpPr txBox="1"/>
          <p:nvPr/>
        </p:nvSpPr>
        <p:spPr>
          <a:xfrm>
            <a:off x="6606482" y="460465"/>
            <a:ext cx="14166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</a:rPr>
              <a:t>3x speed</a:t>
            </a:r>
          </a:p>
          <a:p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</a:rPr>
              <a:t>Layer 2/3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7A2158-42C7-BA40-8A7B-52F104383EAD}"/>
              </a:ext>
            </a:extLst>
          </p:cNvPr>
          <p:cNvSpPr txBox="1"/>
          <p:nvPr/>
        </p:nvSpPr>
        <p:spPr>
          <a:xfrm>
            <a:off x="518338" y="4829577"/>
            <a:ext cx="5824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</a:rPr>
              <a:t>1. Pre-stim: 20 s</a:t>
            </a:r>
          </a:p>
          <a:p>
            <a:r>
              <a:rPr lang="en-US" dirty="0">
                <a:latin typeface="Avenir Book" panose="02000503020000020003" pitchFamily="2" charset="0"/>
              </a:rPr>
              <a:t>2. Stim: 20 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10 pulses of forepaw vibrations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Pulse duration = 250 </a:t>
            </a:r>
            <a:r>
              <a:rPr lang="en-US" dirty="0" err="1">
                <a:latin typeface="Avenir Book" panose="02000503020000020003" pitchFamily="2" charset="0"/>
              </a:rPr>
              <a:t>ms</a:t>
            </a:r>
            <a:endParaRPr lang="en-US" dirty="0">
              <a:latin typeface="Avenir Book" panose="02000503020000020003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Pulse interval = 2 s</a:t>
            </a:r>
          </a:p>
          <a:p>
            <a:r>
              <a:rPr lang="en-US" dirty="0">
                <a:latin typeface="Avenir Book" panose="02000503020000020003" pitchFamily="2" charset="0"/>
              </a:rPr>
              <a:t>3. Post-stim: 20 s</a:t>
            </a:r>
          </a:p>
        </p:txBody>
      </p:sp>
    </p:spTree>
    <p:extLst>
      <p:ext uri="{BB962C8B-B14F-4D97-AF65-F5344CB8AC3E}">
        <p14:creationId xmlns:p14="http://schemas.microsoft.com/office/powerpoint/2010/main" val="301968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09BA8-E40F-2749-AB9E-0B9B662BA9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14350" y="591307"/>
            <a:ext cx="10515600" cy="703263"/>
          </a:xfrm>
        </p:spPr>
        <p:txBody>
          <a:bodyPr>
            <a:normAutofit/>
          </a:bodyPr>
          <a:lstStyle/>
          <a:p>
            <a:r>
              <a:rPr lang="en-US" b="0" dirty="0">
                <a:latin typeface="Avenir Roman" panose="02000503020000020003" pitchFamily="2" charset="0"/>
              </a:rPr>
              <a:t>Data analysis pipeline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840A75-0641-8E40-8657-367B397CA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304" y="1790535"/>
            <a:ext cx="2024473" cy="26655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A8A0FF-7D7A-8946-A156-0775838B8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488" y="1790535"/>
            <a:ext cx="3336311" cy="29138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3179A2-647B-324C-AF9C-0FB64DE97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2146" y="1793046"/>
            <a:ext cx="2913809" cy="29138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18BA24-8B43-DD43-B6F4-ED7D2424DCBD}"/>
              </a:ext>
            </a:extLst>
          </p:cNvPr>
          <p:cNvSpPr txBox="1"/>
          <p:nvPr/>
        </p:nvSpPr>
        <p:spPr>
          <a:xfrm>
            <a:off x="838200" y="4993012"/>
            <a:ext cx="2949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Motion correction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ROI extraction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684305-E028-FB49-91D6-DE53A057DC19}"/>
              </a:ext>
            </a:extLst>
          </p:cNvPr>
          <p:cNvSpPr txBox="1"/>
          <p:nvPr/>
        </p:nvSpPr>
        <p:spPr>
          <a:xfrm>
            <a:off x="4348488" y="4993012"/>
            <a:ext cx="3562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Neuropil correction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ΔF/F calculation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15CFCE-2642-E34D-8C17-0A1E22BCB704}"/>
              </a:ext>
            </a:extLst>
          </p:cNvPr>
          <p:cNvSpPr txBox="1"/>
          <p:nvPr/>
        </p:nvSpPr>
        <p:spPr>
          <a:xfrm>
            <a:off x="9142455" y="4993013"/>
            <a:ext cx="2228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 pitchFamily="2" charset="0"/>
              </a:rPr>
              <a:t>Pretty graphs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CF8555C0-56F8-6348-8C35-7D8858B03121}"/>
              </a:ext>
            </a:extLst>
          </p:cNvPr>
          <p:cNvSpPr/>
          <p:nvPr/>
        </p:nvSpPr>
        <p:spPr>
          <a:xfrm>
            <a:off x="3296992" y="3123312"/>
            <a:ext cx="734095" cy="30568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0E7D96E8-CE29-5C42-8CD5-D31C5826B3D0}"/>
              </a:ext>
            </a:extLst>
          </p:cNvPr>
          <p:cNvSpPr/>
          <p:nvPr/>
        </p:nvSpPr>
        <p:spPr>
          <a:xfrm>
            <a:off x="7910827" y="3123312"/>
            <a:ext cx="734095" cy="30568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593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A36F3F9-C845-9647-A6FE-4C5B506E0CDC}"/>
              </a:ext>
            </a:extLst>
          </p:cNvPr>
          <p:cNvGrpSpPr/>
          <p:nvPr/>
        </p:nvGrpSpPr>
        <p:grpSpPr>
          <a:xfrm>
            <a:off x="2535410" y="203387"/>
            <a:ext cx="9259072" cy="6451225"/>
            <a:chOff x="1861697" y="267268"/>
            <a:chExt cx="9259072" cy="645122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01FFF9B-6928-4A45-871C-7C0960566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86454" y="267268"/>
              <a:ext cx="4634313" cy="2121273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1746900-7310-7746-A592-0EF1718AC5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86454" y="2432244"/>
              <a:ext cx="4634313" cy="2121273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402E364-43F4-7A48-8D5E-418D654DB7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86454" y="4597219"/>
              <a:ext cx="4634315" cy="212127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E71FE6B-89E5-E348-ADDC-E27C89CC7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61697" y="267268"/>
              <a:ext cx="4624757" cy="212127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54D18A6-DCBF-B042-AE83-A12A3A53D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61697" y="2432244"/>
              <a:ext cx="4634313" cy="212127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AFA4797-69D4-1140-A32E-535AC67BC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861697" y="4597220"/>
              <a:ext cx="4634313" cy="2121273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92A5E531-73B7-E045-966B-5B9891539F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518" y="203387"/>
            <a:ext cx="2034395" cy="21212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FB4591E-2BD8-544F-B62B-74BBC2164C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7518" y="2412066"/>
            <a:ext cx="2038778" cy="20233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2273CF-33F7-DB44-AA89-6B6F94AACE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7518" y="4479102"/>
            <a:ext cx="2034395" cy="2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38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9F5604-D1B3-E243-BF5E-CB0A62C356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212" y="256227"/>
            <a:ext cx="4729788" cy="21649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527814-9B5E-6449-9883-25F92D952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212" y="2421202"/>
            <a:ext cx="4729788" cy="2164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D22992-6B37-B24F-BCC6-7AD87F062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212" y="4586177"/>
            <a:ext cx="4729788" cy="2164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883B37-DF85-AB4D-97A6-027432747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256227"/>
            <a:ext cx="4729788" cy="21649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250230-A47A-A743-9BF2-1DC1AA9E09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421202"/>
            <a:ext cx="4729788" cy="21649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9FD74F8-8108-EE46-B07A-D0B9FFA2B9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4586177"/>
            <a:ext cx="4729788" cy="2164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85D3CA6-E44A-5A49-8DAF-17C3A8D31BEB}"/>
              </a:ext>
            </a:extLst>
          </p:cNvPr>
          <p:cNvSpPr txBox="1"/>
          <p:nvPr/>
        </p:nvSpPr>
        <p:spPr>
          <a:xfrm>
            <a:off x="2009104" y="71561"/>
            <a:ext cx="78561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cell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DD9BC0-6B81-6043-83F6-D14A26515CCE}"/>
              </a:ext>
            </a:extLst>
          </p:cNvPr>
          <p:cNvSpPr txBox="1"/>
          <p:nvPr/>
        </p:nvSpPr>
        <p:spPr>
          <a:xfrm>
            <a:off x="6738892" y="71561"/>
            <a:ext cx="785611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venir Book" panose="02000503020000020003" pitchFamily="2" charset="0"/>
              </a:rPr>
              <a:t>cell 2</a:t>
            </a:r>
          </a:p>
        </p:txBody>
      </p:sp>
    </p:spTree>
    <p:extLst>
      <p:ext uri="{BB962C8B-B14F-4D97-AF65-F5344CB8AC3E}">
        <p14:creationId xmlns:p14="http://schemas.microsoft.com/office/powerpoint/2010/main" val="3167444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672B-43C0-7549-AC8E-52155A181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207" y="1224061"/>
            <a:ext cx="3547533" cy="660064"/>
          </a:xfrm>
        </p:spPr>
        <p:txBody>
          <a:bodyPr/>
          <a:lstStyle/>
          <a:p>
            <a:br>
              <a:rPr lang="en-US" sz="2600" dirty="0"/>
            </a:br>
            <a:r>
              <a:rPr lang="en-US" sz="2600" dirty="0"/>
              <a:t>Mouse Preparation</a:t>
            </a:r>
            <a:br>
              <a:rPr lang="en-US" sz="2600" dirty="0"/>
            </a:br>
            <a:r>
              <a:rPr lang="en-US" sz="2600" dirty="0"/>
              <a:t>              &amp; </a:t>
            </a:r>
            <a:br>
              <a:rPr lang="en-US" sz="2600" dirty="0"/>
            </a:br>
            <a:r>
              <a:rPr lang="en-US" sz="2600" dirty="0"/>
              <a:t>Wide Field Setup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734523D-5269-E344-B006-5526C1539C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7617" t="913" r="19529" b="25538"/>
          <a:stretch/>
        </p:blipFill>
        <p:spPr>
          <a:xfrm>
            <a:off x="6841957" y="0"/>
            <a:ext cx="2721504" cy="656865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D1CB9-5DE0-0A4A-9B8C-3AF82F0CF1A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C0D605-3C5D-C247-A258-720E96624CD6}"/>
              </a:ext>
            </a:extLst>
          </p:cNvPr>
          <p:cNvCxnSpPr/>
          <p:nvPr/>
        </p:nvCxnSpPr>
        <p:spPr>
          <a:xfrm flipV="1">
            <a:off x="8620486" y="1106152"/>
            <a:ext cx="1671637" cy="9083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E90B411D-E66F-EB42-89F5-12DE85897ECD}"/>
              </a:ext>
            </a:extLst>
          </p:cNvPr>
          <p:cNvSpPr txBox="1"/>
          <p:nvPr/>
        </p:nvSpPr>
        <p:spPr>
          <a:xfrm>
            <a:off x="10477861" y="921486"/>
            <a:ext cx="1553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 = 105 mm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F4862C5-5648-EE4C-BDB0-8DB4FE4E81D6}"/>
              </a:ext>
            </a:extLst>
          </p:cNvPr>
          <p:cNvCxnSpPr>
            <a:cxnSpLocks/>
          </p:cNvCxnSpPr>
          <p:nvPr/>
        </p:nvCxnSpPr>
        <p:spPr>
          <a:xfrm>
            <a:off x="8515711" y="4515086"/>
            <a:ext cx="17764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89C9853-A13B-594B-A028-B1396886E0B3}"/>
              </a:ext>
            </a:extLst>
          </p:cNvPr>
          <p:cNvSpPr txBox="1"/>
          <p:nvPr/>
        </p:nvSpPr>
        <p:spPr>
          <a:xfrm>
            <a:off x="10322814" y="4330420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 = 50 mm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01156B-DAEF-484B-AC91-193F8C2671CF}"/>
              </a:ext>
            </a:extLst>
          </p:cNvPr>
          <p:cNvSpPr txBox="1"/>
          <p:nvPr/>
        </p:nvSpPr>
        <p:spPr>
          <a:xfrm>
            <a:off x="10699425" y="79931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camera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53323D-F047-2D40-AAEE-F51EB18C0282}"/>
              </a:ext>
            </a:extLst>
          </p:cNvPr>
          <p:cNvCxnSpPr>
            <a:cxnSpLocks/>
          </p:cNvCxnSpPr>
          <p:nvPr/>
        </p:nvCxnSpPr>
        <p:spPr>
          <a:xfrm>
            <a:off x="8781404" y="264597"/>
            <a:ext cx="177641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C2CB764C-E068-1248-9DAD-EF81EDE6B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98" y="2437719"/>
            <a:ext cx="3580747" cy="3097533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326DE9FA-6877-5D48-8392-D2170B876EDC}"/>
              </a:ext>
            </a:extLst>
          </p:cNvPr>
          <p:cNvSpPr/>
          <p:nvPr/>
        </p:nvSpPr>
        <p:spPr>
          <a:xfrm>
            <a:off x="3205743" y="3719075"/>
            <a:ext cx="1087654" cy="1076929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FC5574-140C-CF4A-8368-9240D8880BBD}"/>
              </a:ext>
            </a:extLst>
          </p:cNvPr>
          <p:cNvSpPr txBox="1"/>
          <p:nvPr/>
        </p:nvSpPr>
        <p:spPr>
          <a:xfrm>
            <a:off x="1073151" y="6015790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Brain Explorer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10478C-F282-4142-BBE8-F8917D402F12}"/>
              </a:ext>
            </a:extLst>
          </p:cNvPr>
          <p:cNvSpPr txBox="1"/>
          <p:nvPr/>
        </p:nvSpPr>
        <p:spPr>
          <a:xfrm>
            <a:off x="1825004" y="2950727"/>
            <a:ext cx="98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motor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82D91AC-86E7-CE4A-9EF8-7CA4CDB8D258}"/>
              </a:ext>
            </a:extLst>
          </p:cNvPr>
          <p:cNvSpPr txBox="1"/>
          <p:nvPr/>
        </p:nvSpPr>
        <p:spPr>
          <a:xfrm>
            <a:off x="1687188" y="3648401"/>
            <a:ext cx="50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63E401-0731-0646-8D36-1A4F3176F82A}"/>
              </a:ext>
            </a:extLst>
          </p:cNvPr>
          <p:cNvSpPr txBox="1"/>
          <p:nvPr/>
        </p:nvSpPr>
        <p:spPr>
          <a:xfrm>
            <a:off x="1636167" y="4852115"/>
            <a:ext cx="919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visual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478D2F-00AC-BD4D-B8A0-3AC946225F8E}"/>
              </a:ext>
            </a:extLst>
          </p:cNvPr>
          <p:cNvSpPr txBox="1"/>
          <p:nvPr/>
        </p:nvSpPr>
        <p:spPr>
          <a:xfrm>
            <a:off x="1492225" y="4282294"/>
            <a:ext cx="765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aud.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733A261-09B9-504D-9DB6-FD0783728D56}"/>
              </a:ext>
            </a:extLst>
          </p:cNvPr>
          <p:cNvCxnSpPr>
            <a:cxnSpLocks/>
          </p:cNvCxnSpPr>
          <p:nvPr/>
        </p:nvCxnSpPr>
        <p:spPr>
          <a:xfrm flipV="1">
            <a:off x="4128897" y="3225710"/>
            <a:ext cx="920611" cy="54874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77F7158-8056-9F42-8D74-C5DDEFBBF7F0}"/>
              </a:ext>
            </a:extLst>
          </p:cNvPr>
          <p:cNvSpPr txBox="1"/>
          <p:nvPr/>
        </p:nvSpPr>
        <p:spPr>
          <a:xfrm>
            <a:off x="4987465" y="2764045"/>
            <a:ext cx="17556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 mm window</a:t>
            </a:r>
          </a:p>
          <a:p>
            <a:r>
              <a:rPr lang="en-US" dirty="0"/>
              <a:t>1.7 A/P</a:t>
            </a:r>
          </a:p>
          <a:p>
            <a:r>
              <a:rPr lang="en-US" dirty="0"/>
              <a:t>2.5 M/L</a:t>
            </a:r>
          </a:p>
        </p:txBody>
      </p:sp>
    </p:spTree>
    <p:extLst>
      <p:ext uri="{BB962C8B-B14F-4D97-AF65-F5344CB8AC3E}">
        <p14:creationId xmlns:p14="http://schemas.microsoft.com/office/powerpoint/2010/main" val="13370658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4BD8E-6458-D44A-9C78-B57C9F14B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Widefield Imaging</a:t>
            </a:r>
          </a:p>
        </p:txBody>
      </p:sp>
      <p:pic>
        <p:nvPicPr>
          <p:cNvPr id="3" name="Trial3_average_ss">
            <a:hlinkClick r:id="" action="ppaction://media"/>
            <a:extLst>
              <a:ext uri="{FF2B5EF4-FFF2-40B4-BE49-F238E27FC236}">
                <a16:creationId xmlns:a16="http://schemas.microsoft.com/office/drawing/2014/main" id="{0ECD8444-DC4F-9C4E-9251-B55462E948D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10800000">
            <a:off x="810000" y="2872499"/>
            <a:ext cx="4267200" cy="3251200"/>
          </a:xfrm>
          <a:prstGeom prst="rect">
            <a:avLst/>
          </a:prstGeom>
        </p:spPr>
      </p:pic>
      <p:pic>
        <p:nvPicPr>
          <p:cNvPr id="4" name="Trial3_average_vision">
            <a:hlinkClick r:id="" action="ppaction://media"/>
            <a:extLst>
              <a:ext uri="{FF2B5EF4-FFF2-40B4-BE49-F238E27FC236}">
                <a16:creationId xmlns:a16="http://schemas.microsoft.com/office/drawing/2014/main" id="{CA63ED8E-F53A-CE4B-811C-89836F1E258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10800000">
            <a:off x="6799487" y="2872499"/>
            <a:ext cx="4267200" cy="3251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4D6BC0-BEE2-6744-B3DE-EDC805929B89}"/>
              </a:ext>
            </a:extLst>
          </p:cNvPr>
          <p:cNvSpPr txBox="1"/>
          <p:nvPr/>
        </p:nvSpPr>
        <p:spPr>
          <a:xfrm>
            <a:off x="892399" y="2384941"/>
            <a:ext cx="4613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Somatosensory Stimulation: whole body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21DE2F-0464-394C-B883-C38430E2EE5F}"/>
              </a:ext>
            </a:extLst>
          </p:cNvPr>
          <p:cNvSpPr txBox="1"/>
          <p:nvPr/>
        </p:nvSpPr>
        <p:spPr>
          <a:xfrm>
            <a:off x="7058025" y="2503167"/>
            <a:ext cx="3663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Contralateral Visual Stimulation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F93991-A9FD-D841-A29F-2DB22E6656F3}"/>
              </a:ext>
            </a:extLst>
          </p:cNvPr>
          <p:cNvSpPr txBox="1"/>
          <p:nvPr/>
        </p:nvSpPr>
        <p:spPr>
          <a:xfrm>
            <a:off x="7058025" y="6308366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</a:t>
            </a:r>
            <a:r>
              <a:rPr lang="en-US" dirty="0" err="1"/>
              <a:t>fms</a:t>
            </a:r>
            <a:r>
              <a:rPr lang="en-US" dirty="0"/>
              <a:t>/s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7BBE28-3E20-B343-B149-81CE443EFD87}"/>
              </a:ext>
            </a:extLst>
          </p:cNvPr>
          <p:cNvSpPr txBox="1"/>
          <p:nvPr/>
        </p:nvSpPr>
        <p:spPr>
          <a:xfrm>
            <a:off x="1052512" y="6241925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</a:t>
            </a:r>
            <a:r>
              <a:rPr lang="en-US" dirty="0" err="1"/>
              <a:t>fms</a:t>
            </a:r>
            <a:r>
              <a:rPr lang="en-US" dirty="0"/>
              <a:t>/s</a:t>
            </a:r>
          </a:p>
        </p:txBody>
      </p:sp>
    </p:spTree>
    <p:extLst>
      <p:ext uri="{BB962C8B-B14F-4D97-AF65-F5344CB8AC3E}">
        <p14:creationId xmlns:p14="http://schemas.microsoft.com/office/powerpoint/2010/main" val="206676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5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0536CAC-8372-C14A-A77D-7F26EADA11DF}"/>
              </a:ext>
            </a:extLst>
          </p:cNvPr>
          <p:cNvSpPr txBox="1"/>
          <p:nvPr/>
        </p:nvSpPr>
        <p:spPr>
          <a:xfrm>
            <a:off x="401053" y="346319"/>
            <a:ext cx="111796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Somatosensory Stimuli – Whole Body: Frame 20 – 70,10 Hz, 50% Duty Cycle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8DD80E-1987-D148-95B3-4565A7575A36}"/>
              </a:ext>
            </a:extLst>
          </p:cNvPr>
          <p:cNvSpPr txBox="1"/>
          <p:nvPr/>
        </p:nvSpPr>
        <p:spPr>
          <a:xfrm>
            <a:off x="10564315" y="689446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Frame 26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EB8D9F-7EA9-D947-A813-3B8183700D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38" t="21794" r="53815" b="32407"/>
          <a:stretch/>
        </p:blipFill>
        <p:spPr>
          <a:xfrm rot="10800000">
            <a:off x="1782454" y="3769895"/>
            <a:ext cx="3748188" cy="28234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F81647-D181-5643-A1B6-BAF17954364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063" t="14933" r="8728" b="15073"/>
          <a:stretch/>
        </p:blipFill>
        <p:spPr>
          <a:xfrm>
            <a:off x="5912207" y="1058778"/>
            <a:ext cx="5429561" cy="5411459"/>
          </a:xfrm>
          <a:prstGeom prst="rect">
            <a:avLst/>
          </a:prstGeom>
        </p:spPr>
      </p:pic>
      <p:pic>
        <p:nvPicPr>
          <p:cNvPr id="11" name="FB_ss_slower_converted">
            <a:hlinkClick r:id="" action="ppaction://media"/>
            <a:extLst>
              <a:ext uri="{FF2B5EF4-FFF2-40B4-BE49-F238E27FC236}">
                <a16:creationId xmlns:a16="http://schemas.microsoft.com/office/drawing/2014/main" id="{F236383F-30B6-1F40-A2D5-5576489B01E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10800000">
            <a:off x="1782453" y="920277"/>
            <a:ext cx="3743361" cy="28573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AD64D9-D113-0A46-8B13-038B08A62B0D}"/>
              </a:ext>
            </a:extLst>
          </p:cNvPr>
          <p:cNvSpPr txBox="1"/>
          <p:nvPr/>
        </p:nvSpPr>
        <p:spPr>
          <a:xfrm>
            <a:off x="643163" y="1363579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</a:t>
            </a:r>
            <a:r>
              <a:rPr lang="en-US" dirty="0" err="1"/>
              <a:t>fms</a:t>
            </a:r>
            <a:r>
              <a:rPr lang="en-US" dirty="0"/>
              <a:t>/s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A832521-F958-F844-A031-4F74681A3B3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r="181"/>
          <a:stretch/>
        </p:blipFill>
        <p:spPr>
          <a:xfrm rot="16200000">
            <a:off x="62789" y="4472900"/>
            <a:ext cx="1635537" cy="141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2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1000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D622CC-B0EE-3148-9135-22FB15D395B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45" t="21093" r="53131" b="31160"/>
          <a:stretch/>
        </p:blipFill>
        <p:spPr>
          <a:xfrm rot="10800000">
            <a:off x="1812756" y="3857136"/>
            <a:ext cx="3657601" cy="27682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7955BA-1F3D-5147-95FC-57DD110DF10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272" t="16123" r="7895" b="16713"/>
          <a:stretch/>
        </p:blipFill>
        <p:spPr>
          <a:xfrm>
            <a:off x="5913113" y="1138989"/>
            <a:ext cx="5974085" cy="5486400"/>
          </a:xfrm>
          <a:prstGeom prst="rect">
            <a:avLst/>
          </a:prstGeom>
        </p:spPr>
      </p:pic>
      <p:pic>
        <p:nvPicPr>
          <p:cNvPr id="5" name="Vision_slower (Converted)">
            <a:hlinkClick r:id="" action="ppaction://media"/>
            <a:extLst>
              <a:ext uri="{FF2B5EF4-FFF2-40B4-BE49-F238E27FC236}">
                <a16:creationId xmlns:a16="http://schemas.microsoft.com/office/drawing/2014/main" id="{7520514E-99DE-584F-8387-9737281D39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 rot="10800000">
            <a:off x="1812755" y="1138988"/>
            <a:ext cx="3657602" cy="27918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536CAC-8372-C14A-A77D-7F26EADA11DF}"/>
              </a:ext>
            </a:extLst>
          </p:cNvPr>
          <p:cNvSpPr txBox="1"/>
          <p:nvPr/>
        </p:nvSpPr>
        <p:spPr>
          <a:xfrm>
            <a:off x="449179" y="458613"/>
            <a:ext cx="77011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Visual Stimuli: Frame 20 – 70,10 Hz, 50% Duty Cycle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8DD80E-1987-D148-95B3-4565A7575A36}"/>
              </a:ext>
            </a:extLst>
          </p:cNvPr>
          <p:cNvSpPr txBox="1"/>
          <p:nvPr/>
        </p:nvSpPr>
        <p:spPr>
          <a:xfrm>
            <a:off x="10564315" y="689446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Frame 46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C6458D-3292-7240-AA3E-17D13E54519F}"/>
              </a:ext>
            </a:extLst>
          </p:cNvPr>
          <p:cNvSpPr txBox="1"/>
          <p:nvPr/>
        </p:nvSpPr>
        <p:spPr>
          <a:xfrm>
            <a:off x="537748" y="1475874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</a:t>
            </a:r>
            <a:r>
              <a:rPr lang="en-US" dirty="0" err="1"/>
              <a:t>fms</a:t>
            </a:r>
            <a:r>
              <a:rPr lang="en-US" dirty="0"/>
              <a:t>/s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7ECDE2-01D0-3E4D-BC65-6166741C9CB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r="181"/>
          <a:stretch/>
        </p:blipFill>
        <p:spPr>
          <a:xfrm rot="16200000">
            <a:off x="62789" y="4472900"/>
            <a:ext cx="1635537" cy="141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37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10000" fill="remove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13B2-3D05-3247-80DB-F613E393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when the stimulation is more specific?</a:t>
            </a:r>
          </a:p>
        </p:txBody>
      </p:sp>
    </p:spTree>
    <p:extLst>
      <p:ext uri="{BB962C8B-B14F-4D97-AF65-F5344CB8AC3E}">
        <p14:creationId xmlns:p14="http://schemas.microsoft.com/office/powerpoint/2010/main" val="1477586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13B2-3D05-3247-80DB-F613E393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when the stimulation is more specific?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B0CFE0-C356-144B-BAD1-0E1AD358F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00" y="2268754"/>
            <a:ext cx="9749884" cy="38280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B6ACE7-5149-6B43-8BA7-6F20746AB4EC}"/>
              </a:ext>
            </a:extLst>
          </p:cNvPr>
          <p:cNvSpPr txBox="1"/>
          <p:nvPr/>
        </p:nvSpPr>
        <p:spPr>
          <a:xfrm>
            <a:off x="2765502" y="6289288"/>
            <a:ext cx="9131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Credit: Neural Coding Lab, School of Psychology, University of New South Wales.</a:t>
            </a:r>
          </a:p>
        </p:txBody>
      </p:sp>
    </p:spTree>
    <p:extLst>
      <p:ext uri="{BB962C8B-B14F-4D97-AF65-F5344CB8AC3E}">
        <p14:creationId xmlns:p14="http://schemas.microsoft.com/office/powerpoint/2010/main" val="3425523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13B2-3D05-3247-80DB-F613E393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when the stimulation is more specific?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91BBA3-4017-854D-9B74-FD3BFBB91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784" y="2455448"/>
            <a:ext cx="6087947" cy="329517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F27482-75E8-334D-B379-AF790A3CEE9D}"/>
              </a:ext>
            </a:extLst>
          </p:cNvPr>
          <p:cNvCxnSpPr>
            <a:cxnSpLocks/>
          </p:cNvCxnSpPr>
          <p:nvPr/>
        </p:nvCxnSpPr>
        <p:spPr>
          <a:xfrm flipH="1">
            <a:off x="3252109" y="4735540"/>
            <a:ext cx="468352" cy="1115121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33EC933-20C9-CF40-A325-6B4AF529475E}"/>
              </a:ext>
            </a:extLst>
          </p:cNvPr>
          <p:cNvCxnSpPr>
            <a:cxnSpLocks/>
          </p:cNvCxnSpPr>
          <p:nvPr/>
        </p:nvCxnSpPr>
        <p:spPr>
          <a:xfrm flipH="1">
            <a:off x="8436589" y="4103035"/>
            <a:ext cx="468352" cy="1115121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080CB73-7496-7942-9BCC-5D80A38F97B7}"/>
              </a:ext>
            </a:extLst>
          </p:cNvPr>
          <p:cNvSpPr txBox="1"/>
          <p:nvPr/>
        </p:nvSpPr>
        <p:spPr>
          <a:xfrm>
            <a:off x="8986322" y="4460565"/>
            <a:ext cx="1067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=</a:t>
            </a:r>
            <a:r>
              <a:rPr lang="en-US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0ACDCE-401D-174E-B485-43315D9FB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0021" y="3632180"/>
            <a:ext cx="2118443" cy="211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98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0536CAC-8372-C14A-A77D-7F26EADA11DF}"/>
              </a:ext>
            </a:extLst>
          </p:cNvPr>
          <p:cNvSpPr txBox="1"/>
          <p:nvPr/>
        </p:nvSpPr>
        <p:spPr>
          <a:xfrm>
            <a:off x="449179" y="458613"/>
            <a:ext cx="93089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Multiple Whisker Stimuli: Frame 20 – 70, 10 Hz, 50% Duty Cycle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8DD80E-1987-D148-95B3-4565A7575A36}"/>
              </a:ext>
            </a:extLst>
          </p:cNvPr>
          <p:cNvSpPr txBox="1"/>
          <p:nvPr/>
        </p:nvSpPr>
        <p:spPr>
          <a:xfrm>
            <a:off x="10564315" y="689446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Frame 46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C6458D-3292-7240-AA3E-17D13E54519F}"/>
              </a:ext>
            </a:extLst>
          </p:cNvPr>
          <p:cNvSpPr txBox="1"/>
          <p:nvPr/>
        </p:nvSpPr>
        <p:spPr>
          <a:xfrm>
            <a:off x="537748" y="1475874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</a:t>
            </a:r>
            <a:r>
              <a:rPr lang="en-US" dirty="0" err="1"/>
              <a:t>fms</a:t>
            </a:r>
            <a:r>
              <a:rPr lang="en-US" dirty="0"/>
              <a:t>/s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78CC70-A6FC-894D-B085-1E9509E51A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301" t="21917" r="54075" b="32129"/>
          <a:stretch/>
        </p:blipFill>
        <p:spPr>
          <a:xfrm>
            <a:off x="2137062" y="3657600"/>
            <a:ext cx="3734350" cy="28495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E2F6BBA-A924-4343-B9D8-DC2AB02C23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679" t="15083" r="8321" b="17282"/>
          <a:stretch/>
        </p:blipFill>
        <p:spPr>
          <a:xfrm>
            <a:off x="6182317" y="1058778"/>
            <a:ext cx="5624466" cy="5309938"/>
          </a:xfrm>
          <a:prstGeom prst="rect">
            <a:avLst/>
          </a:prstGeom>
        </p:spPr>
      </p:pic>
      <p:pic>
        <p:nvPicPr>
          <p:cNvPr id="11" name="full_whisker_slower_converted">
            <a:hlinkClick r:id="" action="ppaction://media"/>
            <a:extLst>
              <a:ext uri="{FF2B5EF4-FFF2-40B4-BE49-F238E27FC236}">
                <a16:creationId xmlns:a16="http://schemas.microsoft.com/office/drawing/2014/main" id="{BE9FD09A-4B37-B146-880C-B80B405F44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37062" y="920278"/>
            <a:ext cx="3586105" cy="27373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BF51297-F967-7942-B920-7BE6A888BE2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1" r="181"/>
          <a:stretch/>
        </p:blipFill>
        <p:spPr>
          <a:xfrm rot="16200000">
            <a:off x="193025" y="4373691"/>
            <a:ext cx="1635537" cy="141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2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10000" fill="remove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13B2-3D05-3247-80DB-F613E3934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when the stimulation is more specific?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91BBA3-4017-854D-9B74-FD3BFBB91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489" y="2457492"/>
            <a:ext cx="6087947" cy="329517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0F27482-75E8-334D-B379-AF790A3CEE9D}"/>
              </a:ext>
            </a:extLst>
          </p:cNvPr>
          <p:cNvCxnSpPr>
            <a:cxnSpLocks/>
          </p:cNvCxnSpPr>
          <p:nvPr/>
        </p:nvCxnSpPr>
        <p:spPr>
          <a:xfrm flipH="1" flipV="1">
            <a:off x="2074129" y="3971267"/>
            <a:ext cx="2542478" cy="35541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6916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B918F0-CC28-4746-8E70-16FD91EE56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88" t="22392" r="54389" b="32023"/>
          <a:stretch/>
        </p:blipFill>
        <p:spPr>
          <a:xfrm>
            <a:off x="1860884" y="3985967"/>
            <a:ext cx="3529264" cy="26875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F946DD-8CA6-8D46-BE36-137AEDB445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810" t="15553" r="7499" b="17283"/>
          <a:stretch/>
        </p:blipFill>
        <p:spPr>
          <a:xfrm>
            <a:off x="5999748" y="1581748"/>
            <a:ext cx="5542545" cy="51078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0EF162-28AA-5E42-B772-AA1AEB8A4E76}"/>
              </a:ext>
            </a:extLst>
          </p:cNvPr>
          <p:cNvSpPr txBox="1"/>
          <p:nvPr/>
        </p:nvSpPr>
        <p:spPr>
          <a:xfrm>
            <a:off x="449179" y="458613"/>
            <a:ext cx="898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Single Whisker Stimuli: Frame 20 – 70,10 Hz, 50% Duty Cycle</a:t>
            </a:r>
          </a:p>
        </p:txBody>
      </p:sp>
      <p:pic>
        <p:nvPicPr>
          <p:cNvPr id="8" name="SingleWhisker_small_ROI_slower_converted">
            <a:hlinkClick r:id="" action="ppaction://media"/>
            <a:extLst>
              <a:ext uri="{FF2B5EF4-FFF2-40B4-BE49-F238E27FC236}">
                <a16:creationId xmlns:a16="http://schemas.microsoft.com/office/drawing/2014/main" id="{854F593F-ADBB-6F48-BBE0-9580DC7A7B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60884" y="1297538"/>
            <a:ext cx="3529264" cy="26939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826782-70D2-D045-AD6C-FA3FEBBA9E46}"/>
              </a:ext>
            </a:extLst>
          </p:cNvPr>
          <p:cNvSpPr txBox="1"/>
          <p:nvPr/>
        </p:nvSpPr>
        <p:spPr>
          <a:xfrm>
            <a:off x="10275556" y="1066347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Frame 23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6870A0-201A-D54A-AA7A-0BCC54CAA4E9}"/>
              </a:ext>
            </a:extLst>
          </p:cNvPr>
          <p:cNvSpPr txBox="1"/>
          <p:nvPr/>
        </p:nvSpPr>
        <p:spPr>
          <a:xfrm>
            <a:off x="537748" y="1475874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</a:t>
            </a:r>
            <a:r>
              <a:rPr lang="en-US" dirty="0" err="1"/>
              <a:t>fms</a:t>
            </a:r>
            <a:r>
              <a:rPr lang="en-US" dirty="0"/>
              <a:t>/s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4D40F4-6739-8D44-A598-071B43D157D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r="181"/>
          <a:stretch/>
        </p:blipFill>
        <p:spPr>
          <a:xfrm rot="16200000">
            <a:off x="193025" y="4373691"/>
            <a:ext cx="1635537" cy="141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0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10000" fill="remove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31CCE9-A3D5-F04B-BCBE-4004518EF9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80" t="21872" r="54442" b="32542"/>
          <a:stretch/>
        </p:blipFill>
        <p:spPr>
          <a:xfrm>
            <a:off x="1892966" y="3842080"/>
            <a:ext cx="3553661" cy="275122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80B003-D4DF-ED47-8650-02F5F79FC0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922" t="15751" r="8077" b="17557"/>
          <a:stretch/>
        </p:blipFill>
        <p:spPr>
          <a:xfrm>
            <a:off x="5623090" y="1127383"/>
            <a:ext cx="5686594" cy="5429394"/>
          </a:xfrm>
          <a:prstGeom prst="rect">
            <a:avLst/>
          </a:prstGeom>
        </p:spPr>
      </p:pic>
      <p:pic>
        <p:nvPicPr>
          <p:cNvPr id="6" name="SingleWhisker_small_ROI_slower_converted">
            <a:hlinkClick r:id="" action="ppaction://media"/>
            <a:extLst>
              <a:ext uri="{FF2B5EF4-FFF2-40B4-BE49-F238E27FC236}">
                <a16:creationId xmlns:a16="http://schemas.microsoft.com/office/drawing/2014/main" id="{BDDBFD9C-9280-FF42-9617-16C8C6B64D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92966" y="1148145"/>
            <a:ext cx="3529264" cy="26939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A6F29A-945C-1F44-9A77-8EB50BBABD44}"/>
              </a:ext>
            </a:extLst>
          </p:cNvPr>
          <p:cNvSpPr txBox="1"/>
          <p:nvPr/>
        </p:nvSpPr>
        <p:spPr>
          <a:xfrm>
            <a:off x="537748" y="1475874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</a:t>
            </a:r>
            <a:r>
              <a:rPr lang="en-US" dirty="0" err="1"/>
              <a:t>fms</a:t>
            </a:r>
            <a:r>
              <a:rPr lang="en-US" dirty="0"/>
              <a:t>/s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14D016-E1A5-8949-B7BD-BDCB7B708C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r="181"/>
          <a:stretch/>
        </p:blipFill>
        <p:spPr>
          <a:xfrm rot="16200000">
            <a:off x="193025" y="4373691"/>
            <a:ext cx="1635537" cy="141739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75254B-2F70-AC45-A341-CB8F87EADE2C}"/>
              </a:ext>
            </a:extLst>
          </p:cNvPr>
          <p:cNvSpPr txBox="1"/>
          <p:nvPr/>
        </p:nvSpPr>
        <p:spPr>
          <a:xfrm>
            <a:off x="449179" y="458613"/>
            <a:ext cx="898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Single Whisker Stimuli: Frame 20 – 70,10 Hz, 50% Duty Cycle</a:t>
            </a:r>
          </a:p>
        </p:txBody>
      </p:sp>
    </p:spTree>
    <p:extLst>
      <p:ext uri="{BB962C8B-B14F-4D97-AF65-F5344CB8AC3E}">
        <p14:creationId xmlns:p14="http://schemas.microsoft.com/office/powerpoint/2010/main" val="247423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70EF162-28AA-5E42-B772-AA1AEB8A4E76}"/>
              </a:ext>
            </a:extLst>
          </p:cNvPr>
          <p:cNvSpPr txBox="1"/>
          <p:nvPr/>
        </p:nvSpPr>
        <p:spPr>
          <a:xfrm>
            <a:off x="449179" y="458613"/>
            <a:ext cx="898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Single Whisker Stimuli: Frame 20 – 70,10 Hz, 50% Duty Cycle</a:t>
            </a:r>
          </a:p>
        </p:txBody>
      </p:sp>
      <p:pic>
        <p:nvPicPr>
          <p:cNvPr id="8" name="SingleWhisker_small_ROI_slower_converted">
            <a:hlinkClick r:id="" action="ppaction://media"/>
            <a:extLst>
              <a:ext uri="{FF2B5EF4-FFF2-40B4-BE49-F238E27FC236}">
                <a16:creationId xmlns:a16="http://schemas.microsoft.com/office/drawing/2014/main" id="{854F593F-ADBB-6F48-BBE0-9580DC7A7B6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60884" y="920278"/>
            <a:ext cx="3701695" cy="28255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3401DCB-FB7E-3F49-B4F7-0899931364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632" t="22015" r="54474" b="32267"/>
          <a:stretch/>
        </p:blipFill>
        <p:spPr>
          <a:xfrm>
            <a:off x="1860885" y="3745832"/>
            <a:ext cx="3673642" cy="28507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BAAEB0-0F2C-6A41-B4F0-8488B534963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172" t="14591" r="7829" b="16595"/>
          <a:stretch/>
        </p:blipFill>
        <p:spPr>
          <a:xfrm>
            <a:off x="5807241" y="1417932"/>
            <a:ext cx="5518485" cy="53006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F1702E-E7F4-BA40-93DA-60B6780C9A82}"/>
              </a:ext>
            </a:extLst>
          </p:cNvPr>
          <p:cNvSpPr txBox="1"/>
          <p:nvPr/>
        </p:nvSpPr>
        <p:spPr>
          <a:xfrm>
            <a:off x="10564315" y="689446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Frame 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3FD977-5E34-1C4D-9371-501A18CA40CA}"/>
              </a:ext>
            </a:extLst>
          </p:cNvPr>
          <p:cNvSpPr txBox="1"/>
          <p:nvPr/>
        </p:nvSpPr>
        <p:spPr>
          <a:xfrm>
            <a:off x="537748" y="1475874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 </a:t>
            </a:r>
            <a:r>
              <a:rPr lang="en-US" dirty="0" err="1"/>
              <a:t>fms</a:t>
            </a:r>
            <a:r>
              <a:rPr lang="en-US" dirty="0"/>
              <a:t>/s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6C0DF77-AF8C-F145-AA54-031F2746D0A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r="181"/>
          <a:stretch/>
        </p:blipFill>
        <p:spPr>
          <a:xfrm rot="16200000">
            <a:off x="193025" y="4373691"/>
            <a:ext cx="1635537" cy="141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10000" fill="remove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DED20-20DD-443E-A4F0-E2A0F4D21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39700"/>
            <a:ext cx="10515600" cy="1325563"/>
          </a:xfrm>
        </p:spPr>
        <p:txBody>
          <a:bodyPr/>
          <a:lstStyle/>
          <a:p>
            <a:r>
              <a:rPr lang="en-US" dirty="0"/>
              <a:t>Spontaneous activity under anesthesia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444575-B73A-4DE7-9125-84CCFD82B6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440" y="2343094"/>
            <a:ext cx="3490119" cy="3490119"/>
          </a:xfrm>
        </p:spPr>
      </p:pic>
      <p:pic>
        <p:nvPicPr>
          <p:cNvPr id="7" name="Picture 6" descr="A close up of a tattoo&#10;&#10;Description automatically generated">
            <a:extLst>
              <a:ext uri="{FF2B5EF4-FFF2-40B4-BE49-F238E27FC236}">
                <a16:creationId xmlns:a16="http://schemas.microsoft.com/office/drawing/2014/main" id="{2D23590A-8C61-4F6A-BB50-EF3E677DF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" y="2732484"/>
            <a:ext cx="3629025" cy="2711340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681884C-89F1-44D5-85EC-90D5301CE69F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626475" y="1582681"/>
          <a:ext cx="2689225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rism 6" r:id="rId5" imgW="2689494" imgH="1520210" progId="Prism6.Document">
                  <p:embed/>
                </p:oleObj>
              </mc:Choice>
              <mc:Fallback>
                <p:oleObj name="Prism 6" r:id="rId5" imgW="2689494" imgH="1520210" progId="Prism6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B681884C-89F1-44D5-85EC-90D5301CE6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626475" y="1582681"/>
                        <a:ext cx="2689225" cy="152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425F3D56-6DB6-4F1D-9C87-CF2466B807E0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626475" y="2944076"/>
          <a:ext cx="2689225" cy="162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rism 6" r:id="rId7" imgW="2689494" imgH="1620693" progId="Prism6.Document">
                  <p:embed/>
                </p:oleObj>
              </mc:Choice>
              <mc:Fallback>
                <p:oleObj name="Prism 6" r:id="rId7" imgW="2689494" imgH="1620693" progId="Prism6.Document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425F3D56-6DB6-4F1D-9C87-CF2466B807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626475" y="2944076"/>
                        <a:ext cx="2689225" cy="162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98625AC-DB9E-4AE5-B848-009E111DD09D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8626475" y="4360863"/>
          <a:ext cx="2689225" cy="1643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rism 6" r:id="rId9" imgW="2689494" imgH="1643743" progId="Prism6.Document">
                  <p:embed/>
                </p:oleObj>
              </mc:Choice>
              <mc:Fallback>
                <p:oleObj name="Prism 6" r:id="rId9" imgW="2689494" imgH="1643743" progId="Prism6.Document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798625AC-DB9E-4AE5-B848-009E111DD0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626475" y="4360863"/>
                        <a:ext cx="2689225" cy="1643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503B67-EEFA-484F-AB7D-AC70606025A4}"/>
              </a:ext>
            </a:extLst>
          </p:cNvPr>
          <p:cNvCxnSpPr/>
          <p:nvPr/>
        </p:nvCxnSpPr>
        <p:spPr>
          <a:xfrm>
            <a:off x="8632630" y="5905500"/>
            <a:ext cx="20116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B5FB4DB-4A2E-4227-BD00-EF2C3A828A79}"/>
              </a:ext>
            </a:extLst>
          </p:cNvPr>
          <p:cNvSpPr txBox="1"/>
          <p:nvPr/>
        </p:nvSpPr>
        <p:spPr>
          <a:xfrm>
            <a:off x="8544873" y="5865425"/>
            <a:ext cx="40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10s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949BB5E-CE6B-4A96-9ABF-722BD379DD47}"/>
              </a:ext>
            </a:extLst>
          </p:cNvPr>
          <p:cNvCxnSpPr/>
          <p:nvPr/>
        </p:nvCxnSpPr>
        <p:spPr>
          <a:xfrm flipV="1">
            <a:off x="8634427" y="5637475"/>
            <a:ext cx="0" cy="27200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3C29B5A-2094-4B09-B3A4-B29B10327C93}"/>
              </a:ext>
            </a:extLst>
          </p:cNvPr>
          <p:cNvSpPr txBox="1"/>
          <p:nvPr/>
        </p:nvSpPr>
        <p:spPr>
          <a:xfrm rot="16200000">
            <a:off x="8337124" y="5634975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a.u</a:t>
            </a:r>
            <a:r>
              <a:rPr lang="en-US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085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B4E6A-80F9-49C2-922B-6982EEF8F80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249238"/>
            <a:ext cx="10515600" cy="1325563"/>
          </a:xfrm>
        </p:spPr>
        <p:txBody>
          <a:bodyPr/>
          <a:lstStyle/>
          <a:p>
            <a:r>
              <a:rPr lang="en-US" dirty="0"/>
              <a:t>Day 2: awake recording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96A6A1-1F47-49DD-995B-72FC16A90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0550" y="1571625"/>
            <a:ext cx="3867150" cy="3867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BB1011-3B1D-4CFD-BE58-C4EF9D692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100" y="1571625"/>
            <a:ext cx="3867150" cy="38671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15E760-01F8-4042-ACC5-E6F8A17363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" y="2106613"/>
            <a:ext cx="3853815" cy="287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8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9627C6EF-7A37-4647-8A27-F281F614586D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680422" y="4347652"/>
          <a:ext cx="4310063" cy="1386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Prism 6" r:id="rId3" imgW="2962116" imgH="1581076" progId="Prism6.Document">
                  <p:embed/>
                </p:oleObj>
              </mc:Choice>
              <mc:Fallback>
                <p:oleObj name="Prism 6" r:id="rId3" imgW="2962116" imgH="1581076" progId="Prism6.Document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9627C6EF-7A37-4647-8A27-F281F61458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80422" y="4347652"/>
                        <a:ext cx="4310063" cy="13863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62A25AB2-E84A-4A4D-819B-7F8F0D7305FF}"/>
              </a:ext>
            </a:extLst>
          </p:cNvPr>
          <p:cNvSpPr txBox="1">
            <a:spLocks/>
          </p:cNvSpPr>
          <p:nvPr/>
        </p:nvSpPr>
        <p:spPr>
          <a:xfrm>
            <a:off x="114300" y="-897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Awake recording, contralateral stim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AF64B7D-A420-4DD7-A9E0-D1A05FBEBE81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680422" y="1282479"/>
          <a:ext cx="4310063" cy="136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Prism 6" r:id="rId5" imgW="2962116" imgH="1559827" progId="Prism6.Document">
                  <p:embed/>
                </p:oleObj>
              </mc:Choice>
              <mc:Fallback>
                <p:oleObj name="Prism 6" r:id="rId5" imgW="2962116" imgH="1559827" progId="Prism6.Document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6AF64B7D-A420-4DD7-A9E0-D1A05FBEBE8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80422" y="1282479"/>
                        <a:ext cx="4310063" cy="1369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173BD99D-3EE2-4FD7-81AD-87421E1841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64" y="1752379"/>
            <a:ext cx="3867150" cy="3867150"/>
          </a:xfrm>
          <a:prstGeom prst="rect">
            <a:avLst/>
          </a:prstGeom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EF3507B9-F2E2-4E20-AD05-E271842B4ADA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680422" y="2124072"/>
          <a:ext cx="4310063" cy="1564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Prism 6" r:id="rId8" imgW="2962116" imgH="1782402" progId="Prism6.Document">
                  <p:embed/>
                </p:oleObj>
              </mc:Choice>
              <mc:Fallback>
                <p:oleObj name="Prism 6" r:id="rId8" imgW="2962116" imgH="1782402" progId="Prism6.Document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EF3507B9-F2E2-4E20-AD05-E271842B4A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680422" y="2124072"/>
                        <a:ext cx="4310063" cy="15644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DCC5D6F-2958-4886-A0DB-F57BE93747C9}"/>
              </a:ext>
            </a:extLst>
          </p:cNvPr>
          <p:cNvGraphicFramePr>
            <a:graphicFrameLocks noChangeAspect="1"/>
          </p:cNvGraphicFramePr>
          <p:nvPr>
            <p:extLst/>
          </p:nvPr>
        </p:nvGraphicFramePr>
        <p:xfrm>
          <a:off x="6680422" y="3349328"/>
          <a:ext cx="4310062" cy="12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Prism 6" r:id="rId10" imgW="2962116" imgH="1393436" progId="Prism6.Document">
                  <p:embed/>
                </p:oleObj>
              </mc:Choice>
              <mc:Fallback>
                <p:oleObj name="Prism 6" r:id="rId10" imgW="2962116" imgH="1393436" progId="Prism6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7DCC5D6F-2958-4886-A0DB-F57BE93747C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680422" y="3349328"/>
                        <a:ext cx="4310062" cy="12226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D910B4-F801-4A8E-BB43-7C88B61639F0}"/>
              </a:ext>
            </a:extLst>
          </p:cNvPr>
          <p:cNvCxnSpPr>
            <a:cxnSpLocks/>
          </p:cNvCxnSpPr>
          <p:nvPr/>
        </p:nvCxnSpPr>
        <p:spPr>
          <a:xfrm>
            <a:off x="6680422" y="5724979"/>
            <a:ext cx="4023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1AB12AF-2942-43EF-90FF-8A1F151DD988}"/>
              </a:ext>
            </a:extLst>
          </p:cNvPr>
          <p:cNvSpPr txBox="1"/>
          <p:nvPr/>
        </p:nvSpPr>
        <p:spPr>
          <a:xfrm>
            <a:off x="6719526" y="5715910"/>
            <a:ext cx="3241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D46554-FEF2-41A0-A41C-C5688795F3E3}"/>
              </a:ext>
            </a:extLst>
          </p:cNvPr>
          <p:cNvCxnSpPr/>
          <p:nvPr/>
        </p:nvCxnSpPr>
        <p:spPr>
          <a:xfrm flipV="1">
            <a:off x="6680422" y="5452978"/>
            <a:ext cx="0" cy="27200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D93E118-4895-4DDF-AC14-04CA75DA0767}"/>
              </a:ext>
            </a:extLst>
          </p:cNvPr>
          <p:cNvSpPr txBox="1"/>
          <p:nvPr/>
        </p:nvSpPr>
        <p:spPr>
          <a:xfrm rot="16200000">
            <a:off x="6334174" y="5450478"/>
            <a:ext cx="4154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a.u</a:t>
            </a:r>
            <a:r>
              <a:rPr lang="en-US" sz="1200" dirty="0"/>
              <a:t>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EAB679E-D220-4740-B4E2-ABD4DC6CBF85}"/>
              </a:ext>
            </a:extLst>
          </p:cNvPr>
          <p:cNvCxnSpPr/>
          <p:nvPr/>
        </p:nvCxnSpPr>
        <p:spPr>
          <a:xfrm>
            <a:off x="7657106" y="1494845"/>
            <a:ext cx="0" cy="4603805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93A5B16-6768-4D39-80A0-3407C5CD651D}"/>
              </a:ext>
            </a:extLst>
          </p:cNvPr>
          <p:cNvSpPr txBox="1"/>
          <p:nvPr/>
        </p:nvSpPr>
        <p:spPr>
          <a:xfrm>
            <a:off x="7103524" y="6087765"/>
            <a:ext cx="1107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Stimulus onset</a:t>
            </a:r>
          </a:p>
        </p:txBody>
      </p:sp>
    </p:spTree>
    <p:extLst>
      <p:ext uri="{BB962C8B-B14F-4D97-AF65-F5344CB8AC3E}">
        <p14:creationId xmlns:p14="http://schemas.microsoft.com/office/powerpoint/2010/main" val="766730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64F8A-5C5B-B049-9765-66BF1DBC2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124" y="365125"/>
            <a:ext cx="2446986" cy="1325563"/>
          </a:xfrm>
        </p:spPr>
        <p:txBody>
          <a:bodyPr/>
          <a:lstStyle/>
          <a:p>
            <a:r>
              <a:rPr lang="en-US" dirty="0">
                <a:latin typeface="Avenir Roman" panose="02000503020000020003" pitchFamily="2" charset="0"/>
              </a:rPr>
              <a:t>Thanks!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65DDAE-671D-4344-B274-403078C95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176" y="307753"/>
            <a:ext cx="8546206" cy="64096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BF5BB9-316E-A142-BCC5-82DB9B46F2B6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21540000">
            <a:off x="9880463" y="2920817"/>
            <a:ext cx="869073" cy="5029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591CE84-4810-7B45-977E-F565E8BAF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4170" y="307753"/>
            <a:ext cx="1392212" cy="1842969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54411E-D1E7-F844-9399-5F73536A2BD7}"/>
              </a:ext>
            </a:extLst>
          </p:cNvPr>
          <p:cNvCxnSpPr/>
          <p:nvPr/>
        </p:nvCxnSpPr>
        <p:spPr>
          <a:xfrm flipV="1">
            <a:off x="9876140" y="307753"/>
            <a:ext cx="748930" cy="2605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C8C823-FE14-2A42-87FF-8E3AAF020CD4}"/>
              </a:ext>
            </a:extLst>
          </p:cNvPr>
          <p:cNvCxnSpPr/>
          <p:nvPr/>
        </p:nvCxnSpPr>
        <p:spPr>
          <a:xfrm flipV="1">
            <a:off x="10753859" y="2150722"/>
            <a:ext cx="1282523" cy="12782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9F9DDEF-C3CD-2F42-A3FD-47D7AD1803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516" r="62102" b="22817"/>
          <a:stretch/>
        </p:blipFill>
        <p:spPr>
          <a:xfrm flipH="1">
            <a:off x="4910675" y="1027906"/>
            <a:ext cx="2347654" cy="5506408"/>
          </a:xfrm>
          <a:prstGeom prst="rect">
            <a:avLst/>
          </a:prstGeom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6AF9E9-794F-9143-BDBB-BCB2FC1C944B}"/>
              </a:ext>
            </a:extLst>
          </p:cNvPr>
          <p:cNvSpPr txBox="1"/>
          <p:nvPr/>
        </p:nvSpPr>
        <p:spPr>
          <a:xfrm>
            <a:off x="600075" y="2343150"/>
            <a:ext cx="26146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latin typeface="Avenir Roman" panose="02000503020000020003" pitchFamily="2" charset="0"/>
              </a:rPr>
              <a:t>Arka</a:t>
            </a:r>
            <a:endParaRPr lang="en-US" sz="2400" dirty="0">
              <a:latin typeface="Avenir Roman" panose="02000503020000020003" pitchFamily="2" charset="0"/>
            </a:endParaRPr>
          </a:p>
          <a:p>
            <a:r>
              <a:rPr lang="en-US" sz="2400" dirty="0">
                <a:latin typeface="Avenir Roman" panose="02000503020000020003" pitchFamily="2" charset="0"/>
              </a:rPr>
              <a:t>Clarissa</a:t>
            </a:r>
          </a:p>
          <a:p>
            <a:r>
              <a:rPr lang="en-US" sz="2400" dirty="0">
                <a:latin typeface="Avenir Roman" panose="02000503020000020003" pitchFamily="2" charset="0"/>
              </a:rPr>
              <a:t>Luca</a:t>
            </a:r>
          </a:p>
          <a:p>
            <a:r>
              <a:rPr lang="en-US" sz="2400" dirty="0">
                <a:latin typeface="Avenir Roman" panose="02000503020000020003" pitchFamily="2" charset="0"/>
              </a:rPr>
              <a:t>Simon</a:t>
            </a:r>
          </a:p>
          <a:p>
            <a:endParaRPr lang="en-US" sz="2400" dirty="0">
              <a:latin typeface="Avenir Roman" panose="02000503020000020003" pitchFamily="2" charset="0"/>
            </a:endParaRPr>
          </a:p>
          <a:p>
            <a:r>
              <a:rPr lang="en-US" sz="2400" dirty="0">
                <a:latin typeface="Avenir Roman" panose="02000503020000020003" pitchFamily="2" charset="0"/>
              </a:rPr>
              <a:t>&amp; everyone else!</a:t>
            </a:r>
          </a:p>
        </p:txBody>
      </p:sp>
    </p:spTree>
    <p:extLst>
      <p:ext uri="{BB962C8B-B14F-4D97-AF65-F5344CB8AC3E}">
        <p14:creationId xmlns:p14="http://schemas.microsoft.com/office/powerpoint/2010/main" val="19292937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1104</TotalTime>
  <Words>398</Words>
  <Application>Microsoft Macintosh PowerPoint</Application>
  <PresentationFormat>Widescreen</PresentationFormat>
  <Paragraphs>87</Paragraphs>
  <Slides>23</Slides>
  <Notes>3</Notes>
  <HiddenSlides>0</HiddenSlides>
  <MMClips>9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Avenir Book</vt:lpstr>
      <vt:lpstr>Avenir Roman</vt:lpstr>
      <vt:lpstr>Calibri</vt:lpstr>
      <vt:lpstr>Century Gothic</vt:lpstr>
      <vt:lpstr>Wingdings 2</vt:lpstr>
      <vt:lpstr>Quotable</vt:lpstr>
      <vt:lpstr>Prism 6</vt:lpstr>
      <vt:lpstr>good vibes:  a tail of two mice</vt:lpstr>
      <vt:lpstr>PowerPoint Presentation</vt:lpstr>
      <vt:lpstr>PowerPoint Presentation</vt:lpstr>
      <vt:lpstr>PowerPoint Presentation</vt:lpstr>
      <vt:lpstr>Data analysis pipeline</vt:lpstr>
      <vt:lpstr>PowerPoint Presentation</vt:lpstr>
      <vt:lpstr>PowerPoint Presentation</vt:lpstr>
      <vt:lpstr> Mouse Preparation               &amp;  Wide Field Setup</vt:lpstr>
      <vt:lpstr>Widefield Imaging</vt:lpstr>
      <vt:lpstr>PowerPoint Presentation</vt:lpstr>
      <vt:lpstr>PowerPoint Presentation</vt:lpstr>
      <vt:lpstr>What happens when the stimulation is more specific?</vt:lpstr>
      <vt:lpstr>What happens when the stimulation is more specific?</vt:lpstr>
      <vt:lpstr>What happens when the stimulation is more specific?</vt:lpstr>
      <vt:lpstr>PowerPoint Presentation</vt:lpstr>
      <vt:lpstr>What happens when the stimulation is more specific?</vt:lpstr>
      <vt:lpstr>PowerPoint Presentation</vt:lpstr>
      <vt:lpstr>PowerPoint Presentation</vt:lpstr>
      <vt:lpstr>PowerPoint Presentation</vt:lpstr>
      <vt:lpstr>Spontaneous activity under anesthesia </vt:lpstr>
      <vt:lpstr>Day 2: awake recording</vt:lpstr>
      <vt:lpstr>PowerPoint Presentation</vt:lpstr>
      <vt:lpstr>Thanks!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Wang, Yunmiao</dc:creator>
  <cp:lastModifiedBy>Wang, Yunmiao</cp:lastModifiedBy>
  <cp:revision>26</cp:revision>
  <dcterms:created xsi:type="dcterms:W3CDTF">2019-08-10T18:33:15Z</dcterms:created>
  <dcterms:modified xsi:type="dcterms:W3CDTF">2019-08-11T12:57:28Z</dcterms:modified>
</cp:coreProperties>
</file>