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2" r:id="rId4"/>
    <p:sldId id="258" r:id="rId5"/>
    <p:sldId id="259" r:id="rId6"/>
    <p:sldId id="294" r:id="rId7"/>
    <p:sldId id="295" r:id="rId8"/>
    <p:sldId id="293" r:id="rId9"/>
    <p:sldId id="260" r:id="rId10"/>
    <p:sldId id="269" r:id="rId11"/>
    <p:sldId id="275" r:id="rId12"/>
    <p:sldId id="270" r:id="rId13"/>
    <p:sldId id="276" r:id="rId14"/>
    <p:sldId id="272" r:id="rId15"/>
    <p:sldId id="277" r:id="rId16"/>
    <p:sldId id="273" r:id="rId17"/>
    <p:sldId id="278" r:id="rId18"/>
    <p:sldId id="274" r:id="rId19"/>
    <p:sldId id="279" r:id="rId20"/>
    <p:sldId id="280" r:id="rId21"/>
    <p:sldId id="301" r:id="rId22"/>
    <p:sldId id="268" r:id="rId23"/>
    <p:sldId id="302" r:id="rId24"/>
    <p:sldId id="281" r:id="rId25"/>
    <p:sldId id="283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6" r:id="rId36"/>
    <p:sldId id="297" r:id="rId37"/>
    <p:sldId id="300" r:id="rId38"/>
    <p:sldId id="298" r:id="rId39"/>
    <p:sldId id="299" r:id="rId40"/>
    <p:sldId id="303" r:id="rId41"/>
    <p:sldId id="304" r:id="rId42"/>
    <p:sldId id="305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nda Fekir" initials="SF" lastIdx="1" clrIdx="0">
    <p:extLst>
      <p:ext uri="{19B8F6BF-5375-455C-9EA6-DF929625EA0E}">
        <p15:presenceInfo xmlns:p15="http://schemas.microsoft.com/office/powerpoint/2012/main" userId="3cf26383b294054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3" autoAdjust="0"/>
    <p:restoredTop sz="94660"/>
  </p:normalViewPr>
  <p:slideViewPr>
    <p:cSldViewPr snapToGrid="0">
      <p:cViewPr varScale="1">
        <p:scale>
          <a:sx n="75" d="100"/>
          <a:sy n="75" d="100"/>
        </p:scale>
        <p:origin x="43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E13C-51F1-421F-9244-2D68724B9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D55B1-B1EE-4AE3-A63C-C4A1D06B6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3583C-9913-4B57-97CC-DE6ABAA81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A671-D0EC-4952-939F-85914E3EE4EF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AF67B-54AE-4B98-AE52-AAB7C19E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401C-519D-48BA-8352-25B5C3580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2589-6C1A-4713-A6E9-DFFE16089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326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0F936-402D-4362-9240-2134658CF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AFFE1-A2D4-4880-8785-7735ED670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DA191-47D3-40B0-A710-02F5CC96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A671-D0EC-4952-939F-85914E3EE4EF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B3F32-498C-4D1F-899E-F81705720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C9EF4-E012-4883-BB9F-C572E115B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2589-6C1A-4713-A6E9-DFFE16089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69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1D5B1-C8F1-4A34-A486-900B76A29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7DBC0-619D-4FE1-8B84-BA64CCABA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91F99-B98F-4A79-AD39-22AA9779F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A671-D0EC-4952-939F-85914E3EE4EF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C48D7-3561-4622-8864-8C26493D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C674B-DC20-4461-84AD-0D60B89BA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2589-6C1A-4713-A6E9-DFFE16089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824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9776A-E6DB-4D2D-B155-8A12E3768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0693B-E56B-436A-9EF9-0EA65621C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D3012-592F-4F72-B43B-80F2571BF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198471-812B-4CA5-8D9F-84687A7C5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A671-D0EC-4952-939F-85914E3EE4EF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E5E23-0135-42A0-83EA-076D3E53A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C8F47-965F-46CE-9D4E-C0C8FFC0E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2589-6C1A-4713-A6E9-DFFE16089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2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817A6-0786-4B3D-8005-5BBE4161E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0CDED-904C-4A11-A449-B30F54535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0DA746-768E-4928-AC30-2EC233BFC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374427-AA06-4E8F-9F63-63477862FC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22D0C4-E2A6-458F-9FA2-A0E0F0354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FDEEFA-E23C-4F7C-9BCF-5143617F6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A671-D0EC-4952-939F-85914E3EE4EF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124279-EE03-4951-9BAB-8FEFC60CF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DB7743-53B2-403A-ABF2-DDC3A9A53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2589-6C1A-4713-A6E9-DFFE16089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64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C7771-4789-4AB5-B390-97D51A23C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6685F-6234-4BE0-9C2E-C03CEDB7C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A671-D0EC-4952-939F-85914E3EE4EF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6262A5-FABA-4E3F-812D-B20C25EC6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9FCE11-6094-4672-AD2A-1CFE6054A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2589-6C1A-4713-A6E9-DFFE16089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31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7182F7-EE3D-41EE-8D83-579A865B4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A671-D0EC-4952-939F-85914E3EE4EF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AC266-ED42-490D-B07C-CDDD1567B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359A1D-92FA-4697-9017-5173746CC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2589-6C1A-4713-A6E9-DFFE16089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29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7F4C-7ADA-4971-A743-7985CF2DD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E0EED-FFFD-486F-A84E-FE2FE88EB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44C7C-2611-434E-BCF5-F12E6A2DD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E006E3-2E28-427F-A636-EB4ED6EF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A671-D0EC-4952-939F-85914E3EE4EF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A2F1E-3302-4F08-8A12-87C458B8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0E9B9E-05AA-42E4-AC81-029D36AFC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2589-6C1A-4713-A6E9-DFFE16089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25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787CB-553D-45D8-9494-C6747D7BE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F16854-2C05-4165-BBFA-FFC6D87997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8E718-3B91-4D0D-92C8-EA7FA95C6D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DC3659-7C50-4774-8FA8-8BF6CD9A0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A671-D0EC-4952-939F-85914E3EE4EF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6DD44E-B58D-41E1-AEC0-629CBAFB0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2716D-6642-4C0C-81B9-16DE2F01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2589-6C1A-4713-A6E9-DFFE16089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570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EA6FF-987D-40E9-8105-283E00145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2C322A-4C56-4187-A79D-AA8CED4D50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5BDC3-D1CD-407B-A12E-80B915E2E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A671-D0EC-4952-939F-85914E3EE4EF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7404D-1DEB-4E96-BD94-BEC17B836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FF0D7-A459-433D-9C94-3613916C6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2589-6C1A-4713-A6E9-DFFE16089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709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51FD2-E377-4196-ACCE-790B9B8441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F334A9-B56F-4583-A304-109EFB444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08F36-DCB6-490C-8EAF-1DA726362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A671-D0EC-4952-939F-85914E3EE4EF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9A6F5-841B-44EA-A871-F6DB3A560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6DAF3-1D6D-421F-9F83-3509D370A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2589-6C1A-4713-A6E9-DFFE16089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8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BDA765-997F-4515-A3AF-4E4D93DE1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9CF34-5956-444E-B308-F0257B2E0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28BF-0906-4156-B05D-6DF5EFD689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AA671-D0EC-4952-939F-85914E3EE4EF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A7D38-791E-4F56-AE98-BB3B811BFE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DAAF2-8487-4AB2-8F81-C0B8F10C6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B2589-6C1A-4713-A6E9-DFFE16089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13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avi"/><Relationship Id="rId7" Type="http://schemas.openxmlformats.org/officeDocument/2006/relationships/image" Target="../media/image8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2.avi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4.avi"/><Relationship Id="rId7" Type="http://schemas.openxmlformats.org/officeDocument/2006/relationships/image" Target="../media/image10.png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4.avi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1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6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25.png"/><Relationship Id="rId12" Type="http://schemas.openxmlformats.org/officeDocument/2006/relationships/image" Target="../media/image34.png"/><Relationship Id="rId2" Type="http://schemas.openxmlformats.org/officeDocument/2006/relationships/image" Target="../media/image29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11" Type="http://schemas.openxmlformats.org/officeDocument/2006/relationships/image" Target="../media/image17.png"/><Relationship Id="rId5" Type="http://schemas.openxmlformats.org/officeDocument/2006/relationships/image" Target="../media/image32.png"/><Relationship Id="rId15" Type="http://schemas.openxmlformats.org/officeDocument/2006/relationships/image" Target="../media/image37.png"/><Relationship Id="rId10" Type="http://schemas.openxmlformats.org/officeDocument/2006/relationships/image" Target="../media/image19.png"/><Relationship Id="rId4" Type="http://schemas.openxmlformats.org/officeDocument/2006/relationships/image" Target="../media/image31.png"/><Relationship Id="rId9" Type="http://schemas.openxmlformats.org/officeDocument/2006/relationships/image" Target="../media/image21.png"/><Relationship Id="rId1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26.png"/><Relationship Id="rId12" Type="http://schemas.openxmlformats.org/officeDocument/2006/relationships/image" Target="../media/image44.png"/><Relationship Id="rId2" Type="http://schemas.openxmlformats.org/officeDocument/2006/relationships/image" Target="../media/image39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11" Type="http://schemas.openxmlformats.org/officeDocument/2006/relationships/image" Target="../media/image18.png"/><Relationship Id="rId5" Type="http://schemas.openxmlformats.org/officeDocument/2006/relationships/image" Target="../media/image42.png"/><Relationship Id="rId15" Type="http://schemas.openxmlformats.org/officeDocument/2006/relationships/image" Target="../media/image47.png"/><Relationship Id="rId10" Type="http://schemas.openxmlformats.org/officeDocument/2006/relationships/image" Target="../media/image20.png"/><Relationship Id="rId4" Type="http://schemas.openxmlformats.org/officeDocument/2006/relationships/image" Target="../media/image41.png"/><Relationship Id="rId9" Type="http://schemas.openxmlformats.org/officeDocument/2006/relationships/image" Target="../media/image22.png"/><Relationship Id="rId1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23.png"/><Relationship Id="rId18" Type="http://schemas.openxmlformats.org/officeDocument/2006/relationships/image" Target="../media/image24.png"/><Relationship Id="rId26" Type="http://schemas.openxmlformats.org/officeDocument/2006/relationships/image" Target="../media/image38.png"/><Relationship Id="rId3" Type="http://schemas.openxmlformats.org/officeDocument/2006/relationships/image" Target="../media/image30.png"/><Relationship Id="rId21" Type="http://schemas.openxmlformats.org/officeDocument/2006/relationships/image" Target="../media/image18.png"/><Relationship Id="rId7" Type="http://schemas.openxmlformats.org/officeDocument/2006/relationships/image" Target="../media/image39.png"/><Relationship Id="rId12" Type="http://schemas.openxmlformats.org/officeDocument/2006/relationships/image" Target="../media/image25.png"/><Relationship Id="rId17" Type="http://schemas.openxmlformats.org/officeDocument/2006/relationships/image" Target="../media/image26.png"/><Relationship Id="rId25" Type="http://schemas.openxmlformats.org/officeDocument/2006/relationships/image" Target="../media/image37.png"/><Relationship Id="rId2" Type="http://schemas.openxmlformats.org/officeDocument/2006/relationships/image" Target="../media/image29.png"/><Relationship Id="rId16" Type="http://schemas.openxmlformats.org/officeDocument/2006/relationships/image" Target="../media/image17.png"/><Relationship Id="rId20" Type="http://schemas.openxmlformats.org/officeDocument/2006/relationships/image" Target="../media/image20.pn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11" Type="http://schemas.openxmlformats.org/officeDocument/2006/relationships/image" Target="../media/image43.png"/><Relationship Id="rId24" Type="http://schemas.openxmlformats.org/officeDocument/2006/relationships/image" Target="../media/image36.png"/><Relationship Id="rId5" Type="http://schemas.openxmlformats.org/officeDocument/2006/relationships/image" Target="../media/image32.png"/><Relationship Id="rId15" Type="http://schemas.openxmlformats.org/officeDocument/2006/relationships/image" Target="../media/image19.png"/><Relationship Id="rId23" Type="http://schemas.openxmlformats.org/officeDocument/2006/relationships/image" Target="../media/image35.png"/><Relationship Id="rId28" Type="http://schemas.openxmlformats.org/officeDocument/2006/relationships/image" Target="../media/image45.png"/><Relationship Id="rId10" Type="http://schemas.openxmlformats.org/officeDocument/2006/relationships/image" Target="../media/image42.png"/><Relationship Id="rId19" Type="http://schemas.openxmlformats.org/officeDocument/2006/relationships/image" Target="../media/image22.png"/><Relationship Id="rId31" Type="http://schemas.openxmlformats.org/officeDocument/2006/relationships/image" Target="../media/image48.png"/><Relationship Id="rId4" Type="http://schemas.openxmlformats.org/officeDocument/2006/relationships/image" Target="../media/image31.png"/><Relationship Id="rId9" Type="http://schemas.openxmlformats.org/officeDocument/2006/relationships/image" Target="../media/image41.png"/><Relationship Id="rId14" Type="http://schemas.openxmlformats.org/officeDocument/2006/relationships/image" Target="../media/image21.png"/><Relationship Id="rId22" Type="http://schemas.openxmlformats.org/officeDocument/2006/relationships/image" Target="../media/image34.png"/><Relationship Id="rId27" Type="http://schemas.openxmlformats.org/officeDocument/2006/relationships/image" Target="../media/image44.png"/><Relationship Id="rId30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DF97B-695B-4492-A4D1-B83D224E9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GCaMP6f-EF05 vs </a:t>
            </a:r>
            <a:r>
              <a:rPr lang="en-US" dirty="0" err="1">
                <a:solidFill>
                  <a:schemeClr val="bg1"/>
                </a:solidFill>
              </a:rPr>
              <a:t>iGluSNFR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7807B-6FBF-4E47-BC1A-EAF1499A62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Escape Response </a:t>
            </a:r>
          </a:p>
        </p:txBody>
      </p:sp>
    </p:spTree>
    <p:extLst>
      <p:ext uri="{BB962C8B-B14F-4D97-AF65-F5344CB8AC3E}">
        <p14:creationId xmlns:p14="http://schemas.microsoft.com/office/powerpoint/2010/main" val="761013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70FB16-4CD7-4B6B-B7AF-38C78B7DD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473" y="816615"/>
            <a:ext cx="7549054" cy="16267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792C6E-5DAA-446A-A7EA-74D676C43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33" y="3034332"/>
            <a:ext cx="2652381" cy="27606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D132AF-B2CF-4715-94F6-DB2587E27413}"/>
              </a:ext>
            </a:extLst>
          </p:cNvPr>
          <p:cNvSpPr txBox="1"/>
          <p:nvPr/>
        </p:nvSpPr>
        <p:spPr>
          <a:xfrm>
            <a:off x="735870" y="5718220"/>
            <a:ext cx="19159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Piezo bender</a:t>
            </a:r>
          </a:p>
          <a:p>
            <a:pPr algn="ctr"/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Mechanosensory </a:t>
            </a:r>
          </a:p>
          <a:p>
            <a:pPr algn="ctr"/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Stmiulation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337A48-2D72-4074-B136-376A23B6F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708" y="3034332"/>
            <a:ext cx="3909387" cy="32361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0CFCAA-FF11-4FAE-9300-146B2A0A6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4095" y="3679337"/>
            <a:ext cx="4573861" cy="236204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56BA493-2FC3-48A2-B8CC-88AE2F22669B}"/>
              </a:ext>
            </a:extLst>
          </p:cNvPr>
          <p:cNvSpPr/>
          <p:nvPr/>
        </p:nvSpPr>
        <p:spPr>
          <a:xfrm>
            <a:off x="5572769" y="6342284"/>
            <a:ext cx="1158068" cy="3686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 err="1"/>
              <a:t>Kioma</a:t>
            </a:r>
            <a:r>
              <a:rPr lang="de-DE" sz="1200" dirty="0"/>
              <a:t> et al 2011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1658CC-BB81-47E7-A930-04ED7FF2202E}"/>
              </a:ext>
            </a:extLst>
          </p:cNvPr>
          <p:cNvSpPr/>
          <p:nvPr/>
        </p:nvSpPr>
        <p:spPr>
          <a:xfrm>
            <a:off x="9870527" y="6132001"/>
            <a:ext cx="19333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 err="1"/>
              <a:t>Marsden</a:t>
            </a:r>
            <a:r>
              <a:rPr lang="de-DE" sz="1200" dirty="0"/>
              <a:t> </a:t>
            </a:r>
            <a:r>
              <a:rPr lang="de-DE" sz="1200" dirty="0" err="1"/>
              <a:t>and</a:t>
            </a:r>
            <a:r>
              <a:rPr lang="de-DE" sz="1200" dirty="0"/>
              <a:t> </a:t>
            </a:r>
            <a:r>
              <a:rPr lang="de-DE" sz="1200" dirty="0" err="1"/>
              <a:t>Granato</a:t>
            </a:r>
            <a:r>
              <a:rPr lang="de-DE" sz="1200" dirty="0"/>
              <a:t>, 2015</a:t>
            </a:r>
          </a:p>
        </p:txBody>
      </p:sp>
    </p:spTree>
    <p:extLst>
      <p:ext uri="{BB962C8B-B14F-4D97-AF65-F5344CB8AC3E}">
        <p14:creationId xmlns:p14="http://schemas.microsoft.com/office/powerpoint/2010/main" val="412955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E8F69B5-BDB5-440C-9F38-3093D93C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9880" y="42386"/>
            <a:ext cx="2555240" cy="1138555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iGluSNFR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9D4BE0C-EA83-493F-B568-813F84A01DE9}"/>
              </a:ext>
            </a:extLst>
          </p:cNvPr>
          <p:cNvSpPr txBox="1">
            <a:spLocks/>
          </p:cNvSpPr>
          <p:nvPr/>
        </p:nvSpPr>
        <p:spPr>
          <a:xfrm>
            <a:off x="1706880" y="-36512"/>
            <a:ext cx="2829560" cy="1296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GCaMP6f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D15332-EC74-4AF2-990E-6E208EA75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07" y="1702675"/>
            <a:ext cx="4985296" cy="49170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EF492A-1105-4232-B29D-74743D311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9591" y="1651936"/>
            <a:ext cx="4985297" cy="49677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FEDCA3-C1F1-4C6C-9086-484071109BBF}"/>
              </a:ext>
            </a:extLst>
          </p:cNvPr>
          <p:cNvSpPr txBox="1"/>
          <p:nvPr/>
        </p:nvSpPr>
        <p:spPr>
          <a:xfrm>
            <a:off x="4862137" y="1651936"/>
            <a:ext cx="21817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accent2"/>
                </a:solidFill>
              </a:rPr>
              <a:t>Mauthner</a:t>
            </a:r>
            <a:r>
              <a:rPr lang="en-US" sz="2400" b="1" dirty="0">
                <a:solidFill>
                  <a:schemeClr val="accent2"/>
                </a:solidFill>
              </a:rPr>
              <a:t> Cells</a:t>
            </a:r>
          </a:p>
          <a:p>
            <a:r>
              <a:rPr lang="en-US" sz="2400" b="1" dirty="0">
                <a:solidFill>
                  <a:schemeClr val="accent5"/>
                </a:solidFill>
              </a:rPr>
              <a:t>Accessory Cells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Sensory Input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68AA918-5C3C-455E-B92F-CD2287C51C31}"/>
              </a:ext>
            </a:extLst>
          </p:cNvPr>
          <p:cNvCxnSpPr/>
          <p:nvPr/>
        </p:nvCxnSpPr>
        <p:spPr>
          <a:xfrm flipH="1" flipV="1">
            <a:off x="3468414" y="5360276"/>
            <a:ext cx="204951" cy="536028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391B2F7-64B5-4936-8866-833CBEC75745}"/>
              </a:ext>
            </a:extLst>
          </p:cNvPr>
          <p:cNvCxnSpPr/>
          <p:nvPr/>
        </p:nvCxnSpPr>
        <p:spPr>
          <a:xfrm flipH="1" flipV="1">
            <a:off x="9882974" y="4650829"/>
            <a:ext cx="204951" cy="536028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BF1B2A-209D-4BF2-B213-DDEBCC914D4B}"/>
              </a:ext>
            </a:extLst>
          </p:cNvPr>
          <p:cNvCxnSpPr>
            <a:cxnSpLocks/>
          </p:cNvCxnSpPr>
          <p:nvPr/>
        </p:nvCxnSpPr>
        <p:spPr>
          <a:xfrm>
            <a:off x="1706879" y="4627181"/>
            <a:ext cx="726905" cy="0"/>
          </a:xfrm>
          <a:prstGeom prst="straightConnector1">
            <a:avLst/>
          </a:prstGeom>
          <a:ln w="762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20F06AC-76A3-4977-8413-2C9B8B01EB28}"/>
              </a:ext>
            </a:extLst>
          </p:cNvPr>
          <p:cNvCxnSpPr>
            <a:cxnSpLocks/>
          </p:cNvCxnSpPr>
          <p:nvPr/>
        </p:nvCxnSpPr>
        <p:spPr>
          <a:xfrm>
            <a:off x="1706880" y="4289929"/>
            <a:ext cx="726905" cy="0"/>
          </a:xfrm>
          <a:prstGeom prst="straightConnector1">
            <a:avLst/>
          </a:prstGeom>
          <a:ln w="762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D2E01B7-E31A-49EE-B1F1-F12852E9838E}"/>
              </a:ext>
            </a:extLst>
          </p:cNvPr>
          <p:cNvCxnSpPr>
            <a:cxnSpLocks/>
          </p:cNvCxnSpPr>
          <p:nvPr/>
        </p:nvCxnSpPr>
        <p:spPr>
          <a:xfrm>
            <a:off x="7929879" y="3260835"/>
            <a:ext cx="726905" cy="0"/>
          </a:xfrm>
          <a:prstGeom prst="straightConnector1">
            <a:avLst/>
          </a:prstGeom>
          <a:ln w="762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9B877F2-53AD-48A8-A102-99ADBACD8043}"/>
              </a:ext>
            </a:extLst>
          </p:cNvPr>
          <p:cNvCxnSpPr>
            <a:cxnSpLocks/>
          </p:cNvCxnSpPr>
          <p:nvPr/>
        </p:nvCxnSpPr>
        <p:spPr>
          <a:xfrm>
            <a:off x="7929880" y="3852028"/>
            <a:ext cx="726905" cy="0"/>
          </a:xfrm>
          <a:prstGeom prst="straightConnector1">
            <a:avLst/>
          </a:prstGeom>
          <a:ln w="762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84D4EB7-7254-47DF-BAC3-5497D58B275E}"/>
              </a:ext>
            </a:extLst>
          </p:cNvPr>
          <p:cNvCxnSpPr>
            <a:cxnSpLocks/>
          </p:cNvCxnSpPr>
          <p:nvPr/>
        </p:nvCxnSpPr>
        <p:spPr>
          <a:xfrm flipH="1">
            <a:off x="4351283" y="4918843"/>
            <a:ext cx="682996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03A25F6-8854-4C40-982A-02932A86E6F7}"/>
              </a:ext>
            </a:extLst>
          </p:cNvPr>
          <p:cNvCxnSpPr>
            <a:cxnSpLocks/>
          </p:cNvCxnSpPr>
          <p:nvPr/>
        </p:nvCxnSpPr>
        <p:spPr>
          <a:xfrm flipH="1">
            <a:off x="4472328" y="4217265"/>
            <a:ext cx="682996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AB5B419-0350-4BCD-A404-29F831BD4041}"/>
              </a:ext>
            </a:extLst>
          </p:cNvPr>
          <p:cNvCxnSpPr>
            <a:cxnSpLocks/>
          </p:cNvCxnSpPr>
          <p:nvPr/>
        </p:nvCxnSpPr>
        <p:spPr>
          <a:xfrm flipH="1">
            <a:off x="10294883" y="4012326"/>
            <a:ext cx="682996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569E107-936B-4D5D-B9FE-A5DA83D60ED9}"/>
              </a:ext>
            </a:extLst>
          </p:cNvPr>
          <p:cNvCxnSpPr>
            <a:cxnSpLocks/>
          </p:cNvCxnSpPr>
          <p:nvPr/>
        </p:nvCxnSpPr>
        <p:spPr>
          <a:xfrm flipH="1">
            <a:off x="10289539" y="4453761"/>
            <a:ext cx="682996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711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tack0010">
            <a:hlinkClick r:id="" action="ppaction://media"/>
            <a:extLst>
              <a:ext uri="{FF2B5EF4-FFF2-40B4-BE49-F238E27FC236}">
                <a16:creationId xmlns:a16="http://schemas.microsoft.com/office/drawing/2014/main" id="{E0DA1E9E-CAA2-4D1B-9A50-398520F136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76999" y="965200"/>
            <a:ext cx="5638800" cy="56388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E8F69B5-BDB5-440C-9F38-3093D93C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9880" y="42386"/>
            <a:ext cx="2555240" cy="1138555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iGluSNFR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9D4BE0C-EA83-493F-B568-813F84A01DE9}"/>
              </a:ext>
            </a:extLst>
          </p:cNvPr>
          <p:cNvSpPr txBox="1">
            <a:spLocks/>
          </p:cNvSpPr>
          <p:nvPr/>
        </p:nvSpPr>
        <p:spPr>
          <a:xfrm>
            <a:off x="1706880" y="-36512"/>
            <a:ext cx="2829560" cy="1296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GCaMP6f</a:t>
            </a:r>
          </a:p>
        </p:txBody>
      </p:sp>
      <p:pic>
        <p:nvPicPr>
          <p:cNvPr id="8" name="stack0018">
            <a:hlinkClick r:id="" action="ppaction://media"/>
            <a:extLst>
              <a:ext uri="{FF2B5EF4-FFF2-40B4-BE49-F238E27FC236}">
                <a16:creationId xmlns:a16="http://schemas.microsoft.com/office/drawing/2014/main" id="{F1CAD470-8BC2-48A4-8E57-5213C9A597A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201" y="965200"/>
            <a:ext cx="56388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9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6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3Dstack0010">
            <a:hlinkClick r:id="" action="ppaction://media"/>
            <a:extLst>
              <a:ext uri="{FF2B5EF4-FFF2-40B4-BE49-F238E27FC236}">
                <a16:creationId xmlns:a16="http://schemas.microsoft.com/office/drawing/2014/main" id="{FEFCB7A2-FA49-425E-95D4-CEBB0FA2CB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42248" y="1180940"/>
            <a:ext cx="5330504" cy="5230019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99091D60-5411-483A-9B25-BE368F06DCE0}"/>
              </a:ext>
            </a:extLst>
          </p:cNvPr>
          <p:cNvSpPr txBox="1">
            <a:spLocks/>
          </p:cNvSpPr>
          <p:nvPr/>
        </p:nvSpPr>
        <p:spPr>
          <a:xfrm>
            <a:off x="7929880" y="42386"/>
            <a:ext cx="2555240" cy="1138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iGluSNFR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BEBF1736-4CAE-4E98-A0AD-4E6CF49B4EC0}"/>
              </a:ext>
            </a:extLst>
          </p:cNvPr>
          <p:cNvSpPr txBox="1">
            <a:spLocks/>
          </p:cNvSpPr>
          <p:nvPr/>
        </p:nvSpPr>
        <p:spPr>
          <a:xfrm>
            <a:off x="1706880" y="-36512"/>
            <a:ext cx="2829560" cy="1296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GCaMP6f</a:t>
            </a:r>
          </a:p>
        </p:txBody>
      </p:sp>
      <p:pic>
        <p:nvPicPr>
          <p:cNvPr id="10" name="3Dstack0018">
            <a:hlinkClick r:id="" action="ppaction://media"/>
            <a:extLst>
              <a:ext uri="{FF2B5EF4-FFF2-40B4-BE49-F238E27FC236}">
                <a16:creationId xmlns:a16="http://schemas.microsoft.com/office/drawing/2014/main" id="{D18A137C-5D94-4687-84E2-793123D3D42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1541" y="1180941"/>
            <a:ext cx="5300237" cy="523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4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2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792C6E-5DAA-446A-A7EA-74D676C43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488" y="2048678"/>
            <a:ext cx="2652381" cy="27606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D132AF-B2CF-4715-94F6-DB2587E27413}"/>
              </a:ext>
            </a:extLst>
          </p:cNvPr>
          <p:cNvSpPr txBox="1"/>
          <p:nvPr/>
        </p:nvSpPr>
        <p:spPr>
          <a:xfrm>
            <a:off x="1350725" y="4732566"/>
            <a:ext cx="19159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Piezo bender</a:t>
            </a:r>
          </a:p>
          <a:p>
            <a:pPr algn="ctr"/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Mechanosensory </a:t>
            </a:r>
          </a:p>
          <a:p>
            <a:pPr algn="ctr"/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Stmiulation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67ACC4-1727-48D6-B0F8-4DEE24982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55" y="408601"/>
            <a:ext cx="12328634" cy="1325563"/>
          </a:xfrm>
        </p:spPr>
        <p:txBody>
          <a:bodyPr/>
          <a:lstStyle/>
          <a:p>
            <a:r>
              <a:rPr lang="en-US" dirty="0"/>
              <a:t>Experimental Design: Changed Time Between Stimuli 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122208-FD4B-4500-8B1B-24F899C44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8221" y="1825625"/>
            <a:ext cx="7065579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Delivered </a:t>
            </a:r>
          </a:p>
          <a:p>
            <a:pPr marL="0" indent="0">
              <a:buNone/>
            </a:pPr>
            <a:r>
              <a:rPr lang="en-US" dirty="0"/>
              <a:t>10 1 ms pulses. 10 s apart. </a:t>
            </a:r>
          </a:p>
          <a:p>
            <a:pPr marL="0" indent="0">
              <a:buNone/>
            </a:pPr>
            <a:r>
              <a:rPr lang="en-US" dirty="0"/>
              <a:t>50 1 ms pulses. 1 s apart. </a:t>
            </a:r>
          </a:p>
          <a:p>
            <a:pPr marL="0" indent="0">
              <a:buNone/>
            </a:pPr>
            <a:r>
              <a:rPr lang="en-US" dirty="0"/>
              <a:t>50 1 ms pulses. 500 ms apart. </a:t>
            </a:r>
          </a:p>
          <a:p>
            <a:pPr marL="0" indent="0">
              <a:buNone/>
            </a:pPr>
            <a:r>
              <a:rPr lang="en-US" dirty="0"/>
              <a:t>50 1 ms pulses. 250 ms apart. </a:t>
            </a:r>
          </a:p>
          <a:p>
            <a:pPr marL="0" indent="0">
              <a:buNone/>
            </a:pPr>
            <a:r>
              <a:rPr lang="en-US" dirty="0"/>
              <a:t>50 1 ms pulses. 100 ms apart.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298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E8F69B5-BDB5-440C-9F38-3093D93C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9880" y="42386"/>
            <a:ext cx="2555240" cy="1138555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iGluSNFR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9D4BE0C-EA83-493F-B568-813F84A01DE9}"/>
              </a:ext>
            </a:extLst>
          </p:cNvPr>
          <p:cNvSpPr txBox="1">
            <a:spLocks/>
          </p:cNvSpPr>
          <p:nvPr/>
        </p:nvSpPr>
        <p:spPr>
          <a:xfrm>
            <a:off x="1706880" y="-36512"/>
            <a:ext cx="2829560" cy="1296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GCaMP6f</a:t>
            </a:r>
          </a:p>
        </p:txBody>
      </p:sp>
      <p:pic>
        <p:nvPicPr>
          <p:cNvPr id="8" name="stack0028_shortStimResp">
            <a:hlinkClick r:id="" action="ppaction://media"/>
            <a:extLst>
              <a:ext uri="{FF2B5EF4-FFF2-40B4-BE49-F238E27FC236}">
                <a16:creationId xmlns:a16="http://schemas.microsoft.com/office/drawing/2014/main" id="{D6D97FAA-DD0C-4CEF-8F90-929089763A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1286" y="2427675"/>
            <a:ext cx="5419891" cy="2716494"/>
          </a:xfrm>
          <a:prstGeom prst="rect">
            <a:avLst/>
          </a:prstGeom>
        </p:spPr>
      </p:pic>
      <p:pic>
        <p:nvPicPr>
          <p:cNvPr id="9" name="stack0022_shortStimRespVid">
            <a:hlinkClick r:id="" action="ppaction://media"/>
            <a:extLst>
              <a:ext uri="{FF2B5EF4-FFF2-40B4-BE49-F238E27FC236}">
                <a16:creationId xmlns:a16="http://schemas.microsoft.com/office/drawing/2014/main" id="{C99371AE-9644-4D3E-9A4A-8CB3A7DF57C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6000" y="2312676"/>
            <a:ext cx="5869537" cy="294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5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E8F69B5-BDB5-440C-9F38-3093D93C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126" y="3443858"/>
            <a:ext cx="2555240" cy="1138555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iGluSNFR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9D4BE0C-EA83-493F-B568-813F84A01DE9}"/>
              </a:ext>
            </a:extLst>
          </p:cNvPr>
          <p:cNvSpPr txBox="1">
            <a:spLocks/>
          </p:cNvSpPr>
          <p:nvPr/>
        </p:nvSpPr>
        <p:spPr>
          <a:xfrm>
            <a:off x="7945966" y="103384"/>
            <a:ext cx="2829560" cy="1296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GCaMP6f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AD75C9-74EC-42AA-AE92-51649789D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902" y="4297660"/>
            <a:ext cx="4741359" cy="23402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C6B648-19B0-4E80-8331-628647E6D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902" y="1324296"/>
            <a:ext cx="4355519" cy="2086905"/>
          </a:xfrm>
          <a:prstGeom prst="rect">
            <a:avLst/>
          </a:prstGeom>
        </p:spPr>
      </p:pic>
      <p:sp>
        <p:nvSpPr>
          <p:cNvPr id="24" name="Title 5">
            <a:extLst>
              <a:ext uri="{FF2B5EF4-FFF2-40B4-BE49-F238E27FC236}">
                <a16:creationId xmlns:a16="http://schemas.microsoft.com/office/drawing/2014/main" id="{E2F3B99E-29BE-4172-AF43-2D29348001C7}"/>
              </a:ext>
            </a:extLst>
          </p:cNvPr>
          <p:cNvSpPr txBox="1">
            <a:spLocks/>
          </p:cNvSpPr>
          <p:nvPr/>
        </p:nvSpPr>
        <p:spPr>
          <a:xfrm>
            <a:off x="356693" y="103384"/>
            <a:ext cx="2829560" cy="1296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Response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7E49496-3D03-4B3A-99ED-E3DA4C784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39" y="1967551"/>
            <a:ext cx="6909846" cy="356840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33B14A2-A9B2-42DF-94C6-03E38997DE4B}"/>
              </a:ext>
            </a:extLst>
          </p:cNvPr>
          <p:cNvSpPr/>
          <p:nvPr/>
        </p:nvSpPr>
        <p:spPr>
          <a:xfrm>
            <a:off x="4066804" y="5592273"/>
            <a:ext cx="23272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err="1">
                <a:solidFill>
                  <a:schemeClr val="bg1"/>
                </a:solidFill>
              </a:rPr>
              <a:t>Marsden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and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Granato</a:t>
            </a:r>
            <a:r>
              <a:rPr lang="de-DE" sz="1200" dirty="0">
                <a:solidFill>
                  <a:schemeClr val="bg1"/>
                </a:solidFill>
              </a:rPr>
              <a:t>, 2015</a:t>
            </a:r>
          </a:p>
        </p:txBody>
      </p:sp>
    </p:spTree>
    <p:extLst>
      <p:ext uri="{BB962C8B-B14F-4D97-AF65-F5344CB8AC3E}">
        <p14:creationId xmlns:p14="http://schemas.microsoft.com/office/powerpoint/2010/main" val="2465744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679CAC-36BF-4C19-A8A4-AD911BD34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675" y="442912"/>
            <a:ext cx="5962650" cy="59721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791997-D67F-4253-8592-BC12360FA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593" y="819024"/>
            <a:ext cx="6427674" cy="52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2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7AF1F5-994A-462B-8406-68E4990F2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2214"/>
            <a:ext cx="11868539" cy="65602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F1A517-8170-4C89-A241-2FD5F1E9EE58}"/>
              </a:ext>
            </a:extLst>
          </p:cNvPr>
          <p:cNvSpPr txBox="1"/>
          <p:nvPr/>
        </p:nvSpPr>
        <p:spPr>
          <a:xfrm>
            <a:off x="3474097" y="590121"/>
            <a:ext cx="27743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-1 sec Gaussian filter </a:t>
            </a:r>
          </a:p>
          <a:p>
            <a:r>
              <a:rPr lang="en-US" dirty="0"/>
              <a:t>-526 Hz Acquisition rate </a:t>
            </a:r>
          </a:p>
          <a:p>
            <a:r>
              <a:rPr lang="en-US" dirty="0"/>
              <a:t>-Mechanosensory stim administered 10 times</a:t>
            </a:r>
          </a:p>
          <a:p>
            <a:r>
              <a:rPr lang="en-US" dirty="0"/>
              <a:t>-10 s ISI</a:t>
            </a:r>
          </a:p>
          <a:p>
            <a:endParaRPr lang="en-US" dirty="0"/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CE59BB6D-1BCA-4B9C-BADB-76AACB665629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GCaMP6f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72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142325-79FF-431F-BDDD-476314ECA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874"/>
            <a:ext cx="11845899" cy="67261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998B4D-6B25-417F-96F6-C126A94A0352}"/>
              </a:ext>
            </a:extLst>
          </p:cNvPr>
          <p:cNvSpPr txBox="1"/>
          <p:nvPr/>
        </p:nvSpPr>
        <p:spPr>
          <a:xfrm>
            <a:off x="3222967" y="510627"/>
            <a:ext cx="27743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-1 sec Gaussian filter </a:t>
            </a:r>
          </a:p>
          <a:p>
            <a:r>
              <a:rPr lang="en-US" dirty="0"/>
              <a:t>-476 Hz Acquisition rate </a:t>
            </a:r>
          </a:p>
          <a:p>
            <a:r>
              <a:rPr lang="en-US" dirty="0"/>
              <a:t>-Mechanosensory stim administered 10 times</a:t>
            </a:r>
          </a:p>
          <a:p>
            <a:r>
              <a:rPr lang="en-US" dirty="0"/>
              <a:t>-10 s ISI</a:t>
            </a:r>
          </a:p>
          <a:p>
            <a:endParaRPr lang="en-US" dirty="0"/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2C4480BF-0BD7-42E0-90B5-925AAFD4B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837" y="400253"/>
            <a:ext cx="10515600" cy="1325563"/>
          </a:xfrm>
        </p:spPr>
        <p:txBody>
          <a:bodyPr/>
          <a:lstStyle/>
          <a:p>
            <a:r>
              <a:rPr lang="en-US" dirty="0" err="1"/>
              <a:t>iGluSNFR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4792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ACEA85-1D22-4A12-9BFD-339BDE3C5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02" y="449967"/>
            <a:ext cx="11691105" cy="63847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030027-852A-4B76-8580-1D5EA9E3CF12}"/>
              </a:ext>
            </a:extLst>
          </p:cNvPr>
          <p:cNvSpPr txBox="1"/>
          <p:nvPr/>
        </p:nvSpPr>
        <p:spPr>
          <a:xfrm>
            <a:off x="3823995" y="449967"/>
            <a:ext cx="27743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-1 sec Gaussian filter </a:t>
            </a:r>
          </a:p>
          <a:p>
            <a:r>
              <a:rPr lang="en-US" dirty="0"/>
              <a:t>-526 Hz Acquisition rate </a:t>
            </a:r>
          </a:p>
          <a:p>
            <a:r>
              <a:rPr lang="en-US" dirty="0"/>
              <a:t>-Mechanosensory </a:t>
            </a:r>
            <a:r>
              <a:rPr lang="en-US" b="1" dirty="0"/>
              <a:t>stim</a:t>
            </a:r>
            <a:r>
              <a:rPr lang="en-US" dirty="0"/>
              <a:t> administered </a:t>
            </a:r>
            <a:r>
              <a:rPr lang="en-US" b="1" dirty="0"/>
              <a:t>50 times</a:t>
            </a:r>
          </a:p>
          <a:p>
            <a:r>
              <a:rPr lang="en-US" dirty="0"/>
              <a:t>-</a:t>
            </a:r>
            <a:r>
              <a:rPr lang="en-US" b="1" dirty="0"/>
              <a:t>1 s ISI</a:t>
            </a:r>
          </a:p>
          <a:p>
            <a:endParaRPr lang="en-US" dirty="0"/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DE0D3E6C-3420-47EC-BDA8-1C445003A2B9}"/>
              </a:ext>
            </a:extLst>
          </p:cNvPr>
          <p:cNvSpPr txBox="1">
            <a:spLocks/>
          </p:cNvSpPr>
          <p:nvPr/>
        </p:nvSpPr>
        <p:spPr>
          <a:xfrm>
            <a:off x="1340498" y="44996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</p:spTree>
    <p:extLst>
      <p:ext uri="{BB962C8B-B14F-4D97-AF65-F5344CB8AC3E}">
        <p14:creationId xmlns:p14="http://schemas.microsoft.com/office/powerpoint/2010/main" val="1885233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E52D56-C323-4722-90E3-353B61525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435"/>
            <a:ext cx="12097825" cy="67011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4B7180F-478C-43BF-986D-C49A8CEA0F23}"/>
              </a:ext>
            </a:extLst>
          </p:cNvPr>
          <p:cNvSpPr txBox="1"/>
          <p:nvPr/>
        </p:nvSpPr>
        <p:spPr>
          <a:xfrm>
            <a:off x="3664032" y="527852"/>
            <a:ext cx="27743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-1 sec Gaussian filter </a:t>
            </a:r>
          </a:p>
          <a:p>
            <a:r>
              <a:rPr lang="en-US" dirty="0"/>
              <a:t>-476 Hz Acquisition rate </a:t>
            </a:r>
          </a:p>
          <a:p>
            <a:r>
              <a:rPr lang="en-US" dirty="0"/>
              <a:t>-Mechanosensory </a:t>
            </a:r>
            <a:r>
              <a:rPr lang="en-US" b="1" dirty="0"/>
              <a:t>stim</a:t>
            </a:r>
            <a:r>
              <a:rPr lang="en-US" dirty="0"/>
              <a:t> administered </a:t>
            </a:r>
            <a:r>
              <a:rPr lang="en-US" b="1" dirty="0"/>
              <a:t>50 times</a:t>
            </a:r>
          </a:p>
          <a:p>
            <a:r>
              <a:rPr lang="en-US" dirty="0"/>
              <a:t>-</a:t>
            </a:r>
            <a:r>
              <a:rPr lang="en-US" b="1" dirty="0"/>
              <a:t>1 s ISI</a:t>
            </a:r>
          </a:p>
          <a:p>
            <a:endParaRPr lang="en-US" dirty="0"/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72E0B248-A851-469F-AD71-719590A2E8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50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EB8E71-CFDA-4938-B458-FB8A5F688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98" y="169282"/>
            <a:ext cx="11784022" cy="65194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7E0A62-CDF4-491A-AD73-CE427DB8D4B0}"/>
              </a:ext>
            </a:extLst>
          </p:cNvPr>
          <p:cNvSpPr txBox="1"/>
          <p:nvPr/>
        </p:nvSpPr>
        <p:spPr>
          <a:xfrm>
            <a:off x="3491741" y="339833"/>
            <a:ext cx="27743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-1 sec Gaussian filter </a:t>
            </a:r>
          </a:p>
          <a:p>
            <a:r>
              <a:rPr lang="en-US" dirty="0"/>
              <a:t>-526 Hz Acquisition rate </a:t>
            </a:r>
          </a:p>
          <a:p>
            <a:r>
              <a:rPr lang="en-US" dirty="0"/>
              <a:t>-Mechanosensory </a:t>
            </a:r>
            <a:r>
              <a:rPr lang="en-US" b="1" dirty="0"/>
              <a:t>stim</a:t>
            </a:r>
            <a:r>
              <a:rPr lang="en-US" dirty="0"/>
              <a:t> administered </a:t>
            </a:r>
            <a:r>
              <a:rPr lang="en-US" b="1" dirty="0"/>
              <a:t>50 times</a:t>
            </a:r>
          </a:p>
          <a:p>
            <a:r>
              <a:rPr lang="en-US" dirty="0"/>
              <a:t>-</a:t>
            </a:r>
            <a:r>
              <a:rPr lang="en-US" b="1" dirty="0"/>
              <a:t>500 ms ISI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D48480F-D927-4A1B-8D4B-FBBD54A6E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094" y="339833"/>
            <a:ext cx="10515600" cy="1325563"/>
          </a:xfrm>
        </p:spPr>
        <p:txBody>
          <a:bodyPr/>
          <a:lstStyle/>
          <a:p>
            <a:r>
              <a:rPr lang="en-US" dirty="0"/>
              <a:t>GCaMP6f </a:t>
            </a:r>
          </a:p>
        </p:txBody>
      </p:sp>
    </p:spTree>
    <p:extLst>
      <p:ext uri="{BB962C8B-B14F-4D97-AF65-F5344CB8AC3E}">
        <p14:creationId xmlns:p14="http://schemas.microsoft.com/office/powerpoint/2010/main" val="2585681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AD0619-AEA2-439E-B69F-9FF0C83A8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03" y="253791"/>
            <a:ext cx="11852193" cy="66042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E449A9-1044-4DA5-A2A4-C195BE437987}"/>
              </a:ext>
            </a:extLst>
          </p:cNvPr>
          <p:cNvSpPr txBox="1"/>
          <p:nvPr/>
        </p:nvSpPr>
        <p:spPr>
          <a:xfrm>
            <a:off x="4585236" y="627012"/>
            <a:ext cx="27743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-1 sec Gaussian filter </a:t>
            </a:r>
          </a:p>
          <a:p>
            <a:r>
              <a:rPr lang="en-US" dirty="0"/>
              <a:t>-476 Hz Acquisition rate </a:t>
            </a:r>
          </a:p>
          <a:p>
            <a:r>
              <a:rPr lang="en-US" dirty="0"/>
              <a:t>-Mechanosensory </a:t>
            </a:r>
            <a:r>
              <a:rPr lang="en-US" b="1" dirty="0"/>
              <a:t>stim</a:t>
            </a:r>
            <a:r>
              <a:rPr lang="en-US" dirty="0"/>
              <a:t> administered </a:t>
            </a:r>
            <a:r>
              <a:rPr lang="en-US" b="1" dirty="0"/>
              <a:t>50 times</a:t>
            </a:r>
          </a:p>
          <a:p>
            <a:r>
              <a:rPr lang="en-US" dirty="0"/>
              <a:t>-</a:t>
            </a:r>
            <a:r>
              <a:rPr lang="en-US" b="1" dirty="0"/>
              <a:t>500 ms ISI</a:t>
            </a:r>
          </a:p>
          <a:p>
            <a:endParaRPr lang="en-US" dirty="0"/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94FFE0D3-44D3-4DE4-9CE2-F0E1225B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449" y="451452"/>
            <a:ext cx="10515600" cy="1325563"/>
          </a:xfrm>
        </p:spPr>
        <p:txBody>
          <a:bodyPr/>
          <a:lstStyle/>
          <a:p>
            <a:r>
              <a:rPr lang="en-US" dirty="0" err="1"/>
              <a:t>iGluSNFR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7057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B417F4-2926-4696-96C7-72D1BDCA4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07" y="279919"/>
            <a:ext cx="11970194" cy="65780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045EE4-3698-4565-8C1D-ADD21D2AF854}"/>
              </a:ext>
            </a:extLst>
          </p:cNvPr>
          <p:cNvSpPr txBox="1"/>
          <p:nvPr/>
        </p:nvSpPr>
        <p:spPr>
          <a:xfrm>
            <a:off x="3187416" y="279919"/>
            <a:ext cx="27743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-1 sec Gaussian filter </a:t>
            </a:r>
          </a:p>
          <a:p>
            <a:r>
              <a:rPr lang="en-US" dirty="0"/>
              <a:t>-526 Hz Acquisition rate </a:t>
            </a:r>
          </a:p>
          <a:p>
            <a:r>
              <a:rPr lang="en-US" dirty="0"/>
              <a:t>-Mechanosensory </a:t>
            </a:r>
            <a:r>
              <a:rPr lang="en-US" b="1" dirty="0"/>
              <a:t>stim</a:t>
            </a:r>
            <a:r>
              <a:rPr lang="en-US" dirty="0"/>
              <a:t> administered </a:t>
            </a:r>
            <a:r>
              <a:rPr lang="en-US" b="1" dirty="0"/>
              <a:t>50 times</a:t>
            </a:r>
          </a:p>
          <a:p>
            <a:r>
              <a:rPr lang="en-US" dirty="0"/>
              <a:t>-</a:t>
            </a:r>
            <a:r>
              <a:rPr lang="en-US" b="1" dirty="0"/>
              <a:t>250 ms ISI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3B252F8-4288-40A7-BA09-84D69843C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104" y="402447"/>
            <a:ext cx="10515600" cy="1325563"/>
          </a:xfrm>
        </p:spPr>
        <p:txBody>
          <a:bodyPr/>
          <a:lstStyle/>
          <a:p>
            <a:r>
              <a:rPr lang="en-US" dirty="0"/>
              <a:t>GCaMP6f </a:t>
            </a:r>
          </a:p>
        </p:txBody>
      </p:sp>
    </p:spTree>
    <p:extLst>
      <p:ext uri="{BB962C8B-B14F-4D97-AF65-F5344CB8AC3E}">
        <p14:creationId xmlns:p14="http://schemas.microsoft.com/office/powerpoint/2010/main" val="1324256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CA11772-9B0E-4F27-8A73-DC7BF2612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552"/>
            <a:ext cx="12038382" cy="66708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407517-104F-4C49-80D6-7DE19F767761}"/>
              </a:ext>
            </a:extLst>
          </p:cNvPr>
          <p:cNvSpPr txBox="1"/>
          <p:nvPr/>
        </p:nvSpPr>
        <p:spPr>
          <a:xfrm>
            <a:off x="3092337" y="281779"/>
            <a:ext cx="27743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-1 sec Gaussian filter </a:t>
            </a:r>
          </a:p>
          <a:p>
            <a:r>
              <a:rPr lang="en-US" dirty="0"/>
              <a:t>-476 Hz Acquisition rate </a:t>
            </a:r>
          </a:p>
          <a:p>
            <a:r>
              <a:rPr lang="en-US" dirty="0"/>
              <a:t>-Mechanosensory </a:t>
            </a:r>
            <a:r>
              <a:rPr lang="en-US" b="1" dirty="0"/>
              <a:t>stim</a:t>
            </a:r>
            <a:r>
              <a:rPr lang="en-US" dirty="0"/>
              <a:t> administered </a:t>
            </a:r>
            <a:r>
              <a:rPr lang="en-US" b="1" dirty="0"/>
              <a:t>50 times</a:t>
            </a:r>
          </a:p>
          <a:p>
            <a:r>
              <a:rPr lang="en-US" dirty="0"/>
              <a:t>-</a:t>
            </a:r>
            <a:r>
              <a:rPr lang="en-US" b="1" dirty="0"/>
              <a:t>250 ms ISI</a:t>
            </a:r>
          </a:p>
          <a:p>
            <a:endParaRPr lang="en-US" dirty="0"/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15EF8A15-1BF9-44BA-ABFC-E8CAAA6EC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err="1"/>
              <a:t>iGluSNFR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5589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5C67A6-590A-458C-9CC1-51FD1D96B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9" y="111423"/>
            <a:ext cx="11625942" cy="6635153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C7E5A939-A9FD-4674-9879-8B58673F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GCaMP6f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5A08D-E06B-44E9-9D72-E211398CD773}"/>
              </a:ext>
            </a:extLst>
          </p:cNvPr>
          <p:cNvSpPr txBox="1"/>
          <p:nvPr/>
        </p:nvSpPr>
        <p:spPr>
          <a:xfrm>
            <a:off x="3194313" y="365125"/>
            <a:ext cx="27743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-1 sec Gaussian filter </a:t>
            </a:r>
          </a:p>
          <a:p>
            <a:r>
              <a:rPr lang="en-US" dirty="0"/>
              <a:t>-526 Hz Acquisition rate </a:t>
            </a:r>
          </a:p>
          <a:p>
            <a:r>
              <a:rPr lang="en-US" dirty="0"/>
              <a:t>-Mechanosensory </a:t>
            </a:r>
            <a:r>
              <a:rPr lang="en-US" b="1" dirty="0"/>
              <a:t>stim</a:t>
            </a:r>
            <a:r>
              <a:rPr lang="en-US" dirty="0"/>
              <a:t> administered </a:t>
            </a:r>
            <a:r>
              <a:rPr lang="en-US" b="1" dirty="0"/>
              <a:t>50 times</a:t>
            </a:r>
          </a:p>
          <a:p>
            <a:r>
              <a:rPr lang="en-US" dirty="0"/>
              <a:t>-</a:t>
            </a:r>
            <a:r>
              <a:rPr lang="en-US" b="1" dirty="0"/>
              <a:t>100 ms ISI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539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C62EB2D-2233-4865-8D40-352572D8D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51" y="0"/>
            <a:ext cx="12207352" cy="67760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279D7B-15B0-4B47-B58A-02D2CDDE0360}"/>
              </a:ext>
            </a:extLst>
          </p:cNvPr>
          <p:cNvSpPr txBox="1"/>
          <p:nvPr/>
        </p:nvSpPr>
        <p:spPr>
          <a:xfrm>
            <a:off x="3305252" y="365125"/>
            <a:ext cx="27743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-1 sec Gaussian filter </a:t>
            </a:r>
          </a:p>
          <a:p>
            <a:r>
              <a:rPr lang="en-US" dirty="0"/>
              <a:t>-476 Hz Acquisition rate </a:t>
            </a:r>
          </a:p>
          <a:p>
            <a:r>
              <a:rPr lang="en-US" dirty="0"/>
              <a:t>-Mechanosensory </a:t>
            </a:r>
            <a:r>
              <a:rPr lang="en-US" b="1" dirty="0"/>
              <a:t>stim</a:t>
            </a:r>
            <a:r>
              <a:rPr lang="en-US" dirty="0"/>
              <a:t> administered </a:t>
            </a:r>
            <a:r>
              <a:rPr lang="en-US" b="1" dirty="0"/>
              <a:t>50 times</a:t>
            </a:r>
          </a:p>
          <a:p>
            <a:r>
              <a:rPr lang="en-US" dirty="0"/>
              <a:t>-</a:t>
            </a:r>
            <a:r>
              <a:rPr lang="en-US" b="1" dirty="0"/>
              <a:t>100 ms ISI</a:t>
            </a:r>
          </a:p>
          <a:p>
            <a:endParaRPr lang="en-US" dirty="0"/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B7A89866-7AE1-4BA4-AD4C-02C9D9F2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159" y="365125"/>
            <a:ext cx="10515600" cy="1325563"/>
          </a:xfrm>
        </p:spPr>
        <p:txBody>
          <a:bodyPr/>
          <a:lstStyle/>
          <a:p>
            <a:r>
              <a:rPr lang="en-US" dirty="0" err="1"/>
              <a:t>iGluSNFR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1220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B069EF-8242-4C2E-A6B6-C39123D5F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7" y="1047750"/>
            <a:ext cx="5343525" cy="5619750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340CEE9A-C37E-4A97-86B5-1B56B5B94D0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FAEC3E-03B7-4855-AD64-9310FC7E0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175" y="1047750"/>
            <a:ext cx="5172075" cy="5747691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EE146CF8-8D93-4B5C-95C3-51CB849D04A4}"/>
              </a:ext>
            </a:extLst>
          </p:cNvPr>
          <p:cNvSpPr txBox="1">
            <a:spLocks/>
          </p:cNvSpPr>
          <p:nvPr/>
        </p:nvSpPr>
        <p:spPr>
          <a:xfrm>
            <a:off x="6934200" y="3849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312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E5F5A54-E588-4376-A262-C329BB4F7ED5}"/>
              </a:ext>
            </a:extLst>
          </p:cNvPr>
          <p:cNvGrpSpPr/>
          <p:nvPr/>
        </p:nvGrpSpPr>
        <p:grpSpPr>
          <a:xfrm>
            <a:off x="132521" y="1493324"/>
            <a:ext cx="1667466" cy="5130692"/>
            <a:chOff x="132521" y="1493324"/>
            <a:chExt cx="1667466" cy="513069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02A5EFE-15C2-4256-AA50-C5DC1F9E2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2522" y="1493324"/>
              <a:ext cx="1548105" cy="86511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D704EB2-679F-4887-8C4B-FB1728106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521" y="2512390"/>
              <a:ext cx="1548106" cy="87687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2CB712A-80A6-4E50-A885-7906DA141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2521" y="3543218"/>
              <a:ext cx="1656899" cy="92456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65FAB57-F550-4FAD-BE38-A5229ED68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2521" y="4621734"/>
              <a:ext cx="1667466" cy="92456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863DDDD-BDCF-4866-AAD0-03E385A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2521" y="5700249"/>
              <a:ext cx="1656899" cy="923767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E95AE59-15EB-4D42-BCE0-F8EE193B9496}"/>
              </a:ext>
            </a:extLst>
          </p:cNvPr>
          <p:cNvGrpSpPr/>
          <p:nvPr/>
        </p:nvGrpSpPr>
        <p:grpSpPr>
          <a:xfrm>
            <a:off x="1916596" y="1432210"/>
            <a:ext cx="1699838" cy="5191806"/>
            <a:chOff x="1916596" y="1432210"/>
            <a:chExt cx="1699838" cy="519180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C6E8001-21FA-416A-959E-42516DBD7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16596" y="5678391"/>
              <a:ext cx="1656899" cy="94562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963EACC-9073-49C8-B0CD-2C778D7B3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16597" y="4621735"/>
              <a:ext cx="1682439" cy="92456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D88BA08-55B3-47ED-9A4F-C3ACB4236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43757" y="3588002"/>
              <a:ext cx="1629738" cy="901642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D15377C-C2B4-49B5-8F67-105C045BB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43757" y="2555976"/>
              <a:ext cx="1629738" cy="89002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780B269-8570-4098-8160-D6887FC02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943757" y="1432210"/>
              <a:ext cx="1672677" cy="924565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392A8F-C953-462E-B832-259C3642E830}"/>
              </a:ext>
            </a:extLst>
          </p:cNvPr>
          <p:cNvGrpSpPr/>
          <p:nvPr/>
        </p:nvGrpSpPr>
        <p:grpSpPr>
          <a:xfrm>
            <a:off x="3700671" y="1541601"/>
            <a:ext cx="1800161" cy="5132295"/>
            <a:chOff x="3700671" y="1541601"/>
            <a:chExt cx="1800161" cy="5132295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CFB29AE-7B66-4806-AF10-D7467DF18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700671" y="5678391"/>
              <a:ext cx="1799987" cy="99550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176FF8A-A9FE-405D-895A-4DDCD09B9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51106" y="4621734"/>
              <a:ext cx="1749552" cy="972927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0555ACC6-94CC-4377-954F-0BF68E217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836625" y="2489709"/>
              <a:ext cx="1664033" cy="91812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E7E1195-A957-4107-B444-B0EB263C4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836625" y="3652512"/>
              <a:ext cx="1664207" cy="90968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618F47F-9D62-465A-8A1E-BD5EA1030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830636" y="1541601"/>
              <a:ext cx="1590491" cy="899831"/>
            </a:xfrm>
            <a:prstGeom prst="rect">
              <a:avLst/>
            </a:prstGeom>
          </p:spPr>
        </p:pic>
      </p:grpSp>
      <p:sp>
        <p:nvSpPr>
          <p:cNvPr id="41" name="Title 7">
            <a:extLst>
              <a:ext uri="{FF2B5EF4-FFF2-40B4-BE49-F238E27FC236}">
                <a16:creationId xmlns:a16="http://schemas.microsoft.com/office/drawing/2014/main" id="{C0FF961D-AC2B-41BA-9812-6ADA6624406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526A5AAE-4379-47AC-A2B5-5F90034C9CA6}"/>
              </a:ext>
            </a:extLst>
          </p:cNvPr>
          <p:cNvSpPr txBox="1">
            <a:spLocks/>
          </p:cNvSpPr>
          <p:nvPr/>
        </p:nvSpPr>
        <p:spPr>
          <a:xfrm>
            <a:off x="-217904" y="3140730"/>
            <a:ext cx="7065579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FE193D-C2A1-486D-914A-15E020F03B36}"/>
              </a:ext>
            </a:extLst>
          </p:cNvPr>
          <p:cNvSpPr/>
          <p:nvPr/>
        </p:nvSpPr>
        <p:spPr>
          <a:xfrm>
            <a:off x="6422545" y="1833555"/>
            <a:ext cx="41200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10 1 ms pulses. 10 s apart.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0E051A-D65E-4271-91D8-5133E20564CB}"/>
              </a:ext>
            </a:extLst>
          </p:cNvPr>
          <p:cNvSpPr/>
          <p:nvPr/>
        </p:nvSpPr>
        <p:spPr>
          <a:xfrm>
            <a:off x="6464067" y="2863983"/>
            <a:ext cx="39372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50 1 ms pulses. 1 s apart.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7B34DE6-DE2A-4447-A124-1A871D607B26}"/>
              </a:ext>
            </a:extLst>
          </p:cNvPr>
          <p:cNvSpPr/>
          <p:nvPr/>
        </p:nvSpPr>
        <p:spPr>
          <a:xfrm>
            <a:off x="6437865" y="3894411"/>
            <a:ext cx="45897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50 1 ms pulses. 500 ms apart.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B4C4B10-C0DD-4348-BF5C-79C4913635B2}"/>
              </a:ext>
            </a:extLst>
          </p:cNvPr>
          <p:cNvSpPr/>
          <p:nvPr/>
        </p:nvSpPr>
        <p:spPr>
          <a:xfrm>
            <a:off x="6464067" y="4924839"/>
            <a:ext cx="45897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50 1 ms pulses. 250 ms apart.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875C95B-CFBA-48DA-A7FB-D9A4E635BA2B}"/>
              </a:ext>
            </a:extLst>
          </p:cNvPr>
          <p:cNvSpPr/>
          <p:nvPr/>
        </p:nvSpPr>
        <p:spPr>
          <a:xfrm>
            <a:off x="6464067" y="5955266"/>
            <a:ext cx="45897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50 1 ms pulses. 100 ms apart. </a:t>
            </a:r>
          </a:p>
        </p:txBody>
      </p:sp>
    </p:spTree>
    <p:extLst>
      <p:ext uri="{BB962C8B-B14F-4D97-AF65-F5344CB8AC3E}">
        <p14:creationId xmlns:p14="http://schemas.microsoft.com/office/powerpoint/2010/main" val="3726501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4D76CB36-247B-4F2A-90DA-15ED6218152A}"/>
              </a:ext>
            </a:extLst>
          </p:cNvPr>
          <p:cNvGrpSpPr/>
          <p:nvPr/>
        </p:nvGrpSpPr>
        <p:grpSpPr>
          <a:xfrm>
            <a:off x="6691170" y="1423679"/>
            <a:ext cx="1711828" cy="5191806"/>
            <a:chOff x="10377900" y="1432210"/>
            <a:chExt cx="1711828" cy="519180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EAB1CEB-742C-431C-83FE-F65EE7D3FF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86032" y="5700249"/>
              <a:ext cx="1673447" cy="92376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29A2279-3945-4988-94D6-DF0B97EA2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77900" y="4621734"/>
              <a:ext cx="1681579" cy="92456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85948CB-008D-467E-A0C8-563184396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86032" y="3543218"/>
              <a:ext cx="1703696" cy="92456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D5268FB-B4BA-4DDC-B5AA-39F6E06D8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89704" y="2433752"/>
              <a:ext cx="1669775" cy="93783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970B006-7B4E-4717-8C73-7414FD687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89722" y="1432210"/>
              <a:ext cx="1669756" cy="924567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BB6394A-D67E-4F22-9476-3C4DA49FA92B}"/>
              </a:ext>
            </a:extLst>
          </p:cNvPr>
          <p:cNvGrpSpPr/>
          <p:nvPr/>
        </p:nvGrpSpPr>
        <p:grpSpPr>
          <a:xfrm>
            <a:off x="8645722" y="1389327"/>
            <a:ext cx="1664206" cy="5208189"/>
            <a:chOff x="8611199" y="1415826"/>
            <a:chExt cx="1664206" cy="520818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D2A7227-5071-46E3-ACDD-5FF8C55F8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11199" y="5700248"/>
              <a:ext cx="1664206" cy="92376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244AE7D-DC75-4DC0-A94F-323CE50DB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11199" y="4598182"/>
              <a:ext cx="1629738" cy="90308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549C982-F13F-4542-A5D6-DDE65BC3C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29080" y="3588002"/>
              <a:ext cx="1618125" cy="90164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04D65D4-17F6-40B0-9A78-FFF97CA75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629080" y="2427447"/>
              <a:ext cx="1611857" cy="892827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1E41A0A-14F0-44EC-A632-17F4CB761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618569" y="1415826"/>
              <a:ext cx="1590491" cy="903084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FD98BAC-A295-43AB-93C4-18338CE17F3D}"/>
              </a:ext>
            </a:extLst>
          </p:cNvPr>
          <p:cNvGrpSpPr/>
          <p:nvPr/>
        </p:nvGrpSpPr>
        <p:grpSpPr>
          <a:xfrm>
            <a:off x="10402414" y="1366100"/>
            <a:ext cx="1682440" cy="5261463"/>
            <a:chOff x="6776430" y="1362552"/>
            <a:chExt cx="1682440" cy="5261463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EEC88E4-02BF-4422-A13A-E8FC6F0F9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789374" y="5700248"/>
              <a:ext cx="1669496" cy="9237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5B4B876-2C3D-4AA6-956F-47703FD2A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776430" y="4618863"/>
              <a:ext cx="1638525" cy="903085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9D67D6F-B21C-4D63-958E-F6A7A7944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789374" y="3563970"/>
              <a:ext cx="1656899" cy="904128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B28B87B0-CFE6-4D4D-9A4F-7B0E0EA31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841829" y="2408025"/>
              <a:ext cx="1590491" cy="886005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D21D1368-7B75-4020-AE42-D2C208BC0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777278" y="1362552"/>
              <a:ext cx="1637678" cy="886005"/>
            </a:xfrm>
            <a:prstGeom prst="rect">
              <a:avLst/>
            </a:prstGeom>
          </p:spPr>
        </p:pic>
      </p:grpSp>
      <p:sp>
        <p:nvSpPr>
          <p:cNvPr id="42" name="Title 7">
            <a:extLst>
              <a:ext uri="{FF2B5EF4-FFF2-40B4-BE49-F238E27FC236}">
                <a16:creationId xmlns:a16="http://schemas.microsoft.com/office/drawing/2014/main" id="{3A3B7006-F4B6-48DB-8D2E-A01BF03635FF}"/>
              </a:ext>
            </a:extLst>
          </p:cNvPr>
          <p:cNvSpPr txBox="1">
            <a:spLocks/>
          </p:cNvSpPr>
          <p:nvPr/>
        </p:nvSpPr>
        <p:spPr>
          <a:xfrm>
            <a:off x="6934200" y="3849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FCDD87F-038B-49DB-9986-24A98893DE8B}"/>
              </a:ext>
            </a:extLst>
          </p:cNvPr>
          <p:cNvGrpSpPr/>
          <p:nvPr/>
        </p:nvGrpSpPr>
        <p:grpSpPr>
          <a:xfrm>
            <a:off x="1443514" y="1793293"/>
            <a:ext cx="4631240" cy="4644931"/>
            <a:chOff x="12835600" y="1690149"/>
            <a:chExt cx="4631240" cy="4644931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69835F3-B6DB-43D5-AEED-130B3AAC7A99}"/>
                </a:ext>
              </a:extLst>
            </p:cNvPr>
            <p:cNvSpPr/>
            <p:nvPr/>
          </p:nvSpPr>
          <p:spPr>
            <a:xfrm>
              <a:off x="12835600" y="1690149"/>
              <a:ext cx="41200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/>
                <a:t>10 1 ms pulses. 10 s apart. 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15FA852-B3A6-425E-A756-33BAA213CBC1}"/>
                </a:ext>
              </a:extLst>
            </p:cNvPr>
            <p:cNvSpPr/>
            <p:nvPr/>
          </p:nvSpPr>
          <p:spPr>
            <a:xfrm>
              <a:off x="12877122" y="2720577"/>
              <a:ext cx="393729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/>
                <a:t>50 1 ms pulses. 1 s apart. 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D6DB27D-E997-4B8F-AA22-08E9D43D3729}"/>
                </a:ext>
              </a:extLst>
            </p:cNvPr>
            <p:cNvSpPr/>
            <p:nvPr/>
          </p:nvSpPr>
          <p:spPr>
            <a:xfrm>
              <a:off x="12850920" y="3751005"/>
              <a:ext cx="45897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/>
                <a:t>50 1 ms pulses. 500 ms apart.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721CC42-8AA4-4A05-9FDA-90558C2CDF15}"/>
                </a:ext>
              </a:extLst>
            </p:cNvPr>
            <p:cNvSpPr/>
            <p:nvPr/>
          </p:nvSpPr>
          <p:spPr>
            <a:xfrm>
              <a:off x="12877122" y="4781433"/>
              <a:ext cx="45897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/>
                <a:t>50 1 ms pulses. 250 ms apart. 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5D0DE08-0CC9-4AB8-AE4F-123ECB323163}"/>
                </a:ext>
              </a:extLst>
            </p:cNvPr>
            <p:cNvSpPr/>
            <p:nvPr/>
          </p:nvSpPr>
          <p:spPr>
            <a:xfrm>
              <a:off x="12877122" y="5811860"/>
              <a:ext cx="45897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/>
                <a:t>50 1 ms pulses. 100 ms apart.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1283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E5F5A54-E588-4376-A262-C329BB4F7ED5}"/>
              </a:ext>
            </a:extLst>
          </p:cNvPr>
          <p:cNvGrpSpPr/>
          <p:nvPr/>
        </p:nvGrpSpPr>
        <p:grpSpPr>
          <a:xfrm>
            <a:off x="132521" y="1493324"/>
            <a:ext cx="1667466" cy="5130692"/>
            <a:chOff x="132521" y="1493324"/>
            <a:chExt cx="1667466" cy="513069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02A5EFE-15C2-4256-AA50-C5DC1F9E2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2522" y="1493324"/>
              <a:ext cx="1548105" cy="86511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D704EB2-679F-4887-8C4B-FB1728106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521" y="2512390"/>
              <a:ext cx="1548106" cy="87687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2CB712A-80A6-4E50-A885-7906DA141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2521" y="3543218"/>
              <a:ext cx="1656899" cy="92456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65FAB57-F550-4FAD-BE38-A5229ED68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2521" y="4621734"/>
              <a:ext cx="1667466" cy="92456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863DDDD-BDCF-4866-AAD0-03E385A40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2521" y="5700249"/>
              <a:ext cx="1656899" cy="923767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76CB36-247B-4F2A-90DA-15ED6218152A}"/>
              </a:ext>
            </a:extLst>
          </p:cNvPr>
          <p:cNvGrpSpPr/>
          <p:nvPr/>
        </p:nvGrpSpPr>
        <p:grpSpPr>
          <a:xfrm>
            <a:off x="6691170" y="1423679"/>
            <a:ext cx="1711828" cy="5191806"/>
            <a:chOff x="10377900" y="1432210"/>
            <a:chExt cx="1711828" cy="519180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EAB1CEB-742C-431C-83FE-F65EE7D3FF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386032" y="5700249"/>
              <a:ext cx="1673447" cy="92376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29A2279-3945-4988-94D6-DF0B97EA2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377900" y="4621734"/>
              <a:ext cx="1681579" cy="92456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85948CB-008D-467E-A0C8-563184396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386032" y="3543218"/>
              <a:ext cx="1703696" cy="92456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D5268FB-B4BA-4DDC-B5AA-39F6E06D8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89704" y="2433752"/>
              <a:ext cx="1669775" cy="93783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970B006-7B4E-4717-8C73-7414FD687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389722" y="1432210"/>
              <a:ext cx="1669756" cy="924567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E95AE59-15EB-4D42-BCE0-F8EE193B9496}"/>
              </a:ext>
            </a:extLst>
          </p:cNvPr>
          <p:cNvGrpSpPr/>
          <p:nvPr/>
        </p:nvGrpSpPr>
        <p:grpSpPr>
          <a:xfrm>
            <a:off x="1916596" y="1432210"/>
            <a:ext cx="1699838" cy="5191806"/>
            <a:chOff x="1916596" y="1432210"/>
            <a:chExt cx="1699838" cy="519180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C6E8001-21FA-416A-959E-42516DBD7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916596" y="5678391"/>
              <a:ext cx="1656899" cy="94562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963EACC-9073-49C8-B0CD-2C778D7B3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916597" y="4621735"/>
              <a:ext cx="1682439" cy="92456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D88BA08-55B3-47ED-9A4F-C3ACB4236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943757" y="3588002"/>
              <a:ext cx="1629738" cy="901642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D15377C-C2B4-49B5-8F67-105C045BB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943757" y="2555976"/>
              <a:ext cx="1629738" cy="89002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780B269-8570-4098-8160-D6887FC02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943757" y="1432210"/>
              <a:ext cx="1672677" cy="924565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BB6394A-D67E-4F22-9476-3C4DA49FA92B}"/>
              </a:ext>
            </a:extLst>
          </p:cNvPr>
          <p:cNvGrpSpPr/>
          <p:nvPr/>
        </p:nvGrpSpPr>
        <p:grpSpPr>
          <a:xfrm>
            <a:off x="8645722" y="1389327"/>
            <a:ext cx="1664206" cy="5208189"/>
            <a:chOff x="8611199" y="1415826"/>
            <a:chExt cx="1664206" cy="520818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D2A7227-5071-46E3-ACDD-5FF8C55F8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611199" y="5700248"/>
              <a:ext cx="1664206" cy="92376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244AE7D-DC75-4DC0-A94F-323CE50DB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8611199" y="4598182"/>
              <a:ext cx="1629738" cy="90308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549C982-F13F-4542-A5D6-DDE65BC3C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8629080" y="3588002"/>
              <a:ext cx="1618125" cy="90164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04D65D4-17F6-40B0-9A78-FFF97CA75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8629080" y="2427447"/>
              <a:ext cx="1611857" cy="892827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1E41A0A-14F0-44EC-A632-17F4CB761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8618569" y="1415826"/>
              <a:ext cx="1590491" cy="90308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392A8F-C953-462E-B832-259C3642E830}"/>
              </a:ext>
            </a:extLst>
          </p:cNvPr>
          <p:cNvGrpSpPr/>
          <p:nvPr/>
        </p:nvGrpSpPr>
        <p:grpSpPr>
          <a:xfrm>
            <a:off x="3700671" y="1541601"/>
            <a:ext cx="1800161" cy="5132295"/>
            <a:chOff x="3700671" y="1541601"/>
            <a:chExt cx="1800161" cy="5132295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CFB29AE-7B66-4806-AF10-D7467DF18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700671" y="5678391"/>
              <a:ext cx="1799987" cy="99550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176FF8A-A9FE-405D-895A-4DDCD09B9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751106" y="4621734"/>
              <a:ext cx="1749552" cy="972927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0555ACC6-94CC-4377-954F-0BF68E217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836625" y="2489709"/>
              <a:ext cx="1664033" cy="91812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E7E1195-A957-4107-B444-B0EB263C4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3836625" y="3652512"/>
              <a:ext cx="1664207" cy="90968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618F47F-9D62-465A-8A1E-BD5EA1030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3830636" y="1541601"/>
              <a:ext cx="1590491" cy="899831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FD98BAC-A295-43AB-93C4-18338CE17F3D}"/>
              </a:ext>
            </a:extLst>
          </p:cNvPr>
          <p:cNvGrpSpPr/>
          <p:nvPr/>
        </p:nvGrpSpPr>
        <p:grpSpPr>
          <a:xfrm>
            <a:off x="10402414" y="1366100"/>
            <a:ext cx="1682440" cy="5261463"/>
            <a:chOff x="6776430" y="1362552"/>
            <a:chExt cx="1682440" cy="5261463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EEC88E4-02BF-4422-A13A-E8FC6F0F9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789374" y="5700248"/>
              <a:ext cx="1669496" cy="923767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5B4B876-2C3D-4AA6-956F-47703FD2A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776430" y="4618863"/>
              <a:ext cx="1638525" cy="903085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9D67D6F-B21C-4D63-958E-F6A7A7944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789374" y="3563970"/>
              <a:ext cx="1656899" cy="904128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B28B87B0-CFE6-4D4D-9A4F-7B0E0EA31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841829" y="2408025"/>
              <a:ext cx="1590491" cy="886005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D21D1368-7B75-4020-AE42-D2C208BC0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6777278" y="1362552"/>
              <a:ext cx="1637678" cy="886005"/>
            </a:xfrm>
            <a:prstGeom prst="rect">
              <a:avLst/>
            </a:prstGeom>
          </p:spPr>
        </p:pic>
      </p:grpSp>
      <p:sp>
        <p:nvSpPr>
          <p:cNvPr id="41" name="Title 7">
            <a:extLst>
              <a:ext uri="{FF2B5EF4-FFF2-40B4-BE49-F238E27FC236}">
                <a16:creationId xmlns:a16="http://schemas.microsoft.com/office/drawing/2014/main" id="{C0FF961D-AC2B-41BA-9812-6ADA6624406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sp>
        <p:nvSpPr>
          <p:cNvPr id="42" name="Title 7">
            <a:extLst>
              <a:ext uri="{FF2B5EF4-FFF2-40B4-BE49-F238E27FC236}">
                <a16:creationId xmlns:a16="http://schemas.microsoft.com/office/drawing/2014/main" id="{3A3B7006-F4B6-48DB-8D2E-A01BF03635FF}"/>
              </a:ext>
            </a:extLst>
          </p:cNvPr>
          <p:cNvSpPr txBox="1">
            <a:spLocks/>
          </p:cNvSpPr>
          <p:nvPr/>
        </p:nvSpPr>
        <p:spPr>
          <a:xfrm>
            <a:off x="6934200" y="3849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564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85C9BF-AD22-4F9B-A754-CC50C6557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7" y="2502273"/>
            <a:ext cx="5624573" cy="3029138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FFB8CE47-0BB8-40B2-98E5-CE137D9D1F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BC32FC30-94B8-456B-9CF3-3F53AFADEF57}"/>
              </a:ext>
            </a:extLst>
          </p:cNvPr>
          <p:cNvSpPr txBox="1">
            <a:spLocks/>
          </p:cNvSpPr>
          <p:nvPr/>
        </p:nvSpPr>
        <p:spPr>
          <a:xfrm>
            <a:off x="6934200" y="3849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C1774B-D99D-4210-B858-17384D383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734" y="2575707"/>
            <a:ext cx="5468354" cy="302913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D93FE93-DBE7-4649-B7F1-0B760EF6BD7D}"/>
              </a:ext>
            </a:extLst>
          </p:cNvPr>
          <p:cNvSpPr/>
          <p:nvPr/>
        </p:nvSpPr>
        <p:spPr>
          <a:xfrm>
            <a:off x="838200" y="1127925"/>
            <a:ext cx="73818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10 mechanosensory stims</a:t>
            </a:r>
          </a:p>
          <a:p>
            <a:r>
              <a:rPr lang="en-US" dirty="0"/>
              <a:t>10 s ISI</a:t>
            </a:r>
          </a:p>
          <a:p>
            <a:r>
              <a:rPr lang="en-US" dirty="0"/>
              <a:t>across fish </a:t>
            </a:r>
          </a:p>
        </p:txBody>
      </p:sp>
    </p:spTree>
    <p:extLst>
      <p:ext uri="{BB962C8B-B14F-4D97-AF65-F5344CB8AC3E}">
        <p14:creationId xmlns:p14="http://schemas.microsoft.com/office/powerpoint/2010/main" val="10642461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FFB8CE47-0BB8-40B2-98E5-CE137D9D1F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BC32FC30-94B8-456B-9CF3-3F53AFADEF57}"/>
              </a:ext>
            </a:extLst>
          </p:cNvPr>
          <p:cNvSpPr txBox="1">
            <a:spLocks/>
          </p:cNvSpPr>
          <p:nvPr/>
        </p:nvSpPr>
        <p:spPr>
          <a:xfrm>
            <a:off x="6934200" y="3849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439B50-358F-4130-A548-FA21CC3F9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13433"/>
            <a:ext cx="5853098" cy="31800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B9B6CE-87C8-4E45-9DAD-10D65AA33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613433"/>
            <a:ext cx="5797844" cy="31800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6955B62-56A7-4B0B-BFA3-7536234B64E5}"/>
              </a:ext>
            </a:extLst>
          </p:cNvPr>
          <p:cNvSpPr/>
          <p:nvPr/>
        </p:nvSpPr>
        <p:spPr>
          <a:xfrm>
            <a:off x="838200" y="1127925"/>
            <a:ext cx="7381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10 mechanosensory stims</a:t>
            </a:r>
          </a:p>
          <a:p>
            <a:r>
              <a:rPr lang="en-US" dirty="0"/>
              <a:t>10 s ISI</a:t>
            </a:r>
          </a:p>
          <a:p>
            <a:r>
              <a:rPr lang="en-US" dirty="0"/>
              <a:t>across fish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972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FFB8CE47-0BB8-40B2-98E5-CE137D9D1F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BC32FC30-94B8-456B-9CF3-3F53AFADEF57}"/>
              </a:ext>
            </a:extLst>
          </p:cNvPr>
          <p:cNvSpPr txBox="1">
            <a:spLocks/>
          </p:cNvSpPr>
          <p:nvPr/>
        </p:nvSpPr>
        <p:spPr>
          <a:xfrm>
            <a:off x="6934200" y="3849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F26879-67E3-468C-A4B3-A9274ECC4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5807"/>
            <a:ext cx="5805995" cy="31662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47307C-2ABC-4387-BDEC-833309589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829" y="2665807"/>
            <a:ext cx="5952210" cy="32400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31B3FA6-B351-4CF0-893B-493554C6FD25}"/>
              </a:ext>
            </a:extLst>
          </p:cNvPr>
          <p:cNvSpPr/>
          <p:nvPr/>
        </p:nvSpPr>
        <p:spPr>
          <a:xfrm>
            <a:off x="838200" y="1127925"/>
            <a:ext cx="7381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50 mechanosensory stims</a:t>
            </a:r>
          </a:p>
          <a:p>
            <a:r>
              <a:rPr lang="en-US" dirty="0"/>
              <a:t>1 s ISI</a:t>
            </a:r>
          </a:p>
          <a:p>
            <a:r>
              <a:rPr lang="en-US" dirty="0"/>
              <a:t>across fish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1580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FFB8CE47-0BB8-40B2-98E5-CE137D9D1F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BC32FC30-94B8-456B-9CF3-3F53AFADEF57}"/>
              </a:ext>
            </a:extLst>
          </p:cNvPr>
          <p:cNvSpPr txBox="1">
            <a:spLocks/>
          </p:cNvSpPr>
          <p:nvPr/>
        </p:nvSpPr>
        <p:spPr>
          <a:xfrm>
            <a:off x="6934200" y="3849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0C2D9A-0B3F-4ADE-B3B1-A0EE129E7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2415"/>
            <a:ext cx="5868139" cy="31665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4FFA2A-AF2C-491C-AA12-A2E6DCCD6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39" y="2257357"/>
            <a:ext cx="6323861" cy="343671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E0D49CB-A8FC-4B33-8BA6-C8B00A68AC75}"/>
              </a:ext>
            </a:extLst>
          </p:cNvPr>
          <p:cNvSpPr/>
          <p:nvPr/>
        </p:nvSpPr>
        <p:spPr>
          <a:xfrm>
            <a:off x="838200" y="1127925"/>
            <a:ext cx="7381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50 mechanosensory stims</a:t>
            </a:r>
          </a:p>
          <a:p>
            <a:r>
              <a:rPr lang="en-US" dirty="0"/>
              <a:t>1 s ISI</a:t>
            </a:r>
          </a:p>
          <a:p>
            <a:r>
              <a:rPr lang="en-US" dirty="0"/>
              <a:t>across fish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143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FFB8CE47-0BB8-40B2-98E5-CE137D9D1F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BC32FC30-94B8-456B-9CF3-3F53AFADEF57}"/>
              </a:ext>
            </a:extLst>
          </p:cNvPr>
          <p:cNvSpPr txBox="1">
            <a:spLocks/>
          </p:cNvSpPr>
          <p:nvPr/>
        </p:nvSpPr>
        <p:spPr>
          <a:xfrm>
            <a:off x="6934200" y="3849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7BD8E3-2A4F-401B-82A6-F693BCCC5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227064"/>
            <a:ext cx="5800717" cy="31350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53BCF2-1BE6-4EFA-9EED-3B8131AE2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718" y="2004414"/>
            <a:ext cx="6274293" cy="34373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A4A0316-3548-4D77-B2ED-BBFFA6FA3EE2}"/>
              </a:ext>
            </a:extLst>
          </p:cNvPr>
          <p:cNvSpPr/>
          <p:nvPr/>
        </p:nvSpPr>
        <p:spPr>
          <a:xfrm>
            <a:off x="838200" y="1127925"/>
            <a:ext cx="7381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50 mechanosensory stims</a:t>
            </a:r>
          </a:p>
          <a:p>
            <a:r>
              <a:rPr lang="en-US" dirty="0"/>
              <a:t>500 ms ISI</a:t>
            </a:r>
          </a:p>
          <a:p>
            <a:r>
              <a:rPr lang="en-US" dirty="0"/>
              <a:t>across fish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48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FFB8CE47-0BB8-40B2-98E5-CE137D9D1F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BC32FC30-94B8-456B-9CF3-3F53AFADEF57}"/>
              </a:ext>
            </a:extLst>
          </p:cNvPr>
          <p:cNvSpPr txBox="1">
            <a:spLocks/>
          </p:cNvSpPr>
          <p:nvPr/>
        </p:nvSpPr>
        <p:spPr>
          <a:xfrm>
            <a:off x="6934200" y="3849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63E7D7-809F-40B2-9A61-437C6CFD9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7" y="2038862"/>
            <a:ext cx="5977476" cy="32611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799B48-5407-43C2-8D19-DE37B792A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161" y="2058706"/>
            <a:ext cx="5998286" cy="33477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A35925-E672-413F-A62A-FA5DC4F52637}"/>
              </a:ext>
            </a:extLst>
          </p:cNvPr>
          <p:cNvSpPr/>
          <p:nvPr/>
        </p:nvSpPr>
        <p:spPr>
          <a:xfrm>
            <a:off x="838200" y="1127925"/>
            <a:ext cx="7381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50 mechanosensory stims</a:t>
            </a:r>
          </a:p>
          <a:p>
            <a:r>
              <a:rPr lang="en-US" dirty="0"/>
              <a:t>500 ms ISI</a:t>
            </a:r>
          </a:p>
          <a:p>
            <a:r>
              <a:rPr lang="en-US" dirty="0"/>
              <a:t>across fish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808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FFB8CE47-0BB8-40B2-98E5-CE137D9D1F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BC32FC30-94B8-456B-9CF3-3F53AFADEF57}"/>
              </a:ext>
            </a:extLst>
          </p:cNvPr>
          <p:cNvSpPr txBox="1">
            <a:spLocks/>
          </p:cNvSpPr>
          <p:nvPr/>
        </p:nvSpPr>
        <p:spPr>
          <a:xfrm>
            <a:off x="6934200" y="3849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8AB2F9-0C59-4A41-9824-BD074D02F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1296"/>
            <a:ext cx="5646198" cy="31457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16F49B-B878-41B4-AA2C-5ADFD7D84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198" y="2036883"/>
            <a:ext cx="6060488" cy="340015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0F00572-4047-4F52-90D8-468E462B2A22}"/>
              </a:ext>
            </a:extLst>
          </p:cNvPr>
          <p:cNvSpPr/>
          <p:nvPr/>
        </p:nvSpPr>
        <p:spPr>
          <a:xfrm>
            <a:off x="838200" y="1127925"/>
            <a:ext cx="7381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50 mechanosensory stims</a:t>
            </a:r>
          </a:p>
          <a:p>
            <a:r>
              <a:rPr lang="en-US" dirty="0"/>
              <a:t>250 ms ISI</a:t>
            </a:r>
          </a:p>
          <a:p>
            <a:r>
              <a:rPr lang="en-US" dirty="0"/>
              <a:t>across fish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4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FFB8CE47-0BB8-40B2-98E5-CE137D9D1F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BC32FC30-94B8-456B-9CF3-3F53AFADEF57}"/>
              </a:ext>
            </a:extLst>
          </p:cNvPr>
          <p:cNvSpPr txBox="1">
            <a:spLocks/>
          </p:cNvSpPr>
          <p:nvPr/>
        </p:nvSpPr>
        <p:spPr>
          <a:xfrm>
            <a:off x="6934200" y="3849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1DE87D-2C28-43D2-AB20-7753DE812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0050"/>
            <a:ext cx="5777254" cy="31870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C38BBC-B610-4743-A0FD-7142126AE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2528" y="2190049"/>
            <a:ext cx="6049307" cy="33128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F7B8A2-8700-4460-AFC1-15741E4B09AD}"/>
              </a:ext>
            </a:extLst>
          </p:cNvPr>
          <p:cNvSpPr/>
          <p:nvPr/>
        </p:nvSpPr>
        <p:spPr>
          <a:xfrm>
            <a:off x="838200" y="1127925"/>
            <a:ext cx="7381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50 mechanosensory stims</a:t>
            </a:r>
          </a:p>
          <a:p>
            <a:r>
              <a:rPr lang="en-US" dirty="0"/>
              <a:t>250 ms ISI</a:t>
            </a:r>
          </a:p>
          <a:p>
            <a:r>
              <a:rPr lang="en-US" dirty="0"/>
              <a:t>across fish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8559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FFB8CE47-0BB8-40B2-98E5-CE137D9D1F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BC32FC30-94B8-456B-9CF3-3F53AFADEF57}"/>
              </a:ext>
            </a:extLst>
          </p:cNvPr>
          <p:cNvSpPr txBox="1">
            <a:spLocks/>
          </p:cNvSpPr>
          <p:nvPr/>
        </p:nvSpPr>
        <p:spPr>
          <a:xfrm>
            <a:off x="6934200" y="3849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8EB467-3B13-425D-BAAC-496D2CED0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83403"/>
            <a:ext cx="6207375" cy="3366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822E79-D2C7-4F62-B0A2-DF2D57847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241" y="2476157"/>
            <a:ext cx="6270593" cy="353616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302FE2E-743D-4CE9-82E0-57C85A4DB04A}"/>
              </a:ext>
            </a:extLst>
          </p:cNvPr>
          <p:cNvSpPr/>
          <p:nvPr/>
        </p:nvSpPr>
        <p:spPr>
          <a:xfrm>
            <a:off x="838200" y="1127925"/>
            <a:ext cx="7381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50 mechanosensory stims</a:t>
            </a:r>
          </a:p>
          <a:p>
            <a:r>
              <a:rPr lang="en-US" dirty="0"/>
              <a:t>100 ms ISI</a:t>
            </a:r>
          </a:p>
          <a:p>
            <a:r>
              <a:rPr lang="en-US" dirty="0"/>
              <a:t>across fish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6977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FFB8CE47-0BB8-40B2-98E5-CE137D9D1F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BC32FC30-94B8-456B-9CF3-3F53AFADEF57}"/>
              </a:ext>
            </a:extLst>
          </p:cNvPr>
          <p:cNvSpPr txBox="1">
            <a:spLocks/>
          </p:cNvSpPr>
          <p:nvPr/>
        </p:nvSpPr>
        <p:spPr>
          <a:xfrm>
            <a:off x="6934200" y="38496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iGluSNFR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30A295-F385-42AD-8B4A-34B6F409A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5305"/>
            <a:ext cx="6022526" cy="32352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09B058-1CA6-4203-A2A9-2D33407E8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976" y="2273514"/>
            <a:ext cx="6022526" cy="33570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EF20FC-CA83-4908-9693-8A32A26DEB97}"/>
              </a:ext>
            </a:extLst>
          </p:cNvPr>
          <p:cNvSpPr/>
          <p:nvPr/>
        </p:nvSpPr>
        <p:spPr>
          <a:xfrm>
            <a:off x="838200" y="1127925"/>
            <a:ext cx="7381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50 mechanosensory stims</a:t>
            </a:r>
          </a:p>
          <a:p>
            <a:r>
              <a:rPr lang="en-US" dirty="0"/>
              <a:t>100 ms ISI</a:t>
            </a:r>
          </a:p>
          <a:p>
            <a:r>
              <a:rPr lang="en-US" dirty="0"/>
              <a:t>across fish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4319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E50BCA-D175-444D-8FB3-02EE41DA9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69" y="744070"/>
            <a:ext cx="3024554" cy="16321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BF6528-1F0F-4FB7-B175-54578D3DC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30" y="2658067"/>
            <a:ext cx="3111623" cy="16975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5ABA73-3C39-4160-B003-F0189C3AB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73" y="4637535"/>
            <a:ext cx="3270739" cy="180433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C24BBE1-F326-4CD1-9AD0-A7DE36D1D51C}"/>
              </a:ext>
            </a:extLst>
          </p:cNvPr>
          <p:cNvSpPr/>
          <p:nvPr/>
        </p:nvSpPr>
        <p:spPr>
          <a:xfrm>
            <a:off x="1336431" y="744070"/>
            <a:ext cx="1345223" cy="15419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48A4B31-2DBE-4D26-B6B0-30E76CAA9D33}"/>
              </a:ext>
            </a:extLst>
          </p:cNvPr>
          <p:cNvSpPr/>
          <p:nvPr/>
        </p:nvSpPr>
        <p:spPr>
          <a:xfrm>
            <a:off x="1336429" y="4768739"/>
            <a:ext cx="1345223" cy="15419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D66F9A-6812-4652-A7D1-ECE0893196A0}"/>
              </a:ext>
            </a:extLst>
          </p:cNvPr>
          <p:cNvSpPr/>
          <p:nvPr/>
        </p:nvSpPr>
        <p:spPr>
          <a:xfrm>
            <a:off x="1336430" y="2720272"/>
            <a:ext cx="1345223" cy="15419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52C02C0-E96E-44C3-B670-07BF9CB39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862" y="365125"/>
            <a:ext cx="7537938" cy="1325563"/>
          </a:xfrm>
        </p:spPr>
        <p:txBody>
          <a:bodyPr/>
          <a:lstStyle/>
          <a:p>
            <a:r>
              <a:rPr lang="en-US" dirty="0"/>
              <a:t>What’s going on here?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C379D6-F72B-4FD2-A71E-778CA9D671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0985" y="1650147"/>
            <a:ext cx="4985296" cy="49170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C9A5B9-99F0-4C4F-9090-4514E4A8AC13}"/>
              </a:ext>
            </a:extLst>
          </p:cNvPr>
          <p:cNvSpPr txBox="1"/>
          <p:nvPr/>
        </p:nvSpPr>
        <p:spPr>
          <a:xfrm>
            <a:off x="9447119" y="1650147"/>
            <a:ext cx="21817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accent2"/>
                </a:solidFill>
              </a:rPr>
              <a:t>Mauthner</a:t>
            </a:r>
            <a:r>
              <a:rPr lang="en-US" sz="2400" b="1" dirty="0">
                <a:solidFill>
                  <a:schemeClr val="accent2"/>
                </a:solidFill>
              </a:rPr>
              <a:t> Cells</a:t>
            </a:r>
          </a:p>
          <a:p>
            <a:r>
              <a:rPr lang="en-US" sz="2400" b="1" dirty="0">
                <a:solidFill>
                  <a:schemeClr val="accent5"/>
                </a:solidFill>
              </a:rPr>
              <a:t>Accessory Cells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Sensory input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D933E3E-02CF-4A37-85DF-950E5FCC6B1E}"/>
              </a:ext>
            </a:extLst>
          </p:cNvPr>
          <p:cNvCxnSpPr/>
          <p:nvPr/>
        </p:nvCxnSpPr>
        <p:spPr>
          <a:xfrm flipH="1" flipV="1">
            <a:off x="7464492" y="5307748"/>
            <a:ext cx="204951" cy="536028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39505B8-C4DA-43A2-A959-5F91FB403D48}"/>
              </a:ext>
            </a:extLst>
          </p:cNvPr>
          <p:cNvCxnSpPr>
            <a:cxnSpLocks/>
          </p:cNvCxnSpPr>
          <p:nvPr/>
        </p:nvCxnSpPr>
        <p:spPr>
          <a:xfrm>
            <a:off x="5702957" y="4574653"/>
            <a:ext cx="726905" cy="0"/>
          </a:xfrm>
          <a:prstGeom prst="straightConnector1">
            <a:avLst/>
          </a:prstGeom>
          <a:ln w="762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82C2C0A-CE60-41A9-81BA-9BD8DDE82A0F}"/>
              </a:ext>
            </a:extLst>
          </p:cNvPr>
          <p:cNvCxnSpPr>
            <a:cxnSpLocks/>
          </p:cNvCxnSpPr>
          <p:nvPr/>
        </p:nvCxnSpPr>
        <p:spPr>
          <a:xfrm>
            <a:off x="5702958" y="4237401"/>
            <a:ext cx="726905" cy="0"/>
          </a:xfrm>
          <a:prstGeom prst="straightConnector1">
            <a:avLst/>
          </a:prstGeom>
          <a:ln w="762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0273C48-3965-422C-BF70-24EE768B78CA}"/>
              </a:ext>
            </a:extLst>
          </p:cNvPr>
          <p:cNvCxnSpPr>
            <a:cxnSpLocks/>
          </p:cNvCxnSpPr>
          <p:nvPr/>
        </p:nvCxnSpPr>
        <p:spPr>
          <a:xfrm flipH="1">
            <a:off x="8347361" y="4866315"/>
            <a:ext cx="682996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337928E-F0C7-49BC-A0AB-40C2AFAFDFA0}"/>
              </a:ext>
            </a:extLst>
          </p:cNvPr>
          <p:cNvCxnSpPr>
            <a:cxnSpLocks/>
          </p:cNvCxnSpPr>
          <p:nvPr/>
        </p:nvCxnSpPr>
        <p:spPr>
          <a:xfrm flipH="1">
            <a:off x="8468406" y="4164737"/>
            <a:ext cx="682996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44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9A6D1-E393-472D-99BC-1A83F65B9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097" y="365125"/>
            <a:ext cx="10515600" cy="1325563"/>
          </a:xfrm>
        </p:spPr>
        <p:txBody>
          <a:bodyPr/>
          <a:lstStyle/>
          <a:p>
            <a:r>
              <a:rPr lang="en-US" dirty="0"/>
              <a:t>I hypothesize that..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4C796-52A4-4AFF-8D18-50BC898F9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6375" y="2265454"/>
            <a:ext cx="5597434" cy="4351338"/>
          </a:xfrm>
        </p:spPr>
        <p:txBody>
          <a:bodyPr/>
          <a:lstStyle/>
          <a:p>
            <a:r>
              <a:rPr lang="en-US" dirty="0"/>
              <a:t>The early, high amplitude signal (red circle) is from </a:t>
            </a:r>
            <a:r>
              <a:rPr lang="en-US" dirty="0" err="1"/>
              <a:t>Mauthner</a:t>
            </a:r>
            <a:r>
              <a:rPr lang="en-US" dirty="0"/>
              <a:t> cells. </a:t>
            </a:r>
          </a:p>
          <a:p>
            <a:endParaRPr lang="en-US" dirty="0"/>
          </a:p>
          <a:p>
            <a:r>
              <a:rPr lang="en-US" dirty="0"/>
              <a:t>Response that is not habituating to stim is from the sensory input.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23F952-1A28-415E-A766-79E92698F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69" y="744070"/>
            <a:ext cx="3024554" cy="1632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89D1EF-D158-47BD-9F6E-B4165D3F5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30" y="2658067"/>
            <a:ext cx="3111623" cy="16975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4D800A-2A16-47E0-BF38-CD8674F21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73" y="4637535"/>
            <a:ext cx="3270739" cy="180433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7A696C15-0043-4AB4-88B8-C8AE763ED4D6}"/>
              </a:ext>
            </a:extLst>
          </p:cNvPr>
          <p:cNvSpPr/>
          <p:nvPr/>
        </p:nvSpPr>
        <p:spPr>
          <a:xfrm>
            <a:off x="1336431" y="744070"/>
            <a:ext cx="1345223" cy="15419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4A4974E-5467-4514-8684-7DB5CEEB58BC}"/>
              </a:ext>
            </a:extLst>
          </p:cNvPr>
          <p:cNvSpPr/>
          <p:nvPr/>
        </p:nvSpPr>
        <p:spPr>
          <a:xfrm>
            <a:off x="1336429" y="4768739"/>
            <a:ext cx="1345223" cy="15419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016E773-0D82-4F66-8FAA-7418F7BF46C4}"/>
              </a:ext>
            </a:extLst>
          </p:cNvPr>
          <p:cNvSpPr/>
          <p:nvPr/>
        </p:nvSpPr>
        <p:spPr>
          <a:xfrm>
            <a:off x="1336430" y="2720272"/>
            <a:ext cx="1345223" cy="15419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5130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EF9C49-3A42-4ECC-A1E9-9701F8F45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47" y="293690"/>
            <a:ext cx="3111623" cy="169759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FD7F6C1D-B018-41D0-B9E1-DAE0039D6CBD}"/>
              </a:ext>
            </a:extLst>
          </p:cNvPr>
          <p:cNvSpPr/>
          <p:nvPr/>
        </p:nvSpPr>
        <p:spPr>
          <a:xfrm>
            <a:off x="1049047" y="355895"/>
            <a:ext cx="1345223" cy="15419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38072-A8A7-407C-907F-22359DE99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59" y="2199254"/>
            <a:ext cx="4525187" cy="43028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160B08-94D5-49F1-9A64-5BB7809729B1}"/>
              </a:ext>
            </a:extLst>
          </p:cNvPr>
          <p:cNvSpPr txBox="1"/>
          <p:nvPr/>
        </p:nvSpPr>
        <p:spPr>
          <a:xfrm>
            <a:off x="342106" y="2199253"/>
            <a:ext cx="21817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accent2"/>
                </a:solidFill>
              </a:rPr>
              <a:t>Mauthner</a:t>
            </a:r>
            <a:r>
              <a:rPr lang="en-US" sz="2400" b="1" dirty="0">
                <a:solidFill>
                  <a:schemeClr val="accent2"/>
                </a:solidFill>
              </a:rPr>
              <a:t> ROIs</a:t>
            </a:r>
          </a:p>
          <a:p>
            <a:r>
              <a:rPr lang="en-US" sz="2400" b="1" dirty="0">
                <a:solidFill>
                  <a:schemeClr val="accent5"/>
                </a:solidFill>
              </a:rPr>
              <a:t>Accessory ROIs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Sensory ROIs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C8A9642-8B46-4066-B231-E15B2E77356E}"/>
              </a:ext>
            </a:extLst>
          </p:cNvPr>
          <p:cNvSpPr/>
          <p:nvPr/>
        </p:nvSpPr>
        <p:spPr>
          <a:xfrm>
            <a:off x="2991395" y="4885509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E1B4FF-7547-4E0E-BFAD-4B9618BFB307}"/>
              </a:ext>
            </a:extLst>
          </p:cNvPr>
          <p:cNvSpPr/>
          <p:nvPr/>
        </p:nvSpPr>
        <p:spPr>
          <a:xfrm>
            <a:off x="3152926" y="4950823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78D34BE-3F44-4773-AFC8-BCCE8819DA3B}"/>
              </a:ext>
            </a:extLst>
          </p:cNvPr>
          <p:cNvSpPr/>
          <p:nvPr/>
        </p:nvSpPr>
        <p:spPr>
          <a:xfrm>
            <a:off x="3305484" y="4950823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E9DA08D-5CE1-48E1-8A07-422B80FA2E9C}"/>
              </a:ext>
            </a:extLst>
          </p:cNvPr>
          <p:cNvSpPr/>
          <p:nvPr/>
        </p:nvSpPr>
        <p:spPr>
          <a:xfrm>
            <a:off x="3458042" y="4885509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4FA32E-6314-41A6-8A8A-B83C72DFBD4E}"/>
              </a:ext>
            </a:extLst>
          </p:cNvPr>
          <p:cNvSpPr/>
          <p:nvPr/>
        </p:nvSpPr>
        <p:spPr>
          <a:xfrm>
            <a:off x="1652729" y="4567646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B37C677-A902-4D45-A011-EE4C438E76E8}"/>
              </a:ext>
            </a:extLst>
          </p:cNvPr>
          <p:cNvSpPr/>
          <p:nvPr/>
        </p:nvSpPr>
        <p:spPr>
          <a:xfrm>
            <a:off x="1779307" y="4751683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9AE187C-C5E1-4349-8553-0C11208DAA8F}"/>
              </a:ext>
            </a:extLst>
          </p:cNvPr>
          <p:cNvSpPr/>
          <p:nvPr/>
        </p:nvSpPr>
        <p:spPr>
          <a:xfrm>
            <a:off x="1960378" y="4772417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BAF2F38-5CF7-4304-AAC6-0D7F93CAC3FF}"/>
              </a:ext>
            </a:extLst>
          </p:cNvPr>
          <p:cNvSpPr/>
          <p:nvPr/>
        </p:nvSpPr>
        <p:spPr>
          <a:xfrm>
            <a:off x="2121909" y="4820195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76BAE1A-397A-45DB-9A38-FE726AE96CD9}"/>
              </a:ext>
            </a:extLst>
          </p:cNvPr>
          <p:cNvSpPr/>
          <p:nvPr/>
        </p:nvSpPr>
        <p:spPr>
          <a:xfrm>
            <a:off x="2329541" y="4015928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4426FAB-AC1A-4A2D-8FD8-1D51E4234794}"/>
              </a:ext>
            </a:extLst>
          </p:cNvPr>
          <p:cNvSpPr/>
          <p:nvPr/>
        </p:nvSpPr>
        <p:spPr>
          <a:xfrm>
            <a:off x="1960378" y="4220051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77580F3-8E4A-456E-8FFF-77489D21834D}"/>
              </a:ext>
            </a:extLst>
          </p:cNvPr>
          <p:cNvSpPr/>
          <p:nvPr/>
        </p:nvSpPr>
        <p:spPr>
          <a:xfrm>
            <a:off x="2174159" y="4253696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96BAB74-D072-4886-B89B-EBE833053223}"/>
              </a:ext>
            </a:extLst>
          </p:cNvPr>
          <p:cNvSpPr/>
          <p:nvPr/>
        </p:nvSpPr>
        <p:spPr>
          <a:xfrm>
            <a:off x="2323735" y="4285365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6E4B847-BCCE-4EC1-9DEF-8E337575D977}"/>
              </a:ext>
            </a:extLst>
          </p:cNvPr>
          <p:cNvSpPr/>
          <p:nvPr/>
        </p:nvSpPr>
        <p:spPr>
          <a:xfrm>
            <a:off x="3048423" y="3136243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37A7B8F-5EEE-48F8-B84D-0FF8D1555A86}"/>
              </a:ext>
            </a:extLst>
          </p:cNvPr>
          <p:cNvSpPr/>
          <p:nvPr/>
        </p:nvSpPr>
        <p:spPr>
          <a:xfrm>
            <a:off x="2961038" y="3813913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6D362ED-333B-40AF-9559-B4E4B422AACE}"/>
              </a:ext>
            </a:extLst>
          </p:cNvPr>
          <p:cNvSpPr/>
          <p:nvPr/>
        </p:nvSpPr>
        <p:spPr>
          <a:xfrm>
            <a:off x="3101220" y="3813913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3CE1948-D81F-493C-B5F6-D0E5636EAAC8}"/>
              </a:ext>
            </a:extLst>
          </p:cNvPr>
          <p:cNvSpPr/>
          <p:nvPr/>
        </p:nvSpPr>
        <p:spPr>
          <a:xfrm>
            <a:off x="2991395" y="4146556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29AAC73-9DB8-41BA-A8BD-C9ED724E7FD4}"/>
              </a:ext>
            </a:extLst>
          </p:cNvPr>
          <p:cNvSpPr/>
          <p:nvPr/>
        </p:nvSpPr>
        <p:spPr>
          <a:xfrm>
            <a:off x="3100674" y="4382368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997235A-FC36-4E12-A544-E2B646213CD1}"/>
              </a:ext>
            </a:extLst>
          </p:cNvPr>
          <p:cNvSpPr/>
          <p:nvPr/>
        </p:nvSpPr>
        <p:spPr>
          <a:xfrm>
            <a:off x="2335691" y="3650049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A951419-9163-40BC-9D88-E3EAAFEE100E}"/>
              </a:ext>
            </a:extLst>
          </p:cNvPr>
          <p:cNvSpPr/>
          <p:nvPr/>
        </p:nvSpPr>
        <p:spPr>
          <a:xfrm>
            <a:off x="2174160" y="3650049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DCD1828-55FB-48BA-AE51-13E9F5C2E166}"/>
              </a:ext>
            </a:extLst>
          </p:cNvPr>
          <p:cNvSpPr/>
          <p:nvPr/>
        </p:nvSpPr>
        <p:spPr>
          <a:xfrm>
            <a:off x="2342018" y="3070929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F411EB1-DA7B-4455-A2DD-9734F5C8517F}"/>
              </a:ext>
            </a:extLst>
          </p:cNvPr>
          <p:cNvSpPr/>
          <p:nvPr/>
        </p:nvSpPr>
        <p:spPr>
          <a:xfrm>
            <a:off x="2939143" y="4385404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1E25C2D-62B1-4D7A-B147-97E990317A68}"/>
              </a:ext>
            </a:extLst>
          </p:cNvPr>
          <p:cNvSpPr/>
          <p:nvPr/>
        </p:nvSpPr>
        <p:spPr>
          <a:xfrm>
            <a:off x="593761" y="4959652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F060AAB-3A2C-49A3-87C3-2F2BDF69D9A7}"/>
              </a:ext>
            </a:extLst>
          </p:cNvPr>
          <p:cNvSpPr/>
          <p:nvPr/>
        </p:nvSpPr>
        <p:spPr>
          <a:xfrm>
            <a:off x="698264" y="4751683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582409-5567-4135-A24E-8622E400B62D}"/>
              </a:ext>
            </a:extLst>
          </p:cNvPr>
          <p:cNvSpPr/>
          <p:nvPr/>
        </p:nvSpPr>
        <p:spPr>
          <a:xfrm>
            <a:off x="812052" y="4657607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E1560B8-48E4-4B38-AA41-B005BBC0CFF7}"/>
              </a:ext>
            </a:extLst>
          </p:cNvPr>
          <p:cNvSpPr/>
          <p:nvPr/>
        </p:nvSpPr>
        <p:spPr>
          <a:xfrm>
            <a:off x="907191" y="4461665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63E6E19-0018-4154-A3B1-718076AD189E}"/>
              </a:ext>
            </a:extLst>
          </p:cNvPr>
          <p:cNvSpPr/>
          <p:nvPr/>
        </p:nvSpPr>
        <p:spPr>
          <a:xfrm>
            <a:off x="1034691" y="4294601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7888169-7712-4162-BC94-ED38F3D6C77C}"/>
              </a:ext>
            </a:extLst>
          </p:cNvPr>
          <p:cNvSpPr/>
          <p:nvPr/>
        </p:nvSpPr>
        <p:spPr>
          <a:xfrm>
            <a:off x="1070222" y="4081242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B7A24-2397-4905-B81A-D4A1C520E134}"/>
              </a:ext>
            </a:extLst>
          </p:cNvPr>
          <p:cNvSpPr/>
          <p:nvPr/>
        </p:nvSpPr>
        <p:spPr>
          <a:xfrm>
            <a:off x="1122474" y="3867883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D8FDFDD-D0D6-4FDA-9827-1AC7FF6F5209}"/>
              </a:ext>
            </a:extLst>
          </p:cNvPr>
          <p:cNvSpPr/>
          <p:nvPr/>
        </p:nvSpPr>
        <p:spPr>
          <a:xfrm>
            <a:off x="1135114" y="3584735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D922A63-C78A-44CB-9413-DBB172A6E123}"/>
              </a:ext>
            </a:extLst>
          </p:cNvPr>
          <p:cNvSpPr/>
          <p:nvPr/>
        </p:nvSpPr>
        <p:spPr>
          <a:xfrm>
            <a:off x="4419842" y="5480093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2C94EEF-BCE8-4A53-90E6-751F73A74471}"/>
              </a:ext>
            </a:extLst>
          </p:cNvPr>
          <p:cNvSpPr/>
          <p:nvPr/>
        </p:nvSpPr>
        <p:spPr>
          <a:xfrm>
            <a:off x="4362813" y="5272124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F76CB21-B55F-4192-B910-5BD2C823C79A}"/>
              </a:ext>
            </a:extLst>
          </p:cNvPr>
          <p:cNvSpPr/>
          <p:nvPr/>
        </p:nvSpPr>
        <p:spPr>
          <a:xfrm>
            <a:off x="4310562" y="5010866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0B816CC-DED1-46BC-9370-7C68FCF6138A}"/>
              </a:ext>
            </a:extLst>
          </p:cNvPr>
          <p:cNvSpPr/>
          <p:nvPr/>
        </p:nvSpPr>
        <p:spPr>
          <a:xfrm>
            <a:off x="4216946" y="4793152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FD093E8-ED4D-4225-8D1B-0F5C557E345C}"/>
              </a:ext>
            </a:extLst>
          </p:cNvPr>
          <p:cNvSpPr/>
          <p:nvPr/>
        </p:nvSpPr>
        <p:spPr>
          <a:xfrm>
            <a:off x="4138992" y="4526979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3083D4C-C5DD-4A69-8476-99EC10518171}"/>
              </a:ext>
            </a:extLst>
          </p:cNvPr>
          <p:cNvSpPr/>
          <p:nvPr/>
        </p:nvSpPr>
        <p:spPr>
          <a:xfrm>
            <a:off x="4149031" y="4253696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D9D65CA-644D-4C5B-9432-545A2B9FDF07}"/>
              </a:ext>
            </a:extLst>
          </p:cNvPr>
          <p:cNvSpPr/>
          <p:nvPr/>
        </p:nvSpPr>
        <p:spPr>
          <a:xfrm>
            <a:off x="4216946" y="4015928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7E232760-6FE7-4434-BA1A-AA0355B695D2}"/>
              </a:ext>
            </a:extLst>
          </p:cNvPr>
          <p:cNvSpPr txBox="1">
            <a:spLocks/>
          </p:cNvSpPr>
          <p:nvPr/>
        </p:nvSpPr>
        <p:spPr>
          <a:xfrm>
            <a:off x="5114405" y="665722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 hypothesize that.. 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E1DE2F2A-67A1-41E3-B072-675037EA7B76}"/>
              </a:ext>
            </a:extLst>
          </p:cNvPr>
          <p:cNvSpPr txBox="1">
            <a:spLocks/>
          </p:cNvSpPr>
          <p:nvPr/>
        </p:nvSpPr>
        <p:spPr>
          <a:xfrm>
            <a:off x="5500210" y="2691047"/>
            <a:ext cx="559743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early, high amplitude signal (red circle) is from </a:t>
            </a:r>
            <a:r>
              <a:rPr lang="en-US" dirty="0" err="1"/>
              <a:t>Mauthner</a:t>
            </a:r>
            <a:r>
              <a:rPr lang="en-US" dirty="0"/>
              <a:t> cells. </a:t>
            </a:r>
          </a:p>
          <a:p>
            <a:endParaRPr lang="en-US" dirty="0"/>
          </a:p>
          <a:p>
            <a:r>
              <a:rPr lang="en-US" dirty="0"/>
              <a:t>Response that is not habituating to stim is from the sensory cells.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2011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EF9C49-3A42-4ECC-A1E9-9701F8F45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47" y="293690"/>
            <a:ext cx="3111623" cy="169759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FD7F6C1D-B018-41D0-B9E1-DAE0039D6CBD}"/>
              </a:ext>
            </a:extLst>
          </p:cNvPr>
          <p:cNvSpPr/>
          <p:nvPr/>
        </p:nvSpPr>
        <p:spPr>
          <a:xfrm>
            <a:off x="1049047" y="355895"/>
            <a:ext cx="1345223" cy="15419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38072-A8A7-407C-907F-22359DE99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59" y="2199254"/>
            <a:ext cx="4525187" cy="43028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160B08-94D5-49F1-9A64-5BB7809729B1}"/>
              </a:ext>
            </a:extLst>
          </p:cNvPr>
          <p:cNvSpPr txBox="1"/>
          <p:nvPr/>
        </p:nvSpPr>
        <p:spPr>
          <a:xfrm>
            <a:off x="9429661" y="790956"/>
            <a:ext cx="21817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accent2"/>
                </a:solidFill>
              </a:rPr>
              <a:t>Mauthner</a:t>
            </a:r>
            <a:r>
              <a:rPr lang="en-US" sz="2400" b="1" dirty="0">
                <a:solidFill>
                  <a:schemeClr val="accent2"/>
                </a:solidFill>
              </a:rPr>
              <a:t> ROIs</a:t>
            </a:r>
          </a:p>
          <a:p>
            <a:r>
              <a:rPr lang="en-US" sz="2400" b="1" dirty="0">
                <a:solidFill>
                  <a:schemeClr val="accent5"/>
                </a:solidFill>
              </a:rPr>
              <a:t>Accessory ROIs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Sensory ROIs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C8A9642-8B46-4066-B231-E15B2E77356E}"/>
              </a:ext>
            </a:extLst>
          </p:cNvPr>
          <p:cNvSpPr/>
          <p:nvPr/>
        </p:nvSpPr>
        <p:spPr>
          <a:xfrm>
            <a:off x="2991395" y="4885509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E1B4FF-7547-4E0E-BFAD-4B9618BFB307}"/>
              </a:ext>
            </a:extLst>
          </p:cNvPr>
          <p:cNvSpPr/>
          <p:nvPr/>
        </p:nvSpPr>
        <p:spPr>
          <a:xfrm>
            <a:off x="3152926" y="4950823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78D34BE-3F44-4773-AFC8-BCCE8819DA3B}"/>
              </a:ext>
            </a:extLst>
          </p:cNvPr>
          <p:cNvSpPr/>
          <p:nvPr/>
        </p:nvSpPr>
        <p:spPr>
          <a:xfrm>
            <a:off x="3305484" y="4950823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E9DA08D-5CE1-48E1-8A07-422B80FA2E9C}"/>
              </a:ext>
            </a:extLst>
          </p:cNvPr>
          <p:cNvSpPr/>
          <p:nvPr/>
        </p:nvSpPr>
        <p:spPr>
          <a:xfrm>
            <a:off x="3458042" y="4885509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4FA32E-6314-41A6-8A8A-B83C72DFBD4E}"/>
              </a:ext>
            </a:extLst>
          </p:cNvPr>
          <p:cNvSpPr/>
          <p:nvPr/>
        </p:nvSpPr>
        <p:spPr>
          <a:xfrm>
            <a:off x="1652729" y="4567646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B37C677-A902-4D45-A011-EE4C438E76E8}"/>
              </a:ext>
            </a:extLst>
          </p:cNvPr>
          <p:cNvSpPr/>
          <p:nvPr/>
        </p:nvSpPr>
        <p:spPr>
          <a:xfrm>
            <a:off x="1779307" y="4751683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9AE187C-C5E1-4349-8553-0C11208DAA8F}"/>
              </a:ext>
            </a:extLst>
          </p:cNvPr>
          <p:cNvSpPr/>
          <p:nvPr/>
        </p:nvSpPr>
        <p:spPr>
          <a:xfrm>
            <a:off x="1960378" y="4772417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BAF2F38-5CF7-4304-AAC6-0D7F93CAC3FF}"/>
              </a:ext>
            </a:extLst>
          </p:cNvPr>
          <p:cNvSpPr/>
          <p:nvPr/>
        </p:nvSpPr>
        <p:spPr>
          <a:xfrm>
            <a:off x="2121909" y="4820195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76BAE1A-397A-45DB-9A38-FE726AE96CD9}"/>
              </a:ext>
            </a:extLst>
          </p:cNvPr>
          <p:cNvSpPr/>
          <p:nvPr/>
        </p:nvSpPr>
        <p:spPr>
          <a:xfrm>
            <a:off x="2329541" y="4015928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4426FAB-AC1A-4A2D-8FD8-1D51E4234794}"/>
              </a:ext>
            </a:extLst>
          </p:cNvPr>
          <p:cNvSpPr/>
          <p:nvPr/>
        </p:nvSpPr>
        <p:spPr>
          <a:xfrm>
            <a:off x="1960378" y="4220051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77580F3-8E4A-456E-8FFF-77489D21834D}"/>
              </a:ext>
            </a:extLst>
          </p:cNvPr>
          <p:cNvSpPr/>
          <p:nvPr/>
        </p:nvSpPr>
        <p:spPr>
          <a:xfrm>
            <a:off x="2174159" y="4253696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96BAB74-D072-4886-B89B-EBE833053223}"/>
              </a:ext>
            </a:extLst>
          </p:cNvPr>
          <p:cNvSpPr/>
          <p:nvPr/>
        </p:nvSpPr>
        <p:spPr>
          <a:xfrm>
            <a:off x="2323735" y="4285365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6E4B847-BCCE-4EC1-9DEF-8E337575D977}"/>
              </a:ext>
            </a:extLst>
          </p:cNvPr>
          <p:cNvSpPr/>
          <p:nvPr/>
        </p:nvSpPr>
        <p:spPr>
          <a:xfrm>
            <a:off x="3048423" y="3136243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37A7B8F-5EEE-48F8-B84D-0FF8D1555A86}"/>
              </a:ext>
            </a:extLst>
          </p:cNvPr>
          <p:cNvSpPr/>
          <p:nvPr/>
        </p:nvSpPr>
        <p:spPr>
          <a:xfrm>
            <a:off x="2961038" y="3813913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6D362ED-333B-40AF-9559-B4E4B422AACE}"/>
              </a:ext>
            </a:extLst>
          </p:cNvPr>
          <p:cNvSpPr/>
          <p:nvPr/>
        </p:nvSpPr>
        <p:spPr>
          <a:xfrm>
            <a:off x="3101220" y="3813913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3CE1948-D81F-493C-B5F6-D0E5636EAAC8}"/>
              </a:ext>
            </a:extLst>
          </p:cNvPr>
          <p:cNvSpPr/>
          <p:nvPr/>
        </p:nvSpPr>
        <p:spPr>
          <a:xfrm>
            <a:off x="2991395" y="4146556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29AAC73-9DB8-41BA-A8BD-C9ED724E7FD4}"/>
              </a:ext>
            </a:extLst>
          </p:cNvPr>
          <p:cNvSpPr/>
          <p:nvPr/>
        </p:nvSpPr>
        <p:spPr>
          <a:xfrm>
            <a:off x="3100674" y="4382368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997235A-FC36-4E12-A544-E2B646213CD1}"/>
              </a:ext>
            </a:extLst>
          </p:cNvPr>
          <p:cNvSpPr/>
          <p:nvPr/>
        </p:nvSpPr>
        <p:spPr>
          <a:xfrm>
            <a:off x="2335691" y="3650049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A951419-9163-40BC-9D88-E3EAAFEE100E}"/>
              </a:ext>
            </a:extLst>
          </p:cNvPr>
          <p:cNvSpPr/>
          <p:nvPr/>
        </p:nvSpPr>
        <p:spPr>
          <a:xfrm>
            <a:off x="2174160" y="3650049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DCD1828-55FB-48BA-AE51-13E9F5C2E166}"/>
              </a:ext>
            </a:extLst>
          </p:cNvPr>
          <p:cNvSpPr/>
          <p:nvPr/>
        </p:nvSpPr>
        <p:spPr>
          <a:xfrm>
            <a:off x="2342018" y="3070929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F411EB1-DA7B-4455-A2DD-9734F5C8517F}"/>
              </a:ext>
            </a:extLst>
          </p:cNvPr>
          <p:cNvSpPr/>
          <p:nvPr/>
        </p:nvSpPr>
        <p:spPr>
          <a:xfrm>
            <a:off x="2939143" y="4385404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1E25C2D-62B1-4D7A-B147-97E990317A68}"/>
              </a:ext>
            </a:extLst>
          </p:cNvPr>
          <p:cNvSpPr/>
          <p:nvPr/>
        </p:nvSpPr>
        <p:spPr>
          <a:xfrm>
            <a:off x="593761" y="4959652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F060AAB-3A2C-49A3-87C3-2F2BDF69D9A7}"/>
              </a:ext>
            </a:extLst>
          </p:cNvPr>
          <p:cNvSpPr/>
          <p:nvPr/>
        </p:nvSpPr>
        <p:spPr>
          <a:xfrm>
            <a:off x="698264" y="4751683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582409-5567-4135-A24E-8622E400B62D}"/>
              </a:ext>
            </a:extLst>
          </p:cNvPr>
          <p:cNvSpPr/>
          <p:nvPr/>
        </p:nvSpPr>
        <p:spPr>
          <a:xfrm>
            <a:off x="812052" y="4657607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E1560B8-48E4-4B38-AA41-B005BBC0CFF7}"/>
              </a:ext>
            </a:extLst>
          </p:cNvPr>
          <p:cNvSpPr/>
          <p:nvPr/>
        </p:nvSpPr>
        <p:spPr>
          <a:xfrm>
            <a:off x="907191" y="4461665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63E6E19-0018-4154-A3B1-718076AD189E}"/>
              </a:ext>
            </a:extLst>
          </p:cNvPr>
          <p:cNvSpPr/>
          <p:nvPr/>
        </p:nvSpPr>
        <p:spPr>
          <a:xfrm>
            <a:off x="1034691" y="4294601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7888169-7712-4162-BC94-ED38F3D6C77C}"/>
              </a:ext>
            </a:extLst>
          </p:cNvPr>
          <p:cNvSpPr/>
          <p:nvPr/>
        </p:nvSpPr>
        <p:spPr>
          <a:xfrm>
            <a:off x="1070222" y="4081242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B7A24-2397-4905-B81A-D4A1C520E134}"/>
              </a:ext>
            </a:extLst>
          </p:cNvPr>
          <p:cNvSpPr/>
          <p:nvPr/>
        </p:nvSpPr>
        <p:spPr>
          <a:xfrm>
            <a:off x="1122474" y="3867883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D8FDFDD-D0D6-4FDA-9827-1AC7FF6F5209}"/>
              </a:ext>
            </a:extLst>
          </p:cNvPr>
          <p:cNvSpPr/>
          <p:nvPr/>
        </p:nvSpPr>
        <p:spPr>
          <a:xfrm>
            <a:off x="1135114" y="3584735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D922A63-C78A-44CB-9413-DBB172A6E123}"/>
              </a:ext>
            </a:extLst>
          </p:cNvPr>
          <p:cNvSpPr/>
          <p:nvPr/>
        </p:nvSpPr>
        <p:spPr>
          <a:xfrm>
            <a:off x="4419842" y="5480093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2C94EEF-BCE8-4A53-90E6-751F73A74471}"/>
              </a:ext>
            </a:extLst>
          </p:cNvPr>
          <p:cNvSpPr/>
          <p:nvPr/>
        </p:nvSpPr>
        <p:spPr>
          <a:xfrm>
            <a:off x="4362813" y="5272124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F76CB21-B55F-4192-B910-5BD2C823C79A}"/>
              </a:ext>
            </a:extLst>
          </p:cNvPr>
          <p:cNvSpPr/>
          <p:nvPr/>
        </p:nvSpPr>
        <p:spPr>
          <a:xfrm>
            <a:off x="4310562" y="5010866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0B816CC-DED1-46BC-9370-7C68FCF6138A}"/>
              </a:ext>
            </a:extLst>
          </p:cNvPr>
          <p:cNvSpPr/>
          <p:nvPr/>
        </p:nvSpPr>
        <p:spPr>
          <a:xfrm>
            <a:off x="4216946" y="4793152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FD093E8-ED4D-4225-8D1B-0F5C557E345C}"/>
              </a:ext>
            </a:extLst>
          </p:cNvPr>
          <p:cNvSpPr/>
          <p:nvPr/>
        </p:nvSpPr>
        <p:spPr>
          <a:xfrm>
            <a:off x="4138992" y="4526979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3083D4C-C5DD-4A69-8476-99EC10518171}"/>
              </a:ext>
            </a:extLst>
          </p:cNvPr>
          <p:cNvSpPr/>
          <p:nvPr/>
        </p:nvSpPr>
        <p:spPr>
          <a:xfrm>
            <a:off x="4149031" y="4253696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D9D65CA-644D-4C5B-9432-545A2B9FDF07}"/>
              </a:ext>
            </a:extLst>
          </p:cNvPr>
          <p:cNvSpPr/>
          <p:nvPr/>
        </p:nvSpPr>
        <p:spPr>
          <a:xfrm>
            <a:off x="4216946" y="4015928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E60619E-A8C1-42C8-ABA9-FF484C312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2273" y="2658436"/>
            <a:ext cx="6896086" cy="3867713"/>
          </a:xfrm>
          <a:prstGeom prst="rect">
            <a:avLst/>
          </a:prstGeom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CED0E7D-1254-4AE2-B439-3F559F9F8468}"/>
              </a:ext>
            </a:extLst>
          </p:cNvPr>
          <p:cNvCxnSpPr>
            <a:cxnSpLocks/>
          </p:cNvCxnSpPr>
          <p:nvPr/>
        </p:nvCxnSpPr>
        <p:spPr>
          <a:xfrm flipH="1">
            <a:off x="5754502" y="3944541"/>
            <a:ext cx="682996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325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EF9C49-3A42-4ECC-A1E9-9701F8F45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47" y="293690"/>
            <a:ext cx="3111623" cy="169759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FD7F6C1D-B018-41D0-B9E1-DAE0039D6CBD}"/>
              </a:ext>
            </a:extLst>
          </p:cNvPr>
          <p:cNvSpPr/>
          <p:nvPr/>
        </p:nvSpPr>
        <p:spPr>
          <a:xfrm>
            <a:off x="1049047" y="355895"/>
            <a:ext cx="1345223" cy="15419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38072-A8A7-407C-907F-22359DE99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59" y="2199254"/>
            <a:ext cx="4525187" cy="43028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160B08-94D5-49F1-9A64-5BB7809729B1}"/>
              </a:ext>
            </a:extLst>
          </p:cNvPr>
          <p:cNvSpPr txBox="1"/>
          <p:nvPr/>
        </p:nvSpPr>
        <p:spPr>
          <a:xfrm>
            <a:off x="9429661" y="790956"/>
            <a:ext cx="21817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accent2"/>
                </a:solidFill>
              </a:rPr>
              <a:t>Mauthner</a:t>
            </a:r>
            <a:r>
              <a:rPr lang="en-US" sz="2400" b="1" dirty="0">
                <a:solidFill>
                  <a:schemeClr val="accent2"/>
                </a:solidFill>
              </a:rPr>
              <a:t> ROIs</a:t>
            </a:r>
          </a:p>
          <a:p>
            <a:r>
              <a:rPr lang="en-US" sz="2400" b="1" dirty="0">
                <a:solidFill>
                  <a:schemeClr val="accent5"/>
                </a:solidFill>
              </a:rPr>
              <a:t>Accessory ROIs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Sensory ROIs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C8A9642-8B46-4066-B231-E15B2E77356E}"/>
              </a:ext>
            </a:extLst>
          </p:cNvPr>
          <p:cNvSpPr/>
          <p:nvPr/>
        </p:nvSpPr>
        <p:spPr>
          <a:xfrm>
            <a:off x="2991395" y="4885509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E1B4FF-7547-4E0E-BFAD-4B9618BFB307}"/>
              </a:ext>
            </a:extLst>
          </p:cNvPr>
          <p:cNvSpPr/>
          <p:nvPr/>
        </p:nvSpPr>
        <p:spPr>
          <a:xfrm>
            <a:off x="3152926" y="4950823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78D34BE-3F44-4773-AFC8-BCCE8819DA3B}"/>
              </a:ext>
            </a:extLst>
          </p:cNvPr>
          <p:cNvSpPr/>
          <p:nvPr/>
        </p:nvSpPr>
        <p:spPr>
          <a:xfrm>
            <a:off x="3305484" y="4950823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E9DA08D-5CE1-48E1-8A07-422B80FA2E9C}"/>
              </a:ext>
            </a:extLst>
          </p:cNvPr>
          <p:cNvSpPr/>
          <p:nvPr/>
        </p:nvSpPr>
        <p:spPr>
          <a:xfrm>
            <a:off x="3458042" y="4885509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4FA32E-6314-41A6-8A8A-B83C72DFBD4E}"/>
              </a:ext>
            </a:extLst>
          </p:cNvPr>
          <p:cNvSpPr/>
          <p:nvPr/>
        </p:nvSpPr>
        <p:spPr>
          <a:xfrm>
            <a:off x="1652729" y="4567646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B37C677-A902-4D45-A011-EE4C438E76E8}"/>
              </a:ext>
            </a:extLst>
          </p:cNvPr>
          <p:cNvSpPr/>
          <p:nvPr/>
        </p:nvSpPr>
        <p:spPr>
          <a:xfrm>
            <a:off x="1779307" y="4751683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9AE187C-C5E1-4349-8553-0C11208DAA8F}"/>
              </a:ext>
            </a:extLst>
          </p:cNvPr>
          <p:cNvSpPr/>
          <p:nvPr/>
        </p:nvSpPr>
        <p:spPr>
          <a:xfrm>
            <a:off x="1960378" y="4772417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BAF2F38-5CF7-4304-AAC6-0D7F93CAC3FF}"/>
              </a:ext>
            </a:extLst>
          </p:cNvPr>
          <p:cNvSpPr/>
          <p:nvPr/>
        </p:nvSpPr>
        <p:spPr>
          <a:xfrm>
            <a:off x="2121909" y="4820195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76BAE1A-397A-45DB-9A38-FE726AE96CD9}"/>
              </a:ext>
            </a:extLst>
          </p:cNvPr>
          <p:cNvSpPr/>
          <p:nvPr/>
        </p:nvSpPr>
        <p:spPr>
          <a:xfrm>
            <a:off x="2329541" y="4015928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4426FAB-AC1A-4A2D-8FD8-1D51E4234794}"/>
              </a:ext>
            </a:extLst>
          </p:cNvPr>
          <p:cNvSpPr/>
          <p:nvPr/>
        </p:nvSpPr>
        <p:spPr>
          <a:xfrm>
            <a:off x="1960378" y="4220051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77580F3-8E4A-456E-8FFF-77489D21834D}"/>
              </a:ext>
            </a:extLst>
          </p:cNvPr>
          <p:cNvSpPr/>
          <p:nvPr/>
        </p:nvSpPr>
        <p:spPr>
          <a:xfrm>
            <a:off x="2174159" y="4253696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96BAB74-D072-4886-B89B-EBE833053223}"/>
              </a:ext>
            </a:extLst>
          </p:cNvPr>
          <p:cNvSpPr/>
          <p:nvPr/>
        </p:nvSpPr>
        <p:spPr>
          <a:xfrm>
            <a:off x="2323735" y="4285365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6E4B847-BCCE-4EC1-9DEF-8E337575D977}"/>
              </a:ext>
            </a:extLst>
          </p:cNvPr>
          <p:cNvSpPr/>
          <p:nvPr/>
        </p:nvSpPr>
        <p:spPr>
          <a:xfrm>
            <a:off x="3048423" y="3136243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37A7B8F-5EEE-48F8-B84D-0FF8D1555A86}"/>
              </a:ext>
            </a:extLst>
          </p:cNvPr>
          <p:cNvSpPr/>
          <p:nvPr/>
        </p:nvSpPr>
        <p:spPr>
          <a:xfrm>
            <a:off x="2961038" y="3813913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6D362ED-333B-40AF-9559-B4E4B422AACE}"/>
              </a:ext>
            </a:extLst>
          </p:cNvPr>
          <p:cNvSpPr/>
          <p:nvPr/>
        </p:nvSpPr>
        <p:spPr>
          <a:xfrm>
            <a:off x="3101220" y="3813913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3CE1948-D81F-493C-B5F6-D0E5636EAAC8}"/>
              </a:ext>
            </a:extLst>
          </p:cNvPr>
          <p:cNvSpPr/>
          <p:nvPr/>
        </p:nvSpPr>
        <p:spPr>
          <a:xfrm>
            <a:off x="2991395" y="4146556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29AAC73-9DB8-41BA-A8BD-C9ED724E7FD4}"/>
              </a:ext>
            </a:extLst>
          </p:cNvPr>
          <p:cNvSpPr/>
          <p:nvPr/>
        </p:nvSpPr>
        <p:spPr>
          <a:xfrm>
            <a:off x="3100674" y="4382368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997235A-FC36-4E12-A544-E2B646213CD1}"/>
              </a:ext>
            </a:extLst>
          </p:cNvPr>
          <p:cNvSpPr/>
          <p:nvPr/>
        </p:nvSpPr>
        <p:spPr>
          <a:xfrm>
            <a:off x="2335691" y="3650049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A951419-9163-40BC-9D88-E3EAAFEE100E}"/>
              </a:ext>
            </a:extLst>
          </p:cNvPr>
          <p:cNvSpPr/>
          <p:nvPr/>
        </p:nvSpPr>
        <p:spPr>
          <a:xfrm>
            <a:off x="2174160" y="3650049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DCD1828-55FB-48BA-AE51-13E9F5C2E166}"/>
              </a:ext>
            </a:extLst>
          </p:cNvPr>
          <p:cNvSpPr/>
          <p:nvPr/>
        </p:nvSpPr>
        <p:spPr>
          <a:xfrm>
            <a:off x="2342018" y="3070929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F411EB1-DA7B-4455-A2DD-9734F5C8517F}"/>
              </a:ext>
            </a:extLst>
          </p:cNvPr>
          <p:cNvSpPr/>
          <p:nvPr/>
        </p:nvSpPr>
        <p:spPr>
          <a:xfrm>
            <a:off x="2939143" y="4385404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1E25C2D-62B1-4D7A-B147-97E990317A68}"/>
              </a:ext>
            </a:extLst>
          </p:cNvPr>
          <p:cNvSpPr/>
          <p:nvPr/>
        </p:nvSpPr>
        <p:spPr>
          <a:xfrm>
            <a:off x="593761" y="4959652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F060AAB-3A2C-49A3-87C3-2F2BDF69D9A7}"/>
              </a:ext>
            </a:extLst>
          </p:cNvPr>
          <p:cNvSpPr/>
          <p:nvPr/>
        </p:nvSpPr>
        <p:spPr>
          <a:xfrm>
            <a:off x="698264" y="4751683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582409-5567-4135-A24E-8622E400B62D}"/>
              </a:ext>
            </a:extLst>
          </p:cNvPr>
          <p:cNvSpPr/>
          <p:nvPr/>
        </p:nvSpPr>
        <p:spPr>
          <a:xfrm>
            <a:off x="812052" y="4657607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E1560B8-48E4-4B38-AA41-B005BBC0CFF7}"/>
              </a:ext>
            </a:extLst>
          </p:cNvPr>
          <p:cNvSpPr/>
          <p:nvPr/>
        </p:nvSpPr>
        <p:spPr>
          <a:xfrm>
            <a:off x="907191" y="4461665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63E6E19-0018-4154-A3B1-718076AD189E}"/>
              </a:ext>
            </a:extLst>
          </p:cNvPr>
          <p:cNvSpPr/>
          <p:nvPr/>
        </p:nvSpPr>
        <p:spPr>
          <a:xfrm>
            <a:off x="1034691" y="4294601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7888169-7712-4162-BC94-ED38F3D6C77C}"/>
              </a:ext>
            </a:extLst>
          </p:cNvPr>
          <p:cNvSpPr/>
          <p:nvPr/>
        </p:nvSpPr>
        <p:spPr>
          <a:xfrm>
            <a:off x="1070222" y="4081242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B7A24-2397-4905-B81A-D4A1C520E134}"/>
              </a:ext>
            </a:extLst>
          </p:cNvPr>
          <p:cNvSpPr/>
          <p:nvPr/>
        </p:nvSpPr>
        <p:spPr>
          <a:xfrm>
            <a:off x="1122474" y="3867883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D8FDFDD-D0D6-4FDA-9827-1AC7FF6F5209}"/>
              </a:ext>
            </a:extLst>
          </p:cNvPr>
          <p:cNvSpPr/>
          <p:nvPr/>
        </p:nvSpPr>
        <p:spPr>
          <a:xfrm>
            <a:off x="1135114" y="3584735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D922A63-C78A-44CB-9413-DBB172A6E123}"/>
              </a:ext>
            </a:extLst>
          </p:cNvPr>
          <p:cNvSpPr/>
          <p:nvPr/>
        </p:nvSpPr>
        <p:spPr>
          <a:xfrm>
            <a:off x="4419842" y="5480093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2C94EEF-BCE8-4A53-90E6-751F73A74471}"/>
              </a:ext>
            </a:extLst>
          </p:cNvPr>
          <p:cNvSpPr/>
          <p:nvPr/>
        </p:nvSpPr>
        <p:spPr>
          <a:xfrm>
            <a:off x="4362813" y="5272124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F76CB21-B55F-4192-B910-5BD2C823C79A}"/>
              </a:ext>
            </a:extLst>
          </p:cNvPr>
          <p:cNvSpPr/>
          <p:nvPr/>
        </p:nvSpPr>
        <p:spPr>
          <a:xfrm>
            <a:off x="4310562" y="5010866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0B816CC-DED1-46BC-9370-7C68FCF6138A}"/>
              </a:ext>
            </a:extLst>
          </p:cNvPr>
          <p:cNvSpPr/>
          <p:nvPr/>
        </p:nvSpPr>
        <p:spPr>
          <a:xfrm>
            <a:off x="4216946" y="4793152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FD093E8-ED4D-4225-8D1B-0F5C557E345C}"/>
              </a:ext>
            </a:extLst>
          </p:cNvPr>
          <p:cNvSpPr/>
          <p:nvPr/>
        </p:nvSpPr>
        <p:spPr>
          <a:xfrm>
            <a:off x="4138992" y="4526979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3083D4C-C5DD-4A69-8476-99EC10518171}"/>
              </a:ext>
            </a:extLst>
          </p:cNvPr>
          <p:cNvSpPr/>
          <p:nvPr/>
        </p:nvSpPr>
        <p:spPr>
          <a:xfrm>
            <a:off x="4149031" y="4253696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D9D65CA-644D-4C5B-9432-545A2B9FDF07}"/>
              </a:ext>
            </a:extLst>
          </p:cNvPr>
          <p:cNvSpPr/>
          <p:nvPr/>
        </p:nvSpPr>
        <p:spPr>
          <a:xfrm>
            <a:off x="4216946" y="4015928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309B993-81D5-40C3-BB51-4E216198D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599" y="2286547"/>
            <a:ext cx="7199799" cy="3981273"/>
          </a:xfrm>
          <a:prstGeom prst="rect">
            <a:avLst/>
          </a:prstGeom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89DEE70-CE8F-4332-91A1-D1C781D782CE}"/>
              </a:ext>
            </a:extLst>
          </p:cNvPr>
          <p:cNvCxnSpPr>
            <a:cxnSpLocks/>
          </p:cNvCxnSpPr>
          <p:nvPr/>
        </p:nvCxnSpPr>
        <p:spPr>
          <a:xfrm flipH="1">
            <a:off x="5626739" y="2755293"/>
            <a:ext cx="682996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5520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EF9C49-3A42-4ECC-A1E9-9701F8F45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47" y="293690"/>
            <a:ext cx="3111623" cy="169759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FD7F6C1D-B018-41D0-B9E1-DAE0039D6CBD}"/>
              </a:ext>
            </a:extLst>
          </p:cNvPr>
          <p:cNvSpPr/>
          <p:nvPr/>
        </p:nvSpPr>
        <p:spPr>
          <a:xfrm>
            <a:off x="1049047" y="355895"/>
            <a:ext cx="1345223" cy="15419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38072-A8A7-407C-907F-22359DE99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59" y="2199254"/>
            <a:ext cx="4525187" cy="43028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160B08-94D5-49F1-9A64-5BB7809729B1}"/>
              </a:ext>
            </a:extLst>
          </p:cNvPr>
          <p:cNvSpPr txBox="1"/>
          <p:nvPr/>
        </p:nvSpPr>
        <p:spPr>
          <a:xfrm>
            <a:off x="9429661" y="790956"/>
            <a:ext cx="21817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accent2"/>
                </a:solidFill>
              </a:rPr>
              <a:t>Mauthner</a:t>
            </a:r>
            <a:r>
              <a:rPr lang="en-US" sz="2400" b="1" dirty="0">
                <a:solidFill>
                  <a:schemeClr val="accent2"/>
                </a:solidFill>
              </a:rPr>
              <a:t> ROIs</a:t>
            </a:r>
          </a:p>
          <a:p>
            <a:r>
              <a:rPr lang="en-US" sz="2400" b="1" dirty="0">
                <a:solidFill>
                  <a:schemeClr val="accent5"/>
                </a:solidFill>
              </a:rPr>
              <a:t>Accessory ROIs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Sensory ROIs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C8A9642-8B46-4066-B231-E15B2E77356E}"/>
              </a:ext>
            </a:extLst>
          </p:cNvPr>
          <p:cNvSpPr/>
          <p:nvPr/>
        </p:nvSpPr>
        <p:spPr>
          <a:xfrm>
            <a:off x="2991395" y="4885509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E1B4FF-7547-4E0E-BFAD-4B9618BFB307}"/>
              </a:ext>
            </a:extLst>
          </p:cNvPr>
          <p:cNvSpPr/>
          <p:nvPr/>
        </p:nvSpPr>
        <p:spPr>
          <a:xfrm>
            <a:off x="3152926" y="4950823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78D34BE-3F44-4773-AFC8-BCCE8819DA3B}"/>
              </a:ext>
            </a:extLst>
          </p:cNvPr>
          <p:cNvSpPr/>
          <p:nvPr/>
        </p:nvSpPr>
        <p:spPr>
          <a:xfrm>
            <a:off x="3305484" y="4950823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E9DA08D-5CE1-48E1-8A07-422B80FA2E9C}"/>
              </a:ext>
            </a:extLst>
          </p:cNvPr>
          <p:cNvSpPr/>
          <p:nvPr/>
        </p:nvSpPr>
        <p:spPr>
          <a:xfrm>
            <a:off x="3458042" y="4885509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4FA32E-6314-41A6-8A8A-B83C72DFBD4E}"/>
              </a:ext>
            </a:extLst>
          </p:cNvPr>
          <p:cNvSpPr/>
          <p:nvPr/>
        </p:nvSpPr>
        <p:spPr>
          <a:xfrm>
            <a:off x="1652729" y="4567646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B37C677-A902-4D45-A011-EE4C438E76E8}"/>
              </a:ext>
            </a:extLst>
          </p:cNvPr>
          <p:cNvSpPr/>
          <p:nvPr/>
        </p:nvSpPr>
        <p:spPr>
          <a:xfrm>
            <a:off x="1779307" y="4751683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9AE187C-C5E1-4349-8553-0C11208DAA8F}"/>
              </a:ext>
            </a:extLst>
          </p:cNvPr>
          <p:cNvSpPr/>
          <p:nvPr/>
        </p:nvSpPr>
        <p:spPr>
          <a:xfrm>
            <a:off x="1960378" y="4772417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BAF2F38-5CF7-4304-AAC6-0D7F93CAC3FF}"/>
              </a:ext>
            </a:extLst>
          </p:cNvPr>
          <p:cNvSpPr/>
          <p:nvPr/>
        </p:nvSpPr>
        <p:spPr>
          <a:xfrm>
            <a:off x="2121909" y="4820195"/>
            <a:ext cx="104503" cy="13062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76BAE1A-397A-45DB-9A38-FE726AE96CD9}"/>
              </a:ext>
            </a:extLst>
          </p:cNvPr>
          <p:cNvSpPr/>
          <p:nvPr/>
        </p:nvSpPr>
        <p:spPr>
          <a:xfrm>
            <a:off x="2329541" y="4015928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4426FAB-AC1A-4A2D-8FD8-1D51E4234794}"/>
              </a:ext>
            </a:extLst>
          </p:cNvPr>
          <p:cNvSpPr/>
          <p:nvPr/>
        </p:nvSpPr>
        <p:spPr>
          <a:xfrm>
            <a:off x="1960378" y="4220051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77580F3-8E4A-456E-8FFF-77489D21834D}"/>
              </a:ext>
            </a:extLst>
          </p:cNvPr>
          <p:cNvSpPr/>
          <p:nvPr/>
        </p:nvSpPr>
        <p:spPr>
          <a:xfrm>
            <a:off x="2174159" y="4253696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96BAB74-D072-4886-B89B-EBE833053223}"/>
              </a:ext>
            </a:extLst>
          </p:cNvPr>
          <p:cNvSpPr/>
          <p:nvPr/>
        </p:nvSpPr>
        <p:spPr>
          <a:xfrm>
            <a:off x="2323735" y="4285365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6E4B847-BCCE-4EC1-9DEF-8E337575D977}"/>
              </a:ext>
            </a:extLst>
          </p:cNvPr>
          <p:cNvSpPr/>
          <p:nvPr/>
        </p:nvSpPr>
        <p:spPr>
          <a:xfrm>
            <a:off x="3048423" y="3136243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37A7B8F-5EEE-48F8-B84D-0FF8D1555A86}"/>
              </a:ext>
            </a:extLst>
          </p:cNvPr>
          <p:cNvSpPr/>
          <p:nvPr/>
        </p:nvSpPr>
        <p:spPr>
          <a:xfrm>
            <a:off x="2961038" y="3813913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6D362ED-333B-40AF-9559-B4E4B422AACE}"/>
              </a:ext>
            </a:extLst>
          </p:cNvPr>
          <p:cNvSpPr/>
          <p:nvPr/>
        </p:nvSpPr>
        <p:spPr>
          <a:xfrm>
            <a:off x="3101220" y="3813913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3CE1948-D81F-493C-B5F6-D0E5636EAAC8}"/>
              </a:ext>
            </a:extLst>
          </p:cNvPr>
          <p:cNvSpPr/>
          <p:nvPr/>
        </p:nvSpPr>
        <p:spPr>
          <a:xfrm>
            <a:off x="2991395" y="4146556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29AAC73-9DB8-41BA-A8BD-C9ED724E7FD4}"/>
              </a:ext>
            </a:extLst>
          </p:cNvPr>
          <p:cNvSpPr/>
          <p:nvPr/>
        </p:nvSpPr>
        <p:spPr>
          <a:xfrm>
            <a:off x="3100674" y="4382368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997235A-FC36-4E12-A544-E2B646213CD1}"/>
              </a:ext>
            </a:extLst>
          </p:cNvPr>
          <p:cNvSpPr/>
          <p:nvPr/>
        </p:nvSpPr>
        <p:spPr>
          <a:xfrm>
            <a:off x="2335691" y="3650049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A951419-9163-40BC-9D88-E3EAAFEE100E}"/>
              </a:ext>
            </a:extLst>
          </p:cNvPr>
          <p:cNvSpPr/>
          <p:nvPr/>
        </p:nvSpPr>
        <p:spPr>
          <a:xfrm>
            <a:off x="2174160" y="3650049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DCD1828-55FB-48BA-AE51-13E9F5C2E166}"/>
              </a:ext>
            </a:extLst>
          </p:cNvPr>
          <p:cNvSpPr/>
          <p:nvPr/>
        </p:nvSpPr>
        <p:spPr>
          <a:xfrm>
            <a:off x="2342018" y="3070929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F411EB1-DA7B-4455-A2DD-9734F5C8517F}"/>
              </a:ext>
            </a:extLst>
          </p:cNvPr>
          <p:cNvSpPr/>
          <p:nvPr/>
        </p:nvSpPr>
        <p:spPr>
          <a:xfrm>
            <a:off x="2939143" y="4385404"/>
            <a:ext cx="104503" cy="13062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1E25C2D-62B1-4D7A-B147-97E990317A68}"/>
              </a:ext>
            </a:extLst>
          </p:cNvPr>
          <p:cNvSpPr/>
          <p:nvPr/>
        </p:nvSpPr>
        <p:spPr>
          <a:xfrm>
            <a:off x="593761" y="4959652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F060AAB-3A2C-49A3-87C3-2F2BDF69D9A7}"/>
              </a:ext>
            </a:extLst>
          </p:cNvPr>
          <p:cNvSpPr/>
          <p:nvPr/>
        </p:nvSpPr>
        <p:spPr>
          <a:xfrm>
            <a:off x="698264" y="4751683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582409-5567-4135-A24E-8622E400B62D}"/>
              </a:ext>
            </a:extLst>
          </p:cNvPr>
          <p:cNvSpPr/>
          <p:nvPr/>
        </p:nvSpPr>
        <p:spPr>
          <a:xfrm>
            <a:off x="812052" y="4657607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E1560B8-48E4-4B38-AA41-B005BBC0CFF7}"/>
              </a:ext>
            </a:extLst>
          </p:cNvPr>
          <p:cNvSpPr/>
          <p:nvPr/>
        </p:nvSpPr>
        <p:spPr>
          <a:xfrm>
            <a:off x="907191" y="4461665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63E6E19-0018-4154-A3B1-718076AD189E}"/>
              </a:ext>
            </a:extLst>
          </p:cNvPr>
          <p:cNvSpPr/>
          <p:nvPr/>
        </p:nvSpPr>
        <p:spPr>
          <a:xfrm>
            <a:off x="1034691" y="4294601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7888169-7712-4162-BC94-ED38F3D6C77C}"/>
              </a:ext>
            </a:extLst>
          </p:cNvPr>
          <p:cNvSpPr/>
          <p:nvPr/>
        </p:nvSpPr>
        <p:spPr>
          <a:xfrm>
            <a:off x="1070222" y="4081242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29B7A24-2397-4905-B81A-D4A1C520E134}"/>
              </a:ext>
            </a:extLst>
          </p:cNvPr>
          <p:cNvSpPr/>
          <p:nvPr/>
        </p:nvSpPr>
        <p:spPr>
          <a:xfrm>
            <a:off x="1122474" y="3867883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D8FDFDD-D0D6-4FDA-9827-1AC7FF6F5209}"/>
              </a:ext>
            </a:extLst>
          </p:cNvPr>
          <p:cNvSpPr/>
          <p:nvPr/>
        </p:nvSpPr>
        <p:spPr>
          <a:xfrm>
            <a:off x="1135114" y="3584735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D922A63-C78A-44CB-9413-DBB172A6E123}"/>
              </a:ext>
            </a:extLst>
          </p:cNvPr>
          <p:cNvSpPr/>
          <p:nvPr/>
        </p:nvSpPr>
        <p:spPr>
          <a:xfrm>
            <a:off x="4419842" y="5480093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2C94EEF-BCE8-4A53-90E6-751F73A74471}"/>
              </a:ext>
            </a:extLst>
          </p:cNvPr>
          <p:cNvSpPr/>
          <p:nvPr/>
        </p:nvSpPr>
        <p:spPr>
          <a:xfrm>
            <a:off x="4362813" y="5272124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F76CB21-B55F-4192-B910-5BD2C823C79A}"/>
              </a:ext>
            </a:extLst>
          </p:cNvPr>
          <p:cNvSpPr/>
          <p:nvPr/>
        </p:nvSpPr>
        <p:spPr>
          <a:xfrm>
            <a:off x="4310562" y="5010866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0B816CC-DED1-46BC-9370-7C68FCF6138A}"/>
              </a:ext>
            </a:extLst>
          </p:cNvPr>
          <p:cNvSpPr/>
          <p:nvPr/>
        </p:nvSpPr>
        <p:spPr>
          <a:xfrm>
            <a:off x="4216946" y="4793152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FD093E8-ED4D-4225-8D1B-0F5C557E345C}"/>
              </a:ext>
            </a:extLst>
          </p:cNvPr>
          <p:cNvSpPr/>
          <p:nvPr/>
        </p:nvSpPr>
        <p:spPr>
          <a:xfrm>
            <a:off x="4138992" y="4526979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3083D4C-C5DD-4A69-8476-99EC10518171}"/>
              </a:ext>
            </a:extLst>
          </p:cNvPr>
          <p:cNvSpPr/>
          <p:nvPr/>
        </p:nvSpPr>
        <p:spPr>
          <a:xfrm>
            <a:off x="4149031" y="4253696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D9D65CA-644D-4C5B-9432-545A2B9FDF07}"/>
              </a:ext>
            </a:extLst>
          </p:cNvPr>
          <p:cNvSpPr/>
          <p:nvPr/>
        </p:nvSpPr>
        <p:spPr>
          <a:xfrm>
            <a:off x="4216946" y="4015928"/>
            <a:ext cx="104503" cy="13062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D4F6E21A-E7A8-4BE7-A7BC-86F01198C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439" y="2352400"/>
            <a:ext cx="7007322" cy="3884401"/>
          </a:xfrm>
          <a:prstGeom prst="rect">
            <a:avLst/>
          </a:prstGeom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99AA6B2-FF5B-489C-AE17-D69722B285A2}"/>
              </a:ext>
            </a:extLst>
          </p:cNvPr>
          <p:cNvCxnSpPr>
            <a:cxnSpLocks/>
          </p:cNvCxnSpPr>
          <p:nvPr/>
        </p:nvCxnSpPr>
        <p:spPr>
          <a:xfrm flipH="1">
            <a:off x="5604161" y="4710367"/>
            <a:ext cx="682996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8559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E8F69B5-BDB5-440C-9F38-3093D93C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3126" y="3443858"/>
            <a:ext cx="2555240" cy="1138555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iGluSNFR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9D4BE0C-EA83-493F-B568-813F84A01DE9}"/>
              </a:ext>
            </a:extLst>
          </p:cNvPr>
          <p:cNvSpPr txBox="1">
            <a:spLocks/>
          </p:cNvSpPr>
          <p:nvPr/>
        </p:nvSpPr>
        <p:spPr>
          <a:xfrm>
            <a:off x="7945966" y="103384"/>
            <a:ext cx="2829560" cy="1296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GCaMP6f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AD75C9-74EC-42AA-AE92-51649789D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902" y="4297660"/>
            <a:ext cx="4741359" cy="23402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C6B648-19B0-4E80-8331-628647E6D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902" y="1324296"/>
            <a:ext cx="4355519" cy="2086905"/>
          </a:xfrm>
          <a:prstGeom prst="rect">
            <a:avLst/>
          </a:prstGeom>
        </p:spPr>
      </p:pic>
      <p:sp>
        <p:nvSpPr>
          <p:cNvPr id="24" name="Title 5">
            <a:extLst>
              <a:ext uri="{FF2B5EF4-FFF2-40B4-BE49-F238E27FC236}">
                <a16:creationId xmlns:a16="http://schemas.microsoft.com/office/drawing/2014/main" id="{E2F3B99E-29BE-4172-AF43-2D29348001C7}"/>
              </a:ext>
            </a:extLst>
          </p:cNvPr>
          <p:cNvSpPr txBox="1">
            <a:spLocks/>
          </p:cNvSpPr>
          <p:nvPr/>
        </p:nvSpPr>
        <p:spPr>
          <a:xfrm>
            <a:off x="356693" y="103384"/>
            <a:ext cx="2829560" cy="1296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Response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7E49496-3D03-4B3A-99ED-E3DA4C784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39" y="1967551"/>
            <a:ext cx="6909846" cy="356840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33B14A2-A9B2-42DF-94C6-03E38997DE4B}"/>
              </a:ext>
            </a:extLst>
          </p:cNvPr>
          <p:cNvSpPr/>
          <p:nvPr/>
        </p:nvSpPr>
        <p:spPr>
          <a:xfrm>
            <a:off x="4066804" y="5592273"/>
            <a:ext cx="23272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err="1">
                <a:solidFill>
                  <a:schemeClr val="bg1"/>
                </a:solidFill>
              </a:rPr>
              <a:t>Marsden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and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Granato</a:t>
            </a:r>
            <a:r>
              <a:rPr lang="de-DE" sz="1200" dirty="0">
                <a:solidFill>
                  <a:schemeClr val="bg1"/>
                </a:solidFill>
              </a:rPr>
              <a:t>, 2015</a:t>
            </a:r>
          </a:p>
        </p:txBody>
      </p:sp>
    </p:spTree>
    <p:extLst>
      <p:ext uri="{BB962C8B-B14F-4D97-AF65-F5344CB8AC3E}">
        <p14:creationId xmlns:p14="http://schemas.microsoft.com/office/powerpoint/2010/main" val="23028568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1ACA38-D52A-4044-9545-B168D0098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1" y="745116"/>
            <a:ext cx="11365410" cy="6001460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5D438A96-C860-4674-8298-75CC1A4295D9}"/>
              </a:ext>
            </a:extLst>
          </p:cNvPr>
          <p:cNvSpPr txBox="1">
            <a:spLocks/>
          </p:cNvSpPr>
          <p:nvPr/>
        </p:nvSpPr>
        <p:spPr>
          <a:xfrm>
            <a:off x="9330416" y="259347"/>
            <a:ext cx="9511303" cy="1102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GCaMP6f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CECA56-B3D6-4A3F-AAAE-F549DD91D6E9}"/>
              </a:ext>
            </a:extLst>
          </p:cNvPr>
          <p:cNvSpPr txBox="1"/>
          <p:nvPr/>
        </p:nvSpPr>
        <p:spPr>
          <a:xfrm>
            <a:off x="9330416" y="1521989"/>
            <a:ext cx="25093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-1 sec Gaussian filter </a:t>
            </a:r>
          </a:p>
          <a:p>
            <a:r>
              <a:rPr lang="en-US" dirty="0"/>
              <a:t>-526 Hz Acquisition rate </a:t>
            </a:r>
          </a:p>
          <a:p>
            <a:r>
              <a:rPr lang="en-US" dirty="0"/>
              <a:t>-Mechanosensory </a:t>
            </a:r>
            <a:r>
              <a:rPr lang="en-US" b="1" dirty="0"/>
              <a:t>stim</a:t>
            </a:r>
            <a:r>
              <a:rPr lang="en-US" dirty="0"/>
              <a:t> administered </a:t>
            </a:r>
            <a:r>
              <a:rPr lang="en-US" b="1" dirty="0"/>
              <a:t>50 times</a:t>
            </a:r>
          </a:p>
          <a:p>
            <a:r>
              <a:rPr lang="en-US" dirty="0"/>
              <a:t>-</a:t>
            </a:r>
            <a:r>
              <a:rPr lang="en-US" b="1" dirty="0"/>
              <a:t>100 ms ISI</a:t>
            </a:r>
          </a:p>
          <a:p>
            <a:endParaRPr lang="en-US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06100FE2-A61C-4F06-8C2D-92FD68E6BAE8}"/>
              </a:ext>
            </a:extLst>
          </p:cNvPr>
          <p:cNvSpPr txBox="1">
            <a:spLocks/>
          </p:cNvSpPr>
          <p:nvPr/>
        </p:nvSpPr>
        <p:spPr>
          <a:xfrm>
            <a:off x="543560" y="14767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But there’s more…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68F5B9F-37D1-4312-9FF5-7AB7624FBC87}"/>
              </a:ext>
            </a:extLst>
          </p:cNvPr>
          <p:cNvSpPr txBox="1">
            <a:spLocks/>
          </p:cNvSpPr>
          <p:nvPr/>
        </p:nvSpPr>
        <p:spPr>
          <a:xfrm>
            <a:off x="1478280" y="161542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Fish</a:t>
            </a:r>
          </a:p>
          <a:p>
            <a:r>
              <a:rPr lang="en-US" dirty="0"/>
              <a:t>Response latency </a:t>
            </a:r>
          </a:p>
        </p:txBody>
      </p:sp>
    </p:spTree>
    <p:extLst>
      <p:ext uri="{BB962C8B-B14F-4D97-AF65-F5344CB8AC3E}">
        <p14:creationId xmlns:p14="http://schemas.microsoft.com/office/powerpoint/2010/main" val="36962608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C62EB2D-2233-4865-8D40-352572D8D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51" y="0"/>
            <a:ext cx="12207352" cy="67760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279D7B-15B0-4B47-B58A-02D2CDDE0360}"/>
              </a:ext>
            </a:extLst>
          </p:cNvPr>
          <p:cNvSpPr txBox="1"/>
          <p:nvPr/>
        </p:nvSpPr>
        <p:spPr>
          <a:xfrm>
            <a:off x="3305252" y="365125"/>
            <a:ext cx="27743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-1 sec Gaussian filter </a:t>
            </a:r>
          </a:p>
          <a:p>
            <a:r>
              <a:rPr lang="en-US" dirty="0"/>
              <a:t>-476 Hz Acquisition rate </a:t>
            </a:r>
          </a:p>
          <a:p>
            <a:r>
              <a:rPr lang="en-US" dirty="0"/>
              <a:t>-Mechanosensory </a:t>
            </a:r>
            <a:r>
              <a:rPr lang="en-US" b="1" dirty="0"/>
              <a:t>stim</a:t>
            </a:r>
            <a:r>
              <a:rPr lang="en-US" dirty="0"/>
              <a:t> administered </a:t>
            </a:r>
            <a:r>
              <a:rPr lang="en-US" b="1" dirty="0"/>
              <a:t>50 times</a:t>
            </a:r>
          </a:p>
          <a:p>
            <a:r>
              <a:rPr lang="en-US" dirty="0"/>
              <a:t>-</a:t>
            </a:r>
            <a:r>
              <a:rPr lang="en-US" b="1" dirty="0"/>
              <a:t>100 ms ISI</a:t>
            </a:r>
          </a:p>
          <a:p>
            <a:endParaRPr lang="en-US" dirty="0"/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B7A89866-7AE1-4BA4-AD4C-02C9D9F2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159" y="365125"/>
            <a:ext cx="10515600" cy="1325563"/>
          </a:xfrm>
        </p:spPr>
        <p:txBody>
          <a:bodyPr/>
          <a:lstStyle/>
          <a:p>
            <a:r>
              <a:rPr lang="en-US" dirty="0" err="1"/>
              <a:t>iGluSNFR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9615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1392</TotalTime>
  <Words>659</Words>
  <Application>Microsoft Office PowerPoint</Application>
  <PresentationFormat>Widescreen</PresentationFormat>
  <Paragraphs>189</Paragraphs>
  <Slides>42</Slides>
  <Notes>0</Notes>
  <HiddenSlides>12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GCaMP6f-EF05 vs iGluSNFR</vt:lpstr>
      <vt:lpstr>PowerPoint Presentation</vt:lpstr>
      <vt:lpstr>iGluSNFR</vt:lpstr>
      <vt:lpstr>iGluSNFR</vt:lpstr>
      <vt:lpstr>PowerPoint Presentation</vt:lpstr>
      <vt:lpstr>Experimental Design: Changed Time Between Stimuli  </vt:lpstr>
      <vt:lpstr>iGluSNFR</vt:lpstr>
      <vt:lpstr>iGluSNFR</vt:lpstr>
      <vt:lpstr>PowerPoint Presentation</vt:lpstr>
      <vt:lpstr>PowerPoint Presentation</vt:lpstr>
      <vt:lpstr>iGluSNFR </vt:lpstr>
      <vt:lpstr>PowerPoint Presentation</vt:lpstr>
      <vt:lpstr>PowerPoint Presentation</vt:lpstr>
      <vt:lpstr>GCaMP6f </vt:lpstr>
      <vt:lpstr>iGluSNFR </vt:lpstr>
      <vt:lpstr>GCaMP6f </vt:lpstr>
      <vt:lpstr>iGluSNFR </vt:lpstr>
      <vt:lpstr>GCaMP6f </vt:lpstr>
      <vt:lpstr>iGluSNFR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going on here?  </vt:lpstr>
      <vt:lpstr>I hypothesize that.. </vt:lpstr>
      <vt:lpstr>PowerPoint Presentation</vt:lpstr>
      <vt:lpstr>PowerPoint Presentation</vt:lpstr>
      <vt:lpstr>PowerPoint Presentation</vt:lpstr>
      <vt:lpstr>PowerPoint Presentation</vt:lpstr>
      <vt:lpstr>iGluSNFR</vt:lpstr>
      <vt:lpstr>PowerPoint Presentation</vt:lpstr>
      <vt:lpstr>iGluSNFR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Sinda Fekir</dc:creator>
  <cp:lastModifiedBy>Sinda Fekir</cp:lastModifiedBy>
  <cp:revision>88</cp:revision>
  <dcterms:created xsi:type="dcterms:W3CDTF">2019-08-09T18:12:27Z</dcterms:created>
  <dcterms:modified xsi:type="dcterms:W3CDTF">2019-08-11T13:10:51Z</dcterms:modified>
</cp:coreProperties>
</file>